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6"/>
  </p:notesMasterIdLst>
  <p:handoutMasterIdLst>
    <p:handoutMasterId r:id="rId137"/>
  </p:handoutMasterIdLst>
  <p:sldIdLst>
    <p:sldId id="256" r:id="rId2"/>
    <p:sldId id="369" r:id="rId3"/>
    <p:sldId id="368" r:id="rId4"/>
    <p:sldId id="472" r:id="rId5"/>
    <p:sldId id="473" r:id="rId6"/>
    <p:sldId id="508" r:id="rId7"/>
    <p:sldId id="370" r:id="rId8"/>
    <p:sldId id="325" r:id="rId9"/>
    <p:sldId id="326" r:id="rId10"/>
    <p:sldId id="327" r:id="rId11"/>
    <p:sldId id="518" r:id="rId12"/>
    <p:sldId id="330" r:id="rId13"/>
    <p:sldId id="331" r:id="rId14"/>
    <p:sldId id="371" r:id="rId15"/>
    <p:sldId id="407" r:id="rId16"/>
    <p:sldId id="408" r:id="rId17"/>
    <p:sldId id="409" r:id="rId18"/>
    <p:sldId id="410" r:id="rId19"/>
    <p:sldId id="411" r:id="rId20"/>
    <p:sldId id="434" r:id="rId21"/>
    <p:sldId id="413" r:id="rId22"/>
    <p:sldId id="414" r:id="rId23"/>
    <p:sldId id="415" r:id="rId24"/>
    <p:sldId id="416" r:id="rId25"/>
    <p:sldId id="417" r:id="rId26"/>
    <p:sldId id="482" r:id="rId27"/>
    <p:sldId id="483" r:id="rId28"/>
    <p:sldId id="484" r:id="rId29"/>
    <p:sldId id="485" r:id="rId30"/>
    <p:sldId id="486" r:id="rId31"/>
    <p:sldId id="515" r:id="rId32"/>
    <p:sldId id="487" r:id="rId33"/>
    <p:sldId id="516" r:id="rId34"/>
    <p:sldId id="488" r:id="rId35"/>
    <p:sldId id="489" r:id="rId36"/>
    <p:sldId id="490" r:id="rId37"/>
    <p:sldId id="418" r:id="rId38"/>
    <p:sldId id="332" r:id="rId39"/>
    <p:sldId id="333" r:id="rId40"/>
    <p:sldId id="334" r:id="rId41"/>
    <p:sldId id="452" r:id="rId42"/>
    <p:sldId id="336" r:id="rId43"/>
    <p:sldId id="337" r:id="rId44"/>
    <p:sldId id="420" r:id="rId45"/>
    <p:sldId id="435" r:id="rId46"/>
    <p:sldId id="436" r:id="rId47"/>
    <p:sldId id="509" r:id="rId48"/>
    <p:sldId id="438" r:id="rId49"/>
    <p:sldId id="439" r:id="rId50"/>
    <p:sldId id="430" r:id="rId51"/>
    <p:sldId id="421" r:id="rId52"/>
    <p:sldId id="423" r:id="rId53"/>
    <p:sldId id="424" r:id="rId54"/>
    <p:sldId id="465" r:id="rId55"/>
    <p:sldId id="461" r:id="rId56"/>
    <p:sldId id="462" r:id="rId57"/>
    <p:sldId id="463" r:id="rId58"/>
    <p:sldId id="464" r:id="rId59"/>
    <p:sldId id="428" r:id="rId60"/>
    <p:sldId id="429" r:id="rId61"/>
    <p:sldId id="338" r:id="rId62"/>
    <p:sldId id="372"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73" r:id="rId78"/>
    <p:sldId id="491" r:id="rId79"/>
    <p:sldId id="492" r:id="rId80"/>
    <p:sldId id="493" r:id="rId81"/>
    <p:sldId id="510" r:id="rId82"/>
    <p:sldId id="511" r:id="rId83"/>
    <p:sldId id="496" r:id="rId84"/>
    <p:sldId id="497" r:id="rId85"/>
    <p:sldId id="512" r:id="rId86"/>
    <p:sldId id="499" r:id="rId87"/>
    <p:sldId id="500" r:id="rId88"/>
    <p:sldId id="501" r:id="rId89"/>
    <p:sldId id="502" r:id="rId90"/>
    <p:sldId id="503" r:id="rId91"/>
    <p:sldId id="513" r:id="rId92"/>
    <p:sldId id="505" r:id="rId93"/>
    <p:sldId id="514" r:id="rId94"/>
    <p:sldId id="507" r:id="rId95"/>
    <p:sldId id="375" r:id="rId96"/>
    <p:sldId id="377" r:id="rId97"/>
    <p:sldId id="440" r:id="rId98"/>
    <p:sldId id="441" r:id="rId99"/>
    <p:sldId id="442" r:id="rId100"/>
    <p:sldId id="466" r:id="rId101"/>
    <p:sldId id="467" r:id="rId102"/>
    <p:sldId id="445" r:id="rId103"/>
    <p:sldId id="469" r:id="rId104"/>
    <p:sldId id="447" r:id="rId105"/>
    <p:sldId id="470" r:id="rId106"/>
    <p:sldId id="471" r:id="rId107"/>
    <p:sldId id="431" r:id="rId108"/>
    <p:sldId id="269" r:id="rId109"/>
    <p:sldId id="270" r:id="rId110"/>
    <p:sldId id="271" r:id="rId111"/>
    <p:sldId id="272" r:id="rId112"/>
    <p:sldId id="273" r:id="rId113"/>
    <p:sldId id="274" r:id="rId114"/>
    <p:sldId id="376" r:id="rId115"/>
    <p:sldId id="432" r:id="rId116"/>
    <p:sldId id="476" r:id="rId117"/>
    <p:sldId id="477" r:id="rId118"/>
    <p:sldId id="478" r:id="rId119"/>
    <p:sldId id="479" r:id="rId120"/>
    <p:sldId id="457" r:id="rId121"/>
    <p:sldId id="458" r:id="rId122"/>
    <p:sldId id="459" r:id="rId123"/>
    <p:sldId id="460" r:id="rId124"/>
    <p:sldId id="433" r:id="rId125"/>
    <p:sldId id="304" r:id="rId126"/>
    <p:sldId id="305" r:id="rId127"/>
    <p:sldId id="306" r:id="rId128"/>
    <p:sldId id="307" r:id="rId129"/>
    <p:sldId id="308" r:id="rId130"/>
    <p:sldId id="309" r:id="rId131"/>
    <p:sldId id="310" r:id="rId132"/>
    <p:sldId id="517" r:id="rId133"/>
    <p:sldId id="481" r:id="rId134"/>
    <p:sldId id="475"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718" autoAdjust="0"/>
  </p:normalViewPr>
  <p:slideViewPr>
    <p:cSldViewPr>
      <p:cViewPr varScale="1">
        <p:scale>
          <a:sx n="107" d="100"/>
          <a:sy n="107" d="100"/>
        </p:scale>
        <p:origin x="-84" y="-102"/>
      </p:cViewPr>
      <p:guideLst>
        <p:guide orient="horz" pos="2160"/>
        <p:guide pos="2880"/>
      </p:guideLst>
    </p:cSldViewPr>
  </p:slideViewPr>
  <p:outlineViewPr>
    <p:cViewPr>
      <p:scale>
        <a:sx n="33" d="100"/>
        <a:sy n="33" d="100"/>
      </p:scale>
      <p:origin x="0" y="7890"/>
    </p:cViewPr>
  </p:outlin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351D93-88EC-4E36-8C10-0857ACB0FE8C}" type="datetimeFigureOut">
              <a:rPr lang="en-US" smtClean="0"/>
              <a:pPr/>
              <a:t>3/11/2009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EEAE8-5FC2-4CEE-ADB7-36B36FB1D1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8FC75-4553-422C-8860-13CF389AB473}" type="datetimeFigureOut">
              <a:rPr lang="en-US" smtClean="0"/>
              <a:pPr/>
              <a:t>3/11/2009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9EED4-6D06-425B-A4F5-EDA445243D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B06C34-C03E-4D76-8129-D6AAF81AC13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B06C34-C03E-4D76-8129-D6AAF81AC130}"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B06C34-C03E-4D76-8129-D6AAF81AC13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B06C34-C03E-4D76-8129-D6AAF81AC13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B06C34-C03E-4D76-8129-D6AAF81AC13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6B06C34-C03E-4D76-8129-D6AAF81AC130}"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B06C34-C03E-4D76-8129-D6AAF81AC13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2F7E0-5ED7-403F-A5F5-AFE857937846}"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02F7E0-5ED7-403F-A5F5-AFE85793784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3828052-29A9-432B-8DEB-5901EE1868E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828052-29A9-432B-8DEB-5901EE1868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828052-29A9-432B-8DEB-5901EE1868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35100" y="1447800"/>
            <a:ext cx="7499350" cy="4800600"/>
          </a:xfrm>
        </p:spPr>
        <p:txBody>
          <a:bodyPr>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BDB8963D-5F8D-4CDC-9BB5-E20108DBEBF8}" type="datetimeFigureOut">
              <a:rPr lang="en-US" smtClean="0"/>
              <a:pPr>
                <a:defRPr/>
              </a:pPr>
              <a:t>3/11/2009</a:t>
            </a:fld>
            <a:endParaRPr lang="en-US"/>
          </a:p>
        </p:txBody>
      </p:sp>
      <p:sp>
        <p:nvSpPr>
          <p:cNvPr id="5" name="Footer Placeholder 4"/>
          <p:cNvSpPr>
            <a:spLocks noGrp="1"/>
          </p:cNvSpPr>
          <p:nvPr>
            <p:ph type="ftr" sz="quarter" idx="11"/>
          </p:nvPr>
        </p:nvSpPr>
        <p:spPr/>
        <p:txBody>
          <a:bodyPr/>
          <a:lstStyle>
            <a:lvl1pPr algn="r">
              <a:defRPr b="1">
                <a:solidFill>
                  <a:schemeClr val="accent2">
                    <a:lumMod val="75000"/>
                  </a:schemeClr>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b="1">
                <a:solidFill>
                  <a:schemeClr val="accent2">
                    <a:lumMod val="75000"/>
                  </a:schemeClr>
                </a:solidFill>
              </a:defRPr>
            </a:lvl1pPr>
          </a:lstStyle>
          <a:p>
            <a:pPr>
              <a:defRPr/>
            </a:pPr>
            <a:fld id="{1988A106-6359-4EF2-8360-9A57BF204B6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a:xfrm>
            <a:off x="4800600" y="6305550"/>
            <a:ext cx="3810000" cy="476250"/>
          </a:xfrm>
        </p:spPr>
        <p:txBody>
          <a:bodyPr/>
          <a:lstStyle>
            <a:lvl1pPr algn="r">
              <a:defRPr b="1">
                <a:solidFill>
                  <a:schemeClr val="accent2">
                    <a:lumMod val="75000"/>
                  </a:schemeClr>
                </a:solidFill>
                <a:effectLst/>
              </a:defRPr>
            </a:lvl1pPr>
            <a:extLst/>
          </a:lstStyle>
          <a:p>
            <a:endParaRPr lang="en-US" dirty="0"/>
          </a:p>
        </p:txBody>
      </p:sp>
      <p:sp>
        <p:nvSpPr>
          <p:cNvPr id="6" name="Slide Number Placeholder 5"/>
          <p:cNvSpPr>
            <a:spLocks noGrp="1"/>
          </p:cNvSpPr>
          <p:nvPr>
            <p:ph type="sldNum" sz="quarter" idx="12"/>
          </p:nvPr>
        </p:nvSpPr>
        <p:spPr/>
        <p:txBody>
          <a:bodyPr/>
          <a:lstStyle>
            <a:lvl1pPr algn="r">
              <a:defRPr b="1" i="0">
                <a:solidFill>
                  <a:schemeClr val="accent2">
                    <a:lumMod val="75000"/>
                  </a:schemeClr>
                </a:solidFill>
                <a:effectLst/>
              </a:defRPr>
            </a:lvl1pPr>
            <a:extLst/>
          </a:lstStyle>
          <a:p>
            <a:fld id="{A3828052-29A9-432B-8DEB-5901EE1868E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lvl1pPr>
              <a:defRPr b="1" i="0">
                <a:solidFill>
                  <a:schemeClr val="accent2">
                    <a:lumMod val="75000"/>
                  </a:schemeClr>
                </a:solidFill>
              </a:defRPr>
            </a:lvl1pPr>
            <a:extLst/>
          </a:lstStyle>
          <a:p>
            <a:fld id="{A3828052-29A9-432B-8DEB-5901EE1868E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828052-29A9-432B-8DEB-5901EE1868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828052-29A9-432B-8DEB-5901EE1868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828052-29A9-432B-8DEB-5901EE1868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11"/>
          </p:nvPr>
        </p:nvSpPr>
        <p:spPr/>
        <p:txBody>
          <a:bodyPr/>
          <a:lstStyle>
            <a:lvl1pPr algn="r">
              <a:defRPr b="1">
                <a:solidFill>
                  <a:schemeClr val="accent2">
                    <a:lumMod val="75000"/>
                  </a:schemeClr>
                </a:solidFill>
              </a:defRPr>
            </a:lvl1pPr>
            <a:extLst/>
          </a:lstStyle>
          <a:p>
            <a:endParaRPr lang="en-US" dirty="0"/>
          </a:p>
        </p:txBody>
      </p:sp>
      <p:sp>
        <p:nvSpPr>
          <p:cNvPr id="4" name="Slide Number Placeholder 3"/>
          <p:cNvSpPr>
            <a:spLocks noGrp="1"/>
          </p:cNvSpPr>
          <p:nvPr>
            <p:ph type="sldNum" sz="quarter" idx="12"/>
          </p:nvPr>
        </p:nvSpPr>
        <p:spPr/>
        <p:txBody>
          <a:bodyPr/>
          <a:lstStyle>
            <a:lvl1pPr>
              <a:defRPr b="1" i="0">
                <a:solidFill>
                  <a:schemeClr val="accent2">
                    <a:lumMod val="75000"/>
                  </a:schemeClr>
                </a:solidFill>
                <a:effectLst/>
              </a:defRPr>
            </a:lvl1pPr>
            <a:extLst/>
          </a:lstStyle>
          <a:p>
            <a:fld id="{A3828052-29A9-432B-8DEB-5901EE1868E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828052-29A9-432B-8DEB-5901EE1868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D0578FA-908A-417F-9454-15C8514E0027}" type="datetimeFigureOut">
              <a:rPr lang="en-US" smtClean="0"/>
              <a:pPr/>
              <a:t>3/11/2009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828052-29A9-432B-8DEB-5901EE1868E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D0578FA-908A-417F-9454-15C8514E0027}" type="datetimeFigureOut">
              <a:rPr lang="en-US" smtClean="0"/>
              <a:pPr/>
              <a:t>3/11/2009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3828052-29A9-432B-8DEB-5901EE1868E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esearch.fsu.edu/contractsgrants/workshops.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research.fsu.edu/contractsgrants/documents/staff.pdf" TargetMode="External"/><Relationship Id="rId2" Type="http://schemas.openxmlformats.org/officeDocument/2006/relationships/hyperlink" Target="http://www.research.fsu.edu/contractsgrant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gwthompson@fsu.edu" TargetMode="External"/><Relationship Id="rId4" Type="http://schemas.openxmlformats.org/officeDocument/2006/relationships/hyperlink" Target="mailto:rmcmanus@admin.fsu.edu"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mni.training.fs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omni.training.ezpublish2.fsu.edu/" TargetMode="External"/><Relationship Id="rId5" Type="http://schemas.openxmlformats.org/officeDocument/2006/relationships/image" Target="../media/image4.png"/><Relationship Id="rId4" Type="http://schemas.openxmlformats.org/officeDocument/2006/relationships/image" Target="../media/image3.tiff"/></Relationships>
</file>

<file path=ppt/slides/_rels/slide1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research.fsu.edu/foundation/index.html"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research.fsu.edu/foundation/index.html"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mailto:mmcmillian@foundation.fsu.edu" TargetMode="External"/><Relationship Id="rId2" Type="http://schemas.openxmlformats.org/officeDocument/2006/relationships/hyperlink" Target="http://foundation.fsu.edu/" TargetMode="Externa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mailto:lwilliams@foundation.fsu.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1.xml.rels><?xml version="1.0" encoding="UTF-8" standalone="yes"?>
<Relationships xmlns="http://schemas.openxmlformats.org/package/2006/relationships"><Relationship Id="rId3" Type="http://schemas.openxmlformats.org/officeDocument/2006/relationships/hyperlink" Target="http://foundation.fsu.edu/" TargetMode="External"/><Relationship Id="rId2" Type="http://schemas.openxmlformats.org/officeDocument/2006/relationships/hyperlink" Target="https://reports.foundation.fsu.edu/" TargetMode="Externa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mailto:mbalducci@foundation.fsu.edu"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foundation.fsu.edu/"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foundation.fsu.edu/community/Page.aspx?pid=1085"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rp.fs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erp.fsu.edu/Communication/Contact-ERP-Staff"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Payroll-Services"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control.vpfa.fsu.edu/Controller-s-Departmental-Directory#Payroll" TargetMode="External"/><Relationship Id="rId2" Type="http://schemas.openxmlformats.org/officeDocument/2006/relationships/hyperlink" Target="http://control.vpfa.fsu.edu/Payroll-Services"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hyperlink" Target="http://www.vpfa.fsu.edu/financialrep.html" TargetMode="External"/><Relationship Id="rId2" Type="http://schemas.openxmlformats.org/officeDocument/2006/relationships/hyperlink" Target="https://lists.fsu.edu/mailman/listinfo/finrep" TargetMode="Externa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Controller-Forms#TreasuryFor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ntrol.vpfa.fsu.edu/General-Construction-Accounting/GL-Training-Materials" TargetMode="External"/><Relationship Id="rId2" Type="http://schemas.openxmlformats.org/officeDocument/2006/relationships/hyperlink" Target="http://control.vpfa.fsu.edu/content/download/4271/30034"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content/download/4185/2969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erp.fsu.edu/OMNI-Training/OMNI-Job-Aids/OBI-Reporting-Job-Aid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ntrol.vpfa.fsu.edu/Controller-s-Departmental-Directory#FRS" TargetMode="External"/><Relationship Id="rId2" Type="http://schemas.openxmlformats.org/officeDocument/2006/relationships/hyperlink" Target="http://control.vpfa.fsu.edu/Finance-Reporting-Services"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Property-Accounting/Surplus-Property-Auc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Controller-s-Office-Training-Materials-Job-Aid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General-Construction-Account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udget.fsu.edu/forms/FSU_Dept_ID_2009.pdf" TargetMode="External"/><Relationship Id="rId2" Type="http://schemas.openxmlformats.org/officeDocument/2006/relationships/hyperlink" Target="http://www.budget.fsu.edu/Budg_Mgr_Resp_2008.pdf" TargetMode="Externa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mailto:mmills2@admin.fsu.ed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budget.fsu.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budget.fsu.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udget.fsu.edu/staff" TargetMode="External"/><Relationship Id="rId2" Type="http://schemas.openxmlformats.org/officeDocument/2006/relationships/hyperlink" Target="http://www.budget.fsu.edu/"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auditservices.fsu.edu/sh/index.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uditservices.fsu.edu/staff/index.html" TargetMode="External"/><Relationship Id="rId2" Type="http://schemas.openxmlformats.org/officeDocument/2006/relationships/hyperlink" Target="http://www.auditservices.fsu.edu/"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sfs.fsu.ed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housing.fsu.edu/housing/ungrad/mealplans.html" TargetMode="External"/><Relationship Id="rId2" Type="http://schemas.openxmlformats.org/officeDocument/2006/relationships/hyperlink" Target="http://housing.fsu.edu/housing/contact.html"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mailto:racollins@fsu.ed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jwhittaker@admin.fsu.edu" TargetMode="External"/><Relationship Id="rId2" Type="http://schemas.openxmlformats.org/officeDocument/2006/relationships/hyperlink" Target="mailto:gscanlan@fsu.edu" TargetMode="Externa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mailto:nmoore@admin.fsu.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sfs@admin.fsu.edu" TargetMode="External"/><Relationship Id="rId2" Type="http://schemas.openxmlformats.org/officeDocument/2006/relationships/hyperlink" Target="http://www.sfs.fsu.edu/" TargetMode="Externa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www.studentsfirst.fsu.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sts.fsu.edu/mailman/listinfo/finrep" TargetMode="External"/><Relationship Id="rId2" Type="http://schemas.openxmlformats.org/officeDocument/2006/relationships/hyperlink" Target="http://www.vpfa.fsu.edu/financialrep.html"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ontrol.vpfa.fsu.edu/Controller-s-Departmental-Directory#SF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solutions.sciquest.com/apps/Router/Home?tmstmp=12198697395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hyperlink" Target="https://solutions.sciquest.com/apps/Router/Home?tmstmp=12198697395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hyperlink" Target="https://solutions.sciquest.com/apps/Router/Home?tmstmp=12198697395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hyperlink" Target="https://solutions.sciquest.com/apps/Router/Home?tmstmp=12198697395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solutions.sciquest.com/apps/Router/Home?tmstmp=12198697395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3" Type="http://schemas.openxmlformats.org/officeDocument/2006/relationships/hyperlink" Target="mailto:nmilburn@admin.fsu.edu" TargetMode="External"/><Relationship Id="rId7" Type="http://schemas.openxmlformats.org/officeDocument/2006/relationships/image" Target="../media/image6.jpeg"/><Relationship Id="rId2" Type="http://schemas.openxmlformats.org/officeDocument/2006/relationships/hyperlink" Target="http://www.purchasing.fsu.edu/JobAids1.html" TargetMode="External"/><Relationship Id="rId1" Type="http://schemas.openxmlformats.org/officeDocument/2006/relationships/slideLayout" Target="../slideLayouts/slideLayout2.xml"/><Relationship Id="rId6" Type="http://schemas.openxmlformats.org/officeDocument/2006/relationships/hyperlink" Target="https://solutions.sciquest.com/apps/Router/Home?tmstmp=1219869739520" TargetMode="External"/><Relationship Id="rId5" Type="http://schemas.openxmlformats.org/officeDocument/2006/relationships/image" Target="../media/image5.png"/><Relationship Id="rId4" Type="http://schemas.openxmlformats.org/officeDocument/2006/relationships/hyperlink" Target="mailto:pwsullivan@admin.fsu.edu"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solutions.sciquest.com/apps/Router/Home?tmstmp=12198697395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urchasing.fsu.edu/ContractPage1.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purchasing.fsu.edu/tips.html" TargetMode="External"/><Relationship Id="rId2" Type="http://schemas.openxmlformats.org/officeDocument/2006/relationships/hyperlink" Target="http://www.purchasing.fsu.edu/JobAids1.htm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purchasing.fsu.edu/memos.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purchasing.fsu.edu/contact.html" TargetMode="External"/><Relationship Id="rId2" Type="http://schemas.openxmlformats.org/officeDocument/2006/relationships/hyperlink" Target="http://www.purchasing.fsu.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ntrol.vpfa.fsu.edu/Controller-Forms#PDFor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ntrol.vpfa.fsu.edu/Payables-Disbursement-Services/Payables-Job-Aid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control.vpfa.fsu.edu/content/download/4219/29831" TargetMode="External"/><Relationship Id="rId7" Type="http://schemas.openxmlformats.org/officeDocument/2006/relationships/hyperlink" Target="http://www.purchasing.fsu.edu/CardInfo/P-CardRightfax.pdf" TargetMode="External"/><Relationship Id="rId2" Type="http://schemas.openxmlformats.org/officeDocument/2006/relationships/hyperlink" Target="http://control.vpfa.fsu.edu/content/download/4220/29834" TargetMode="External"/><Relationship Id="rId1" Type="http://schemas.openxmlformats.org/officeDocument/2006/relationships/slideLayout" Target="../slideLayouts/slideLayout2.xml"/><Relationship Id="rId6" Type="http://schemas.openxmlformats.org/officeDocument/2006/relationships/hyperlink" Target="http://www.purchasing.fsu.edu/pcard.html" TargetMode="External"/><Relationship Id="rId5" Type="http://schemas.openxmlformats.org/officeDocument/2006/relationships/hyperlink" Target="http://control.vpfa.fsu.edu/Payables-Disbursement-Services/P-Card-Video-Presentation2" TargetMode="External"/><Relationship Id="rId4" Type="http://schemas.openxmlformats.org/officeDocument/2006/relationships/hyperlink" Target="http://control.vpfa.fsu.edu/content/download/4221/29837"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control.vpfa.fsu.edu/Controller-s-Departmental-Directory#AP" TargetMode="External"/><Relationship Id="rId2" Type="http://schemas.openxmlformats.org/officeDocument/2006/relationships/hyperlink" Target="http://control.vpfa.fsu.edu/Payables-Disbursement-Service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travel@admin.fsu.edu"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mailto:dtejada@admin.fsu.edu" TargetMode="External"/><Relationship Id="rId2" Type="http://schemas.openxmlformats.org/officeDocument/2006/relationships/hyperlink" Target="mailto:rkinney@admin.fsu.edu"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scfernandez@admin.fsu.edu"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ists.fsu.edu/mailman/listinfo/omni-financi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ntrol.vpfa.fsu.edu/Travel"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control.vpfa.fsu.edu/Travel" TargetMode="External"/><Relationship Id="rId2" Type="http://schemas.openxmlformats.org/officeDocument/2006/relationships/hyperlink" Target="http://control.vpfa.fsu.edu/Travel/Travel-Job-Aid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control.vpfa.fsu.edu/Controller-s-Departmental-Directory#Travel" TargetMode="External"/><Relationship Id="rId2" Type="http://schemas.openxmlformats.org/officeDocument/2006/relationships/hyperlink" Target="http://control.vpfa.fsu.edu/Trave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travel@admin.fsu.edu"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esearch.fsu.edu/contractsgrant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research.fsu.edu/contractsgrants/documents/costtranspolicy.pdf" TargetMode="External"/><Relationship Id="rId2" Type="http://schemas.openxmlformats.org/officeDocument/2006/relationships/hyperlink" Target="http://www.research.fsu.edu/contractsgrants/documents/advpolicy.pdf"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research.fsu.edu/contractsgrants/form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Rep Meeting</a:t>
            </a:r>
            <a:endParaRPr lang="en-US" dirty="0"/>
          </a:p>
        </p:txBody>
      </p:sp>
      <p:sp>
        <p:nvSpPr>
          <p:cNvPr id="3" name="Subtitle 2"/>
          <p:cNvSpPr>
            <a:spLocks noGrp="1"/>
          </p:cNvSpPr>
          <p:nvPr>
            <p:ph type="subTitle" idx="1"/>
          </p:nvPr>
        </p:nvSpPr>
        <p:spPr/>
        <p:txBody>
          <a:bodyPr/>
          <a:lstStyle/>
          <a:p>
            <a:r>
              <a:rPr lang="en-US" dirty="0" smtClean="0">
                <a:solidFill>
                  <a:schemeClr val="accent2">
                    <a:lumMod val="75000"/>
                  </a:schemeClr>
                </a:solidFill>
              </a:rPr>
              <a:t>March 10, 2009</a:t>
            </a:r>
            <a:endParaRPr lang="en-US" dirty="0">
              <a:solidFill>
                <a:schemeClr val="accent2">
                  <a:lumMod val="75000"/>
                </a:schemeClr>
              </a:solidFill>
            </a:endParaRPr>
          </a:p>
        </p:txBody>
      </p:sp>
      <p:pic>
        <p:nvPicPr>
          <p:cNvPr id="4" name="Picture 3" descr="RGB_Seal 1.tif"/>
          <p:cNvPicPr>
            <a:picLocks noChangeAspect="1"/>
          </p:cNvPicPr>
          <p:nvPr/>
        </p:nvPicPr>
        <p:blipFill>
          <a:blip r:embed="rId2" cstate="print"/>
          <a:stretch>
            <a:fillRect/>
          </a:stretch>
        </p:blipFill>
        <p:spPr>
          <a:xfrm>
            <a:off x="4343400" y="2590800"/>
            <a:ext cx="3657600" cy="365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a:bodyPr>
          <a:lstStyle/>
          <a:p>
            <a:r>
              <a:rPr lang="en-US" dirty="0" smtClean="0"/>
              <a:t>Current Topics &amp; Events</a:t>
            </a:r>
            <a:endParaRPr lang="en-US" dirty="0"/>
          </a:p>
        </p:txBody>
      </p:sp>
      <p:sp>
        <p:nvSpPr>
          <p:cNvPr id="3" name="Content Placeholder 2"/>
          <p:cNvSpPr>
            <a:spLocks noGrp="1"/>
          </p:cNvSpPr>
          <p:nvPr>
            <p:ph idx="1"/>
          </p:nvPr>
        </p:nvSpPr>
        <p:spPr/>
        <p:txBody>
          <a:bodyPr>
            <a:normAutofit/>
          </a:bodyPr>
          <a:lstStyle/>
          <a:p>
            <a:r>
              <a:rPr lang="en-US" sz="2400" dirty="0" smtClean="0"/>
              <a:t>9.0 Upgrade</a:t>
            </a:r>
          </a:p>
          <a:p>
            <a:endParaRPr lang="en-US" sz="2400" dirty="0" smtClean="0"/>
          </a:p>
          <a:p>
            <a:r>
              <a:rPr lang="en-US" sz="2400" dirty="0" smtClean="0"/>
              <a:t>Survey Results</a:t>
            </a:r>
          </a:p>
          <a:p>
            <a:pPr>
              <a:buNone/>
            </a:pPr>
            <a:endParaRPr lang="en-US" sz="2400" dirty="0" smtClean="0"/>
          </a:p>
          <a:p>
            <a:r>
              <a:rPr lang="en-US" sz="2400" dirty="0" smtClean="0"/>
              <a:t>New OMNI Training Center</a:t>
            </a:r>
          </a:p>
          <a:p>
            <a:pPr>
              <a:buNone/>
            </a:pPr>
            <a:endParaRPr lang="en-US" sz="2400" dirty="0" smtClean="0"/>
          </a:p>
          <a:p>
            <a:r>
              <a:rPr lang="en-US" sz="2400" dirty="0" smtClean="0"/>
              <a:t>UPK (User Productivity Kit)</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ERP</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vert="horz" wrap="square" lIns="91440" tIns="45720" rIns="91440" bIns="45720" numCol="1" anchorCtr="0" compatLnSpc="1">
            <a:prstTxWarp prst="textNoShape">
              <a:avLst/>
            </a:prstTxWarp>
            <a:normAutofit fontScale="90000"/>
          </a:bodyPr>
          <a:lstStyle/>
          <a:p>
            <a:pPr fontAlgn="auto">
              <a:spcAft>
                <a:spcPts val="0"/>
              </a:spcAft>
              <a:defRPr/>
            </a:pPr>
            <a:r>
              <a:rPr lang="en-US" dirty="0" smtClean="0">
                <a:solidFill>
                  <a:schemeClr val="tx2">
                    <a:satMod val="130000"/>
                  </a:schemeClr>
                </a:solidFill>
              </a:rPr>
              <a:t>Current Topics &amp; Events (cont.)</a:t>
            </a:r>
            <a:endParaRPr lang="en-US" dirty="0" smtClean="0">
              <a:solidFill>
                <a:schemeClr val="tx2">
                  <a:satMod val="130000"/>
                </a:schemeClr>
              </a:solidFill>
              <a:effectLst>
                <a:outerShdw blurRad="38100" dist="38100" dir="2700000" algn="tl">
                  <a:srgbClr val="C0C0C0"/>
                </a:outerShdw>
              </a:effectLst>
            </a:endParaRPr>
          </a:p>
        </p:txBody>
      </p:sp>
      <p:sp>
        <p:nvSpPr>
          <p:cNvPr id="13315" name="Content Placeholder 2"/>
          <p:cNvSpPr>
            <a:spLocks noGrp="1"/>
          </p:cNvSpPr>
          <p:nvPr>
            <p:ph idx="1"/>
          </p:nvPr>
        </p:nvSpPr>
        <p:spPr>
          <a:xfrm>
            <a:off x="1219200" y="1524000"/>
            <a:ext cx="7499350" cy="5029200"/>
          </a:xfrm>
        </p:spPr>
        <p:txBody>
          <a:bodyPr>
            <a:normAutofit/>
          </a:bodyPr>
          <a:lstStyle/>
          <a:p>
            <a:pPr marL="365760" indent="-283464" fontAlgn="auto">
              <a:spcAft>
                <a:spcPts val="0"/>
              </a:spcAft>
              <a:buFont typeface="Wingdings 2"/>
              <a:buChar char=""/>
              <a:defRPr/>
            </a:pPr>
            <a:r>
              <a:rPr lang="en-US" sz="2400" dirty="0" smtClean="0"/>
              <a:t>FSU Foundation Salary/Tuition Project Extensions</a:t>
            </a:r>
          </a:p>
          <a:p>
            <a:pPr lvl="1">
              <a:defRPr/>
            </a:pPr>
            <a:r>
              <a:rPr lang="en-US" sz="2000" dirty="0" smtClean="0"/>
              <a:t>Information to be distributed soon!</a:t>
            </a:r>
          </a:p>
          <a:p>
            <a:pPr marL="365760" indent="-283464" fontAlgn="auto">
              <a:spcAft>
                <a:spcPts val="0"/>
              </a:spcAft>
              <a:buFont typeface="Wingdings 2"/>
              <a:buChar char=""/>
              <a:defRPr/>
            </a:pPr>
            <a:r>
              <a:rPr lang="en-US" sz="2400" dirty="0" smtClean="0"/>
              <a:t>OMNI Upgrade to 9.0—little change</a:t>
            </a:r>
          </a:p>
          <a:p>
            <a:pPr marL="365760" indent="-283464" fontAlgn="auto">
              <a:spcAft>
                <a:spcPts val="0"/>
              </a:spcAft>
              <a:buFont typeface="Wingdings 2"/>
              <a:buChar char=""/>
              <a:defRPr/>
            </a:pPr>
            <a:r>
              <a:rPr lang="en-US" sz="2400" u="sng" dirty="0" smtClean="0">
                <a:solidFill>
                  <a:schemeClr val="tx2"/>
                </a:solidFill>
              </a:rPr>
              <a:t>F</a:t>
            </a:r>
            <a:r>
              <a:rPr lang="en-US" sz="2400" dirty="0" smtClean="0"/>
              <a:t>aculty </a:t>
            </a:r>
            <a:r>
              <a:rPr lang="en-US" sz="2400" u="sng" dirty="0" smtClean="0">
                <a:solidFill>
                  <a:schemeClr val="tx2"/>
                </a:solidFill>
              </a:rPr>
              <a:t>A</a:t>
            </a:r>
            <a:r>
              <a:rPr lang="en-US" sz="2400" dirty="0" smtClean="0"/>
              <a:t>ssignments </a:t>
            </a:r>
            <a:r>
              <a:rPr lang="en-US" sz="2400" u="sng" dirty="0" smtClean="0">
                <a:solidFill>
                  <a:schemeClr val="tx2"/>
                </a:solidFill>
              </a:rPr>
              <a:t>C</a:t>
            </a:r>
            <a:r>
              <a:rPr lang="en-US" sz="2400" dirty="0" smtClean="0"/>
              <a:t>ommitments &amp; </a:t>
            </a:r>
            <a:r>
              <a:rPr lang="en-US" sz="2400" u="sng" dirty="0" smtClean="0">
                <a:solidFill>
                  <a:schemeClr val="tx2"/>
                </a:solidFill>
              </a:rPr>
              <a:t>E</a:t>
            </a:r>
            <a:r>
              <a:rPr lang="en-US" sz="2400" dirty="0" smtClean="0"/>
              <a:t>ffort Certification </a:t>
            </a:r>
            <a:r>
              <a:rPr lang="en-US" sz="2400" u="sng" dirty="0" smtClean="0">
                <a:solidFill>
                  <a:schemeClr val="tx2"/>
                </a:solidFill>
              </a:rPr>
              <a:t>T</a:t>
            </a:r>
            <a:r>
              <a:rPr lang="en-US" sz="2400" dirty="0" smtClean="0"/>
              <a:t>racking (</a:t>
            </a:r>
            <a:r>
              <a:rPr lang="en-US" sz="2400" u="sng" dirty="0" smtClean="0">
                <a:solidFill>
                  <a:schemeClr val="tx2"/>
                </a:solidFill>
              </a:rPr>
              <a:t>FACET</a:t>
            </a:r>
            <a:r>
              <a:rPr lang="en-US" sz="2400" dirty="0" smtClean="0"/>
              <a:t>)</a:t>
            </a:r>
          </a:p>
          <a:p>
            <a:pPr marL="640080" lvl="1" indent="-237744" fontAlgn="auto">
              <a:spcAft>
                <a:spcPts val="0"/>
              </a:spcAft>
              <a:buFont typeface="Verdana"/>
              <a:buChar char="◦"/>
              <a:defRPr/>
            </a:pPr>
            <a:r>
              <a:rPr lang="en-US" sz="2000" dirty="0" smtClean="0"/>
              <a:t>Resides within the OMNI HR System</a:t>
            </a:r>
          </a:p>
          <a:p>
            <a:pPr marL="640080" lvl="1" indent="-237744" fontAlgn="auto">
              <a:spcAft>
                <a:spcPts val="0"/>
              </a:spcAft>
              <a:buFont typeface="Verdana"/>
              <a:buChar char="◦"/>
              <a:defRPr/>
            </a:pPr>
            <a:r>
              <a:rPr lang="en-US" sz="2000" dirty="0" smtClean="0"/>
              <a:t>Consists of two main modules</a:t>
            </a:r>
          </a:p>
          <a:p>
            <a:pPr marL="886968" lvl="2" fontAlgn="auto">
              <a:spcAft>
                <a:spcPts val="0"/>
              </a:spcAft>
              <a:buFont typeface="Wingdings 2"/>
              <a:buChar char=""/>
              <a:defRPr/>
            </a:pPr>
            <a:r>
              <a:rPr lang="en-US" sz="1600" dirty="0" smtClean="0"/>
              <a:t>Commitments (currently Grants only; will become the AOR)</a:t>
            </a:r>
          </a:p>
          <a:p>
            <a:pPr marL="886968" lvl="2" fontAlgn="auto">
              <a:spcAft>
                <a:spcPts val="0"/>
              </a:spcAft>
              <a:buFont typeface="Wingdings 2"/>
              <a:buChar char=""/>
              <a:defRPr/>
            </a:pPr>
            <a:r>
              <a:rPr lang="en-US" sz="1600" dirty="0" smtClean="0"/>
              <a:t>Effort Certification</a:t>
            </a:r>
          </a:p>
          <a:p>
            <a:pPr marL="640080" lvl="1" indent="-237744" fontAlgn="auto">
              <a:spcAft>
                <a:spcPts val="0"/>
              </a:spcAft>
              <a:buFont typeface="Verdana"/>
              <a:buChar char="◦"/>
              <a:defRPr/>
            </a:pPr>
            <a:r>
              <a:rPr lang="en-US" sz="2000" dirty="0" smtClean="0"/>
              <a:t>NO MORE PAPER FORMS REQUIRED! </a:t>
            </a:r>
            <a:r>
              <a:rPr lang="en-US" sz="2000" dirty="0" smtClean="0">
                <a:sym typeface="Wingdings" pitchFamily="2" charset="2"/>
              </a:rPr>
              <a:t></a:t>
            </a:r>
          </a:p>
          <a:p>
            <a:pPr marL="640080" lvl="1" indent="-237744" fontAlgn="auto">
              <a:spcAft>
                <a:spcPts val="0"/>
              </a:spcAft>
              <a:buFont typeface="Verdana"/>
              <a:buChar char="◦"/>
              <a:defRPr/>
            </a:pPr>
            <a:r>
              <a:rPr lang="en-US" sz="2000" dirty="0" smtClean="0">
                <a:sym typeface="Wingdings" pitchFamily="2" charset="2"/>
              </a:rPr>
              <a:t>Automated workflow &amp; email notifications</a:t>
            </a:r>
          </a:p>
          <a:p>
            <a:pPr marL="640080" lvl="1" indent="-237744" fontAlgn="auto">
              <a:spcAft>
                <a:spcPts val="0"/>
              </a:spcAft>
              <a:buFont typeface="Verdana"/>
              <a:buChar char="◦"/>
              <a:defRPr/>
            </a:pPr>
            <a:r>
              <a:rPr lang="en-US" sz="2000" dirty="0" smtClean="0"/>
              <a:t>Department Representative Page </a:t>
            </a:r>
            <a:r>
              <a:rPr lang="en-US" sz="2000" u="sng" dirty="0" smtClean="0"/>
              <a:t>must</a:t>
            </a:r>
            <a:r>
              <a:rPr lang="en-US" sz="2000" dirty="0" smtClean="0"/>
              <a:t> be current—workflow routing based on this page!</a:t>
            </a:r>
          </a:p>
        </p:txBody>
      </p:sp>
      <p:pic>
        <p:nvPicPr>
          <p:cNvPr id="13209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2" name="Rectangle 30"/>
          <p:cNvSpPr>
            <a:spLocks noGrp="1"/>
          </p:cNvSpPr>
          <p:nvPr>
            <p:ph type="title"/>
          </p:nvPr>
        </p:nvSpPr>
        <p:spPr bwMode="auto"/>
        <p:txBody>
          <a:bodyPr vert="horz" wrap="square" lIns="91440" tIns="45720" rIns="91440" bIns="45720" numCol="1" anchorCtr="0" compatLnSpc="1">
            <a:prstTxWarp prst="textNoShape">
              <a:avLst/>
            </a:prstTxWarp>
            <a:normAutofit fontScale="90000"/>
          </a:bodyPr>
          <a:lstStyle/>
          <a:p>
            <a:pPr fontAlgn="auto">
              <a:spcAft>
                <a:spcPts val="0"/>
              </a:spcAft>
              <a:defRPr/>
            </a:pPr>
            <a:r>
              <a:rPr lang="en-US" dirty="0" smtClean="0">
                <a:solidFill>
                  <a:schemeClr val="tx2">
                    <a:satMod val="130000"/>
                  </a:schemeClr>
                </a:solidFill>
                <a:effectLst>
                  <a:outerShdw blurRad="38100" dist="38100" dir="2700000" algn="tl">
                    <a:srgbClr val="000000">
                      <a:alpha val="43137"/>
                    </a:srgbClr>
                  </a:outerShdw>
                </a:effectLst>
              </a:rPr>
              <a:t>Current Topics &amp; Events</a:t>
            </a:r>
            <a:br>
              <a:rPr lang="en-US" dirty="0" smtClean="0">
                <a:solidFill>
                  <a:schemeClr val="tx2">
                    <a:satMod val="130000"/>
                  </a:schemeClr>
                </a:solidFill>
                <a:effectLst>
                  <a:outerShdw blurRad="38100" dist="38100" dir="2700000" algn="tl">
                    <a:srgbClr val="000000">
                      <a:alpha val="43137"/>
                    </a:srgbClr>
                  </a:outerShdw>
                </a:effectLst>
              </a:rPr>
            </a:br>
            <a:r>
              <a:rPr lang="en-US" dirty="0" smtClean="0">
                <a:solidFill>
                  <a:schemeClr val="tx2">
                    <a:satMod val="130000"/>
                  </a:schemeClr>
                </a:solidFill>
                <a:effectLst>
                  <a:outerShdw blurRad="38100" dist="38100" dir="2700000" algn="tl">
                    <a:srgbClr val="000000">
                      <a:alpha val="43137"/>
                    </a:srgbClr>
                  </a:outerShdw>
                </a:effectLst>
              </a:rPr>
              <a:t>FACET Schedule</a:t>
            </a:r>
          </a:p>
        </p:txBody>
      </p:sp>
      <p:graphicFrame>
        <p:nvGraphicFramePr>
          <p:cNvPr id="5" name="Content Placeholder 4"/>
          <p:cNvGraphicFramePr>
            <a:graphicFrameLocks noGrp="1"/>
          </p:cNvGraphicFramePr>
          <p:nvPr>
            <p:ph idx="1"/>
          </p:nvPr>
        </p:nvGraphicFramePr>
        <p:xfrm>
          <a:off x="1295400" y="1828800"/>
          <a:ext cx="7499350" cy="3902076"/>
        </p:xfrm>
        <a:graphic>
          <a:graphicData uri="http://schemas.openxmlformats.org/drawingml/2006/table">
            <a:tbl>
              <a:tblPr/>
              <a:tblGrid>
                <a:gridCol w="4900613"/>
                <a:gridCol w="2598737"/>
              </a:tblGrid>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Gill Sans MT" pitchFamily="34" charset="0"/>
                        </a:rPr>
                        <a:t>Upcoming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2"/>
                          </a:solidFill>
                          <a:effectLst/>
                          <a:latin typeface="Gill Sans MT" pitchFamily="34" charset="0"/>
                        </a:rPr>
                        <a:t>When?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Gill Sans MT" pitchFamily="34" charset="0"/>
                        </a:rPr>
                        <a:t>FACET Training for Campus Department Reps – </a:t>
                      </a:r>
                      <a:r>
                        <a:rPr kumimoji="0" lang="en-US" sz="1600" b="0" i="0" u="none" strike="noStrike" cap="none" normalizeH="0" baseline="0" dirty="0" smtClean="0">
                          <a:ln>
                            <a:noFill/>
                          </a:ln>
                          <a:solidFill>
                            <a:schemeClr val="bg2"/>
                          </a:solidFill>
                          <a:effectLst/>
                          <a:latin typeface="Gill Sans MT" pitchFamily="34" charset="0"/>
                        </a:rPr>
                        <a:t>will include the Concepts Training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Gill Sans MT" pitchFamily="34" charset="0"/>
                        </a:rPr>
                        <a:t>March 17 – March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80962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1" u="none" strike="noStrike" cap="none" normalizeH="0" baseline="0" dirty="0" smtClean="0">
                          <a:ln>
                            <a:noFill/>
                          </a:ln>
                          <a:solidFill>
                            <a:schemeClr val="bg2"/>
                          </a:solidFill>
                          <a:effectLst/>
                          <a:latin typeface="Gill Sans MT" pitchFamily="34" charset="0"/>
                        </a:rPr>
                        <a:t>FACET Training for Faculty – </a:t>
                      </a:r>
                      <a:r>
                        <a:rPr kumimoji="0" lang="en-US" sz="1800" b="0" i="0" u="none" strike="noStrike" cap="none" normalizeH="0" baseline="0" dirty="0" smtClean="0">
                          <a:ln>
                            <a:noFill/>
                          </a:ln>
                          <a:solidFill>
                            <a:schemeClr val="bg2"/>
                          </a:solidFill>
                          <a:effectLst/>
                          <a:latin typeface="Gill Sans MT" pitchFamily="34" charset="0"/>
                        </a:rPr>
                        <a:t>will include the Concepts Training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2"/>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Gill Sans MT" pitchFamily="34" charset="0"/>
                        </a:rPr>
                        <a:t>March 31 – April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35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Gill Sans MT" pitchFamily="34" charset="0"/>
                        </a:rPr>
                        <a:t>FACET Fall 08 Go-Live to Campus</a:t>
                      </a:r>
                      <a:endParaRPr kumimoji="0" lang="en-US" sz="1600" b="0" i="0" u="none" strike="noStrike" cap="none" normalizeH="0" baseline="0" dirty="0" smtClean="0">
                        <a:ln>
                          <a:noFill/>
                        </a:ln>
                        <a:solidFill>
                          <a:schemeClr val="bg2"/>
                        </a:solidFill>
                        <a:effectLst/>
                        <a:latin typeface="Gill Sans M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Gill Sans MT" pitchFamily="34" charset="0"/>
                        </a:rPr>
                        <a:t>Week of March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Gill Sans MT" pitchFamily="34" charset="0"/>
                        </a:rPr>
                        <a:t>Drop In Help Sessions for FACET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Gill Sans MT" pitchFamily="34" charset="0"/>
                        </a:rPr>
                        <a:t>Student Services Building,  Room 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Gill Sans MT" pitchFamily="34" charset="0"/>
                        </a:rPr>
                        <a:t>March 24 – April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93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Gill Sans MT" pitchFamily="34" charset="0"/>
                        </a:rPr>
                        <a:t>FACET Fall 08 Closing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Gill Sans MT" pitchFamily="34" charset="0"/>
                        </a:rPr>
                        <a:t>April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bl>
          </a:graphicData>
        </a:graphic>
      </p:graphicFrame>
      <p:sp>
        <p:nvSpPr>
          <p:cNvPr id="4" name="Footer Placeholder 3"/>
          <p:cNvSpPr>
            <a:spLocks noGrp="1"/>
          </p:cNvSpPr>
          <p:nvPr>
            <p:ph type="ftr" sz="quarter" idx="11"/>
          </p:nvPr>
        </p:nvSpPr>
        <p:spPr/>
        <p:txBody>
          <a:bodyPr/>
          <a:lstStyle/>
          <a:p>
            <a:pPr>
              <a:defRPr/>
            </a:pPr>
            <a:r>
              <a:rPr lang="en-US" smtClean="0"/>
              <a:t>SPONSORED RESEARCH</a:t>
            </a:r>
            <a:endParaRPr lang="en-US"/>
          </a:p>
        </p:txBody>
      </p:sp>
      <p:pic>
        <p:nvPicPr>
          <p:cNvPr id="13314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1988A106-6359-4EF2-8360-9A57BF204B66}" type="slidenum">
              <a:rPr lang="en-US" smtClean="0"/>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096962"/>
          </a:xfrm>
        </p:spPr>
        <p:txBody>
          <a:bodyPr vert="horz" wrap="square" lIns="91440" tIns="45720" rIns="91440" bIns="45720" numCol="1" anchorCtr="0" compatLnSpc="1">
            <a:prstTxWarp prst="textNoShape">
              <a:avLst/>
            </a:prstTxWarp>
            <a:normAutofit fontScale="90000"/>
          </a:bodyPr>
          <a:lstStyle/>
          <a:p>
            <a:pPr fontAlgn="auto">
              <a:spcAft>
                <a:spcPts val="0"/>
              </a:spcAft>
              <a:defRPr/>
            </a:pPr>
            <a:r>
              <a:rPr lang="en-US" dirty="0" smtClean="0">
                <a:solidFill>
                  <a:schemeClr val="tx2">
                    <a:satMod val="130000"/>
                  </a:schemeClr>
                </a:solidFill>
              </a:rPr>
              <a:t>Training &amp; Job Aids</a:t>
            </a:r>
            <a:r>
              <a:rPr lang="en-US" dirty="0" smtClean="0">
                <a:solidFill>
                  <a:schemeClr val="tx2">
                    <a:satMod val="130000"/>
                  </a:schemeClr>
                </a:solidFill>
                <a:effectLst>
                  <a:outerShdw blurRad="38100" dist="38100" dir="2700000" algn="tl">
                    <a:srgbClr val="C0C0C0"/>
                  </a:outerShdw>
                </a:effectLst>
              </a:rPr>
              <a:t/>
            </a:r>
            <a:br>
              <a:rPr lang="en-US" dirty="0" smtClean="0">
                <a:solidFill>
                  <a:schemeClr val="tx2">
                    <a:satMod val="130000"/>
                  </a:schemeClr>
                </a:solidFill>
                <a:effectLst>
                  <a:outerShdw blurRad="38100" dist="38100" dir="2700000" algn="tl">
                    <a:srgbClr val="C0C0C0"/>
                  </a:outerShdw>
                </a:effectLst>
              </a:rPr>
            </a:br>
            <a:r>
              <a:rPr lang="en-US" dirty="0" smtClean="0">
                <a:solidFill>
                  <a:schemeClr val="tx2">
                    <a:satMod val="130000"/>
                  </a:schemeClr>
                </a:solidFill>
                <a:effectLst>
                  <a:outerShdw blurRad="38100" dist="38100" dir="2700000" algn="tl">
                    <a:srgbClr val="C0C0C0"/>
                  </a:outerShdw>
                </a:effectLst>
              </a:rPr>
              <a:t>Training Available</a:t>
            </a:r>
          </a:p>
        </p:txBody>
      </p:sp>
      <p:sp>
        <p:nvSpPr>
          <p:cNvPr id="134146" name="Content Placeholder 2"/>
          <p:cNvSpPr>
            <a:spLocks noGrp="1"/>
          </p:cNvSpPr>
          <p:nvPr>
            <p:ph idx="1"/>
          </p:nvPr>
        </p:nvSpPr>
        <p:spPr>
          <a:xfrm>
            <a:off x="990600" y="1524000"/>
            <a:ext cx="7924800" cy="4953000"/>
          </a:xfrm>
        </p:spPr>
        <p:txBody>
          <a:bodyPr/>
          <a:lstStyle/>
          <a:p>
            <a:r>
              <a:rPr lang="en-US" sz="2400" dirty="0" smtClean="0"/>
              <a:t>Located in Student Services Building 301</a:t>
            </a:r>
          </a:p>
          <a:p>
            <a:r>
              <a:rPr lang="en-US" sz="2400" dirty="0" smtClean="0"/>
              <a:t>At-Your-Site Training—see contacts slide</a:t>
            </a:r>
          </a:p>
          <a:p>
            <a:r>
              <a:rPr lang="en-US" sz="2400" dirty="0" smtClean="0"/>
              <a:t>Upcoming Training</a:t>
            </a:r>
          </a:p>
          <a:p>
            <a:pPr lvl="1"/>
            <a:r>
              <a:rPr lang="en-US" sz="2000" dirty="0" smtClean="0"/>
              <a:t>SP 2089 Sponsored Programs Proposal Development</a:t>
            </a:r>
          </a:p>
          <a:p>
            <a:pPr marL="1143000" lvl="2"/>
            <a:r>
              <a:rPr lang="en-US" sz="1600" dirty="0" smtClean="0"/>
              <a:t>3/31/2009, 4/28/2009 &amp; 5/26/2009 9-11am</a:t>
            </a:r>
          </a:p>
          <a:p>
            <a:pPr lvl="1"/>
            <a:r>
              <a:rPr lang="en-US" sz="2000" dirty="0" smtClean="0"/>
              <a:t>SP 2189 Compliance for Sponsored Programs</a:t>
            </a:r>
          </a:p>
          <a:p>
            <a:pPr marL="1143000" lvl="2"/>
            <a:r>
              <a:rPr lang="en-US" sz="1600" dirty="0" smtClean="0"/>
              <a:t>3/24/2009 9-11am &amp; 5/21/2009 2-4pm</a:t>
            </a:r>
          </a:p>
          <a:p>
            <a:pPr lvl="1"/>
            <a:r>
              <a:rPr lang="en-US" sz="2000" dirty="0" smtClean="0"/>
              <a:t>SP 2389 Cost Sharing for Sponsored Projects</a:t>
            </a:r>
          </a:p>
          <a:p>
            <a:pPr marL="1143000" lvl="2"/>
            <a:r>
              <a:rPr lang="en-US" sz="1600" dirty="0" smtClean="0"/>
              <a:t>3/25/2009 9-11am &amp; 5/26/2009 2-4pm</a:t>
            </a:r>
          </a:p>
          <a:p>
            <a:pPr lvl="1"/>
            <a:r>
              <a:rPr lang="en-US" sz="2000" dirty="0" smtClean="0"/>
              <a:t>SP 2489 OMNI Inquiry for Sponsored Projects</a:t>
            </a:r>
          </a:p>
          <a:p>
            <a:pPr marL="1143000" lvl="2"/>
            <a:r>
              <a:rPr lang="en-US" sz="1600" dirty="0" smtClean="0"/>
              <a:t>3/25/2009 2-4pm &amp; 4/21/2009 9-11am &amp; 5/28/2009 2-4pm</a:t>
            </a:r>
          </a:p>
          <a:p>
            <a:pPr>
              <a:buFont typeface="Wingdings 2" pitchFamily="18" charset="2"/>
              <a:buNone/>
            </a:pPr>
            <a:endParaRPr lang="en-US" sz="2000" dirty="0" smtClean="0"/>
          </a:p>
        </p:txBody>
      </p:sp>
      <p:pic>
        <p:nvPicPr>
          <p:cNvPr id="13414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096962"/>
          </a:xfrm>
        </p:spPr>
        <p:txBody>
          <a:bodyPr vert="horz" wrap="square" lIns="91440" tIns="45720" rIns="91440" bIns="45720" numCol="1" anchorCtr="0" compatLnSpc="1">
            <a:prstTxWarp prst="textNoShape">
              <a:avLst/>
            </a:prstTxWarp>
            <a:normAutofit fontScale="90000"/>
          </a:bodyPr>
          <a:lstStyle/>
          <a:p>
            <a:pPr fontAlgn="auto">
              <a:spcAft>
                <a:spcPts val="0"/>
              </a:spcAft>
              <a:defRPr/>
            </a:pPr>
            <a:r>
              <a:rPr lang="en-US" dirty="0" smtClean="0">
                <a:solidFill>
                  <a:schemeClr val="tx2">
                    <a:satMod val="130000"/>
                  </a:schemeClr>
                </a:solidFill>
              </a:rPr>
              <a:t>Training &amp; Job Aids</a:t>
            </a:r>
            <a:r>
              <a:rPr lang="en-US" dirty="0" smtClean="0">
                <a:solidFill>
                  <a:schemeClr val="tx2">
                    <a:satMod val="130000"/>
                  </a:schemeClr>
                </a:solidFill>
                <a:effectLst>
                  <a:outerShdw blurRad="38100" dist="38100" dir="2700000" algn="tl">
                    <a:srgbClr val="C0C0C0"/>
                  </a:outerShdw>
                </a:effectLst>
              </a:rPr>
              <a:t/>
            </a:r>
            <a:br>
              <a:rPr lang="en-US" dirty="0" smtClean="0">
                <a:solidFill>
                  <a:schemeClr val="tx2">
                    <a:satMod val="130000"/>
                  </a:schemeClr>
                </a:solidFill>
                <a:effectLst>
                  <a:outerShdw blurRad="38100" dist="38100" dir="2700000" algn="tl">
                    <a:srgbClr val="C0C0C0"/>
                  </a:outerShdw>
                </a:effectLst>
              </a:rPr>
            </a:br>
            <a:r>
              <a:rPr lang="en-US" dirty="0" smtClean="0">
                <a:solidFill>
                  <a:schemeClr val="tx2">
                    <a:satMod val="130000"/>
                  </a:schemeClr>
                </a:solidFill>
                <a:effectLst>
                  <a:outerShdw blurRad="38100" dist="38100" dir="2700000" algn="tl">
                    <a:srgbClr val="C0C0C0"/>
                  </a:outerShdw>
                </a:effectLst>
              </a:rPr>
              <a:t>Training Available (cont.)</a:t>
            </a:r>
          </a:p>
        </p:txBody>
      </p:sp>
      <p:sp>
        <p:nvSpPr>
          <p:cNvPr id="135170" name="Content Placeholder 2"/>
          <p:cNvSpPr>
            <a:spLocks noGrp="1"/>
          </p:cNvSpPr>
          <p:nvPr>
            <p:ph idx="1"/>
          </p:nvPr>
        </p:nvSpPr>
        <p:spPr>
          <a:xfrm>
            <a:off x="990600" y="1524000"/>
            <a:ext cx="8153400" cy="4953000"/>
          </a:xfrm>
        </p:spPr>
        <p:txBody>
          <a:bodyPr/>
          <a:lstStyle/>
          <a:p>
            <a:r>
              <a:rPr lang="en-US" sz="2400" dirty="0" smtClean="0">
                <a:solidFill>
                  <a:schemeClr val="tx2"/>
                </a:solidFill>
              </a:rPr>
              <a:t>C</a:t>
            </a:r>
            <a:r>
              <a:rPr lang="en-US" sz="2400" dirty="0" smtClean="0"/>
              <a:t>ompliance &amp; </a:t>
            </a:r>
            <a:r>
              <a:rPr lang="en-US" sz="2400" dirty="0" smtClean="0">
                <a:solidFill>
                  <a:schemeClr val="tx2"/>
                </a:solidFill>
              </a:rPr>
              <a:t>Re</a:t>
            </a:r>
            <a:r>
              <a:rPr lang="en-US" sz="2400" dirty="0" smtClean="0"/>
              <a:t>search </a:t>
            </a:r>
            <a:r>
              <a:rPr lang="en-US" sz="2400" dirty="0" smtClean="0">
                <a:solidFill>
                  <a:schemeClr val="tx2"/>
                </a:solidFill>
              </a:rPr>
              <a:t>A</a:t>
            </a:r>
            <a:r>
              <a:rPr lang="en-US" sz="2400" dirty="0" smtClean="0"/>
              <a:t>dministration </a:t>
            </a:r>
            <a:r>
              <a:rPr lang="en-US" sz="2400" dirty="0" smtClean="0">
                <a:solidFill>
                  <a:schemeClr val="tx2"/>
                </a:solidFill>
              </a:rPr>
              <a:t>T</a:t>
            </a:r>
            <a:r>
              <a:rPr lang="en-US" sz="2400" dirty="0" smtClean="0"/>
              <a:t>raining &amp; </a:t>
            </a:r>
            <a:r>
              <a:rPr lang="en-US" sz="2400" dirty="0" smtClean="0">
                <a:solidFill>
                  <a:schemeClr val="tx2"/>
                </a:solidFill>
              </a:rPr>
              <a:t>E</a:t>
            </a:r>
            <a:r>
              <a:rPr lang="en-US" sz="2400" dirty="0" smtClean="0"/>
              <a:t>ducation</a:t>
            </a:r>
          </a:p>
          <a:p>
            <a:pPr lvl="1"/>
            <a:r>
              <a:rPr lang="en-US" sz="2000" dirty="0" smtClean="0"/>
              <a:t>April 9 &amp; 10, 2009</a:t>
            </a:r>
          </a:p>
          <a:p>
            <a:pPr lvl="1"/>
            <a:r>
              <a:rPr lang="en-US" sz="2000" dirty="0" smtClean="0"/>
              <a:t>Research Building A, Seminar Room First Floor (Innovation Park)</a:t>
            </a:r>
          </a:p>
          <a:p>
            <a:pPr lvl="1"/>
            <a:r>
              <a:rPr lang="en-US" sz="2000" dirty="0" smtClean="0"/>
              <a:t>Contact Office of Vice President for Research for registration info</a:t>
            </a:r>
          </a:p>
          <a:p>
            <a:r>
              <a:rPr lang="en-US" sz="2400" dirty="0" smtClean="0"/>
              <a:t>Lunch &amp; Learn Sessions</a:t>
            </a:r>
          </a:p>
          <a:p>
            <a:pPr lvl="1"/>
            <a:r>
              <a:rPr lang="en-US" sz="2000" dirty="0" smtClean="0"/>
              <a:t>SP LL 2009-6 Advanced Financial Management </a:t>
            </a:r>
          </a:p>
          <a:p>
            <a:pPr lvl="2"/>
            <a:r>
              <a:rPr lang="en-US" sz="1600" dirty="0" smtClean="0"/>
              <a:t>3/11/2009 11:30am-12:30pm</a:t>
            </a:r>
          </a:p>
          <a:p>
            <a:pPr lvl="1"/>
            <a:r>
              <a:rPr lang="en-US" sz="2000" dirty="0" smtClean="0"/>
              <a:t>SP LL 2009-7 Effort Commitments </a:t>
            </a:r>
          </a:p>
          <a:p>
            <a:pPr lvl="2"/>
            <a:r>
              <a:rPr lang="en-US" sz="1600" dirty="0" smtClean="0"/>
              <a:t>4/8/2009 11:30am-12:30pm</a:t>
            </a:r>
          </a:p>
        </p:txBody>
      </p:sp>
      <p:pic>
        <p:nvPicPr>
          <p:cNvPr id="135171"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xfrm>
            <a:off x="1435100" y="274638"/>
            <a:ext cx="6184900" cy="1143000"/>
          </a:xfrm>
        </p:spPr>
        <p:txBody>
          <a:bodyPr vert="horz" wrap="square" lIns="91440" tIns="45720" rIns="91440" bIns="45720" numCol="1" anchorCtr="0" compatLnSpc="1">
            <a:prstTxWarp prst="textNoShape">
              <a:avLst/>
            </a:prstTxWarp>
            <a:normAutofit fontScale="90000"/>
          </a:bodyPr>
          <a:lstStyle/>
          <a:p>
            <a:pPr fontAlgn="auto">
              <a:spcAft>
                <a:spcPts val="0"/>
              </a:spcAft>
              <a:defRPr/>
            </a:pPr>
            <a:r>
              <a:rPr lang="en-US" dirty="0" smtClean="0">
                <a:solidFill>
                  <a:schemeClr val="tx2">
                    <a:satMod val="130000"/>
                  </a:schemeClr>
                </a:solidFill>
                <a:effectLst>
                  <a:outerShdw blurRad="38100" dist="38100" dir="2700000" algn="tl">
                    <a:srgbClr val="000000">
                      <a:alpha val="43137"/>
                    </a:srgbClr>
                  </a:outerShdw>
                </a:effectLst>
              </a:rPr>
              <a:t>Training &amp; Job Aids</a:t>
            </a:r>
            <a:br>
              <a:rPr lang="en-US" dirty="0" smtClean="0">
                <a:solidFill>
                  <a:schemeClr val="tx2">
                    <a:satMod val="130000"/>
                  </a:schemeClr>
                </a:solidFill>
                <a:effectLst>
                  <a:outerShdw blurRad="38100" dist="38100" dir="2700000" algn="tl">
                    <a:srgbClr val="000000">
                      <a:alpha val="43137"/>
                    </a:srgbClr>
                  </a:outerShdw>
                </a:effectLst>
              </a:rPr>
            </a:br>
            <a:r>
              <a:rPr lang="en-US" dirty="0" smtClean="0">
                <a:solidFill>
                  <a:schemeClr val="tx2">
                    <a:satMod val="130000"/>
                  </a:schemeClr>
                </a:solidFill>
                <a:effectLst>
                  <a:outerShdw blurRad="38100" dist="38100" dir="2700000" algn="tl">
                    <a:srgbClr val="000000">
                      <a:alpha val="43137"/>
                    </a:srgbClr>
                  </a:outerShdw>
                </a:effectLst>
              </a:rPr>
              <a:t> Job Aids</a:t>
            </a:r>
          </a:p>
        </p:txBody>
      </p:sp>
      <p:sp>
        <p:nvSpPr>
          <p:cNvPr id="136194" name="Rectangle 3"/>
          <p:cNvSpPr>
            <a:spLocks noGrp="1"/>
          </p:cNvSpPr>
          <p:nvPr>
            <p:ph type="body" idx="1"/>
          </p:nvPr>
        </p:nvSpPr>
        <p:spPr/>
        <p:txBody>
          <a:bodyPr/>
          <a:lstStyle/>
          <a:p>
            <a:pPr>
              <a:lnSpc>
                <a:spcPct val="90000"/>
              </a:lnSpc>
            </a:pPr>
            <a:r>
              <a:rPr lang="en-US" sz="2400" dirty="0" smtClean="0"/>
              <a:t>Available at </a:t>
            </a:r>
            <a:r>
              <a:rPr lang="en-US" sz="2200" dirty="0" smtClean="0">
                <a:hlinkClick r:id="rId2"/>
              </a:rPr>
              <a:t>http://www.research.fsu.edu/contractsgrants/workshops.html</a:t>
            </a:r>
            <a:endParaRPr lang="en-US" sz="2200" dirty="0" smtClean="0"/>
          </a:p>
          <a:p>
            <a:pPr lvl="1">
              <a:lnSpc>
                <a:spcPct val="90000"/>
              </a:lnSpc>
            </a:pPr>
            <a:r>
              <a:rPr lang="en-US" sz="2000" dirty="0" smtClean="0"/>
              <a:t>Proposal entry, workflow</a:t>
            </a:r>
          </a:p>
          <a:p>
            <a:pPr lvl="1">
              <a:lnSpc>
                <a:spcPct val="90000"/>
              </a:lnSpc>
            </a:pPr>
            <a:r>
              <a:rPr lang="en-US" sz="2000" dirty="0" smtClean="0"/>
              <a:t>Compliance</a:t>
            </a:r>
          </a:p>
          <a:p>
            <a:pPr lvl="1">
              <a:lnSpc>
                <a:spcPct val="90000"/>
              </a:lnSpc>
            </a:pPr>
            <a:r>
              <a:rPr lang="en-US" sz="2000" dirty="0" smtClean="0"/>
              <a:t>Cost Sharing</a:t>
            </a:r>
          </a:p>
          <a:p>
            <a:pPr lvl="1">
              <a:lnSpc>
                <a:spcPct val="90000"/>
              </a:lnSpc>
            </a:pPr>
            <a:r>
              <a:rPr lang="en-US" sz="2000" dirty="0" smtClean="0"/>
              <a:t>OMNI Inquiry for Projects</a:t>
            </a:r>
          </a:p>
          <a:p>
            <a:pPr>
              <a:lnSpc>
                <a:spcPct val="90000"/>
              </a:lnSpc>
            </a:pPr>
            <a:r>
              <a:rPr lang="en-US" sz="2400" dirty="0" smtClean="0"/>
              <a:t>PI Inquiry Materials</a:t>
            </a:r>
          </a:p>
          <a:p>
            <a:pPr lvl="1">
              <a:lnSpc>
                <a:spcPct val="90000"/>
              </a:lnSpc>
            </a:pPr>
            <a:r>
              <a:rPr lang="en-US" sz="2000" dirty="0" smtClean="0"/>
              <a:t>Available Balance Instructions</a:t>
            </a:r>
          </a:p>
          <a:p>
            <a:pPr lvl="1">
              <a:lnSpc>
                <a:spcPct val="90000"/>
              </a:lnSpc>
            </a:pPr>
            <a:r>
              <a:rPr lang="en-US" sz="2000" dirty="0" smtClean="0"/>
              <a:t>Monthly Financial Reports</a:t>
            </a:r>
          </a:p>
          <a:p>
            <a:pPr lvl="1">
              <a:lnSpc>
                <a:spcPct val="90000"/>
              </a:lnSpc>
            </a:pPr>
            <a:r>
              <a:rPr lang="en-US" sz="2000" dirty="0" smtClean="0"/>
              <a:t>Project Expenditure Detail</a:t>
            </a:r>
          </a:p>
          <a:p>
            <a:pPr lvl="1">
              <a:lnSpc>
                <a:spcPct val="90000"/>
              </a:lnSpc>
            </a:pPr>
            <a:r>
              <a:rPr lang="en-US" sz="2000" dirty="0" smtClean="0"/>
              <a:t>HR/GL Detail Report (if can’t view, request FSU_PY_FI_REP_INQUIRY role via </a:t>
            </a:r>
            <a:r>
              <a:rPr lang="en-US" sz="2000" dirty="0" err="1" smtClean="0"/>
              <a:t>eORR</a:t>
            </a:r>
            <a:r>
              <a:rPr lang="en-US" sz="2000" dirty="0" smtClean="0"/>
              <a:t>)</a:t>
            </a:r>
          </a:p>
        </p:txBody>
      </p:sp>
      <p:sp>
        <p:nvSpPr>
          <p:cNvPr id="4" name="Footer Placeholder 3"/>
          <p:cNvSpPr>
            <a:spLocks noGrp="1"/>
          </p:cNvSpPr>
          <p:nvPr>
            <p:ph type="ftr" sz="quarter" idx="11"/>
          </p:nvPr>
        </p:nvSpPr>
        <p:spPr/>
        <p:txBody>
          <a:bodyPr/>
          <a:lstStyle/>
          <a:p>
            <a:pPr>
              <a:defRPr/>
            </a:pPr>
            <a:r>
              <a:rPr lang="en-US" smtClean="0"/>
              <a:t>SPONSORED RESEARCH</a:t>
            </a:r>
            <a:endParaRPr lang="en-US"/>
          </a:p>
        </p:txBody>
      </p:sp>
      <p:pic>
        <p:nvPicPr>
          <p:cNvPr id="136196"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Reporting Tools</a:t>
            </a:r>
            <a:endParaRPr lang="en-US" dirty="0">
              <a:solidFill>
                <a:schemeClr val="tx2">
                  <a:satMod val="130000"/>
                </a:schemeClr>
              </a:solidFill>
            </a:endParaRPr>
          </a:p>
        </p:txBody>
      </p:sp>
      <p:sp>
        <p:nvSpPr>
          <p:cNvPr id="1536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sz="2400" dirty="0" smtClean="0"/>
              <a:t>OBI Department Ledgers</a:t>
            </a:r>
          </a:p>
          <a:p>
            <a:pPr marL="640080" lvl="1" indent="-237744" fontAlgn="auto">
              <a:spcAft>
                <a:spcPts val="0"/>
              </a:spcAft>
              <a:buFont typeface="Verdana"/>
              <a:buChar char="◦"/>
              <a:defRPr/>
            </a:pPr>
            <a:r>
              <a:rPr lang="en-US" sz="2000" dirty="0" smtClean="0"/>
              <a:t>CG (Sponsored Projects)</a:t>
            </a:r>
          </a:p>
          <a:p>
            <a:pPr marL="640080" lvl="1" indent="-237744" fontAlgn="auto">
              <a:spcAft>
                <a:spcPts val="0"/>
              </a:spcAft>
              <a:buFont typeface="Verdana"/>
              <a:buChar char="◦"/>
              <a:defRPr/>
            </a:pPr>
            <a:r>
              <a:rPr lang="en-US" sz="2000" dirty="0" smtClean="0"/>
              <a:t>CS (Cost Sharing)</a:t>
            </a:r>
          </a:p>
          <a:p>
            <a:pPr marL="640080" lvl="1" indent="-237744" fontAlgn="auto">
              <a:spcAft>
                <a:spcPts val="0"/>
              </a:spcAft>
              <a:buFont typeface="Verdana"/>
              <a:buChar char="◦"/>
              <a:defRPr/>
            </a:pPr>
            <a:r>
              <a:rPr lang="en-US" sz="2000" dirty="0" smtClean="0"/>
              <a:t>Transaction Details</a:t>
            </a:r>
            <a:r>
              <a:rPr lang="en-US" sz="2000" dirty="0" smtClean="0">
                <a:effectLst>
                  <a:outerShdw blurRad="38100" dist="38100" dir="2700000" algn="tl">
                    <a:srgbClr val="C0C0C0"/>
                  </a:outerShdw>
                </a:effectLst>
              </a:rPr>
              <a:t> </a:t>
            </a:r>
          </a:p>
          <a:p>
            <a:pPr marL="365760" indent="-283464" fontAlgn="auto">
              <a:spcAft>
                <a:spcPts val="0"/>
              </a:spcAft>
              <a:buFont typeface="Wingdings 2"/>
              <a:buChar char=""/>
              <a:defRPr/>
            </a:pPr>
            <a:r>
              <a:rPr lang="en-US" sz="2400" dirty="0" smtClean="0"/>
              <a:t>Please use OBI ledgers</a:t>
            </a:r>
          </a:p>
          <a:p>
            <a:pPr marL="365760" indent="-283464" fontAlgn="auto">
              <a:spcAft>
                <a:spcPts val="0"/>
              </a:spcAft>
              <a:buFont typeface="Wingdings 2"/>
              <a:buChar char=""/>
              <a:defRPr/>
            </a:pPr>
            <a:r>
              <a:rPr lang="en-US" sz="2400" b="1" dirty="0" smtClean="0"/>
              <a:t>Balances are one day old</a:t>
            </a:r>
          </a:p>
          <a:p>
            <a:pPr marL="365760" indent="-283464" fontAlgn="auto">
              <a:spcAft>
                <a:spcPts val="0"/>
              </a:spcAft>
              <a:buFont typeface="Wingdings 2"/>
              <a:buChar char=""/>
              <a:defRPr/>
            </a:pPr>
            <a:r>
              <a:rPr lang="en-US" sz="2400" dirty="0" smtClean="0"/>
              <a:t>Encumbrance detail included</a:t>
            </a:r>
          </a:p>
          <a:p>
            <a:pPr marL="365760" indent="-283464" fontAlgn="auto">
              <a:spcAft>
                <a:spcPts val="0"/>
              </a:spcAft>
              <a:buFont typeface="Wingdings 2"/>
              <a:buChar char=""/>
              <a:defRPr/>
            </a:pPr>
            <a:r>
              <a:rPr lang="en-US" sz="2400" dirty="0" smtClean="0"/>
              <a:t>Can be generated at any time</a:t>
            </a:r>
          </a:p>
          <a:p>
            <a:pPr>
              <a:defRPr/>
            </a:pPr>
            <a:r>
              <a:rPr lang="en-US" sz="2400" dirty="0" smtClean="0"/>
              <a:t>Job Aids (OMNI portal page)</a:t>
            </a:r>
          </a:p>
        </p:txBody>
      </p:sp>
      <p:pic>
        <p:nvPicPr>
          <p:cNvPr id="13721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Contacts and Location</a:t>
            </a:r>
            <a:endParaRPr lang="en-US" dirty="0">
              <a:solidFill>
                <a:schemeClr val="tx2">
                  <a:satMod val="130000"/>
                </a:schemeClr>
              </a:solidFill>
            </a:endParaRPr>
          </a:p>
        </p:txBody>
      </p:sp>
      <p:sp>
        <p:nvSpPr>
          <p:cNvPr id="138242" name="Content Placeholder 2"/>
          <p:cNvSpPr>
            <a:spLocks noGrp="1"/>
          </p:cNvSpPr>
          <p:nvPr>
            <p:ph idx="1"/>
          </p:nvPr>
        </p:nvSpPr>
        <p:spPr/>
        <p:txBody>
          <a:bodyPr>
            <a:normAutofit lnSpcReduction="10000"/>
          </a:bodyPr>
          <a:lstStyle/>
          <a:p>
            <a:r>
              <a:rPr lang="en-US" sz="2400" dirty="0" smtClean="0"/>
              <a:t>Website: </a:t>
            </a:r>
            <a:r>
              <a:rPr lang="en-US" sz="2400" dirty="0" smtClean="0">
                <a:hlinkClick r:id="rId2"/>
              </a:rPr>
              <a:t>http://www.research.fsu.edu/contractsgrants/</a:t>
            </a:r>
            <a:r>
              <a:rPr lang="en-US" sz="2400" dirty="0" smtClean="0"/>
              <a:t> </a:t>
            </a:r>
          </a:p>
          <a:p>
            <a:r>
              <a:rPr lang="en-US" sz="2400" dirty="0" smtClean="0"/>
              <a:t>SRS Main Phone Line: 644-5260</a:t>
            </a:r>
          </a:p>
          <a:p>
            <a:r>
              <a:rPr lang="en-US" sz="2400" dirty="0" smtClean="0"/>
              <a:t>SRAS Main Phone Line: 645-7283</a:t>
            </a:r>
          </a:p>
          <a:p>
            <a:r>
              <a:rPr lang="en-US" sz="2400" dirty="0" smtClean="0"/>
              <a:t>Staff Assignment Information for SRS/SRAS at </a:t>
            </a:r>
            <a:r>
              <a:rPr lang="en-US" sz="2400" dirty="0" smtClean="0">
                <a:hlinkClick r:id="rId3"/>
              </a:rPr>
              <a:t>http://www.research.fsu.edu/contractsgrants/documents/staff.pdf</a:t>
            </a:r>
            <a:endParaRPr lang="en-US" sz="2400" dirty="0" smtClean="0"/>
          </a:p>
          <a:p>
            <a:r>
              <a:rPr lang="en-US" sz="2400" dirty="0" smtClean="0"/>
              <a:t>At-Your-Site Training</a:t>
            </a:r>
          </a:p>
          <a:p>
            <a:pPr lvl="1"/>
            <a:r>
              <a:rPr lang="en-US" sz="2000" dirty="0" smtClean="0"/>
              <a:t>SRAS—Roberta McManus</a:t>
            </a:r>
          </a:p>
          <a:p>
            <a:pPr marL="1143000" lvl="2"/>
            <a:r>
              <a:rPr lang="en-US" sz="2000" dirty="0" smtClean="0"/>
              <a:t>645-2485 / </a:t>
            </a:r>
            <a:r>
              <a:rPr lang="en-US" sz="2000" dirty="0" smtClean="0">
                <a:hlinkClick r:id="rId4"/>
              </a:rPr>
              <a:t>rmcmanus@admin.fsu.edu</a:t>
            </a:r>
            <a:endParaRPr lang="en-US" sz="2000" dirty="0" smtClean="0"/>
          </a:p>
          <a:p>
            <a:pPr lvl="1"/>
            <a:r>
              <a:rPr lang="en-US" sz="2000" dirty="0" smtClean="0"/>
              <a:t>SRS—Greg Thompson</a:t>
            </a:r>
          </a:p>
          <a:p>
            <a:pPr marL="1143000" lvl="2"/>
            <a:r>
              <a:rPr lang="en-US" sz="2000" dirty="0" smtClean="0"/>
              <a:t>644-5260 / </a:t>
            </a:r>
            <a:r>
              <a:rPr lang="en-US" sz="2000" dirty="0" smtClean="0">
                <a:hlinkClick r:id="rId5"/>
              </a:rPr>
              <a:t>gwthompson@fsu.edu</a:t>
            </a:r>
            <a:endParaRPr lang="en-US" dirty="0" smtClean="0"/>
          </a:p>
          <a:p>
            <a:r>
              <a:rPr lang="en-US" sz="2400" dirty="0" smtClean="0"/>
              <a:t>Location: 874 Traditions Way</a:t>
            </a:r>
          </a:p>
        </p:txBody>
      </p:sp>
      <p:pic>
        <p:nvPicPr>
          <p:cNvPr id="138243" name="Picture 3" descr="RGB_Seal 1.tif"/>
          <p:cNvPicPr>
            <a:picLocks noChangeAspect="1"/>
          </p:cNvPicPr>
          <p:nvPr/>
        </p:nvPicPr>
        <p:blipFill>
          <a:blip r:embed="rId6"/>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b="1" i="1" u="sng" dirty="0" smtClean="0">
                <a:solidFill>
                  <a:schemeClr val="accent2">
                    <a:lumMod val="75000"/>
                  </a:schemeClr>
                </a:solidFill>
              </a:rPr>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4"/>
            <a:ext cx="6400800" cy="3190875"/>
          </a:xfrm>
        </p:spPr>
        <p:txBody>
          <a:bodyPr vert="horz" wrap="square" lIns="91440" tIns="45720" rIns="91440" bIns="45720"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rPr>
              <a:t>FSU RESEARCH FOUNDATION</a:t>
            </a:r>
            <a:br>
              <a:rPr lang="en-US" cap="none" dirty="0" smtClean="0">
                <a:effectLst>
                  <a:outerShdw blurRad="38100" dist="38100" dir="2700000" algn="tl">
                    <a:srgbClr val="C0C0C0"/>
                  </a:outerShdw>
                </a:effectLst>
              </a:rPr>
            </a:br>
            <a:r>
              <a:rPr lang="en-US" cap="none" dirty="0" smtClean="0">
                <a:effectLst>
                  <a:outerShdw blurRad="38100" dist="38100" dir="2700000" algn="tl">
                    <a:srgbClr val="C0C0C0"/>
                  </a:outerShdw>
                </a:effectLst>
              </a:rPr>
              <a:t/>
            </a:r>
            <a:br>
              <a:rPr lang="en-US" cap="none" dirty="0" smtClean="0">
                <a:effectLst>
                  <a:outerShdw blurRad="38100" dist="38100" dir="2700000" algn="tl">
                    <a:srgbClr val="C0C0C0"/>
                  </a:outerShdw>
                </a:effectLst>
              </a:rPr>
            </a:br>
            <a:r>
              <a:rPr lang="en-US" sz="3200" cap="none" dirty="0" smtClean="0">
                <a:solidFill>
                  <a:schemeClr val="accent2">
                    <a:lumMod val="60000"/>
                    <a:lumOff val="40000"/>
                  </a:schemeClr>
                </a:solidFill>
                <a:effectLst>
                  <a:outerShdw blurRad="38100" dist="38100" dir="2700000" algn="tl">
                    <a:srgbClr val="C0C0C0"/>
                  </a:outerShdw>
                </a:effectLst>
              </a:rPr>
              <a:t>HOLLY NEWELL</a:t>
            </a:r>
            <a:endParaRPr lang="en-US" cap="none" dirty="0" smtClean="0">
              <a:effectLst>
                <a:outerShdw blurRad="38100" dist="38100" dir="2700000" algn="tl">
                  <a:srgbClr val="C0C0C0"/>
                </a:outerShdw>
              </a:effectLst>
            </a:endParaRPr>
          </a:p>
        </p:txBody>
      </p:sp>
      <p:sp>
        <p:nvSpPr>
          <p:cNvPr id="3" name="Text Placeholder 2"/>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endParaRPr lang="en-US"/>
          </a:p>
        </p:txBody>
      </p:sp>
      <p:pic>
        <p:nvPicPr>
          <p:cNvPr id="1433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5362" name="Content Placeholder 2"/>
          <p:cNvSpPr>
            <a:spLocks noGrp="1"/>
          </p:cNvSpPr>
          <p:nvPr>
            <p:ph idx="1"/>
          </p:nvPr>
        </p:nvSpPr>
        <p:spPr/>
        <p:txBody>
          <a:bodyPr/>
          <a:lstStyle/>
          <a:p>
            <a:pPr eaLnBrk="1" hangingPunct="1">
              <a:buNone/>
            </a:pPr>
            <a:r>
              <a:rPr lang="en-US" sz="2400" dirty="0" smtClean="0"/>
              <a:t>	The FSU Research Foundation is a not-for-profit corporation, and a direct-support organization of the University.</a:t>
            </a:r>
          </a:p>
          <a:p>
            <a:pPr lvl="1" eaLnBrk="1" hangingPunct="1"/>
            <a:r>
              <a:rPr lang="en-US" sz="2000" dirty="0" smtClean="0"/>
              <a:t>We promote, encourage, and provide assistance to the research and training activities of faculty, staff and students at FSU.</a:t>
            </a:r>
          </a:p>
          <a:p>
            <a:pPr lvl="1" eaLnBrk="1" hangingPunct="1"/>
            <a:r>
              <a:rPr lang="en-US" sz="2000" dirty="0" smtClean="0"/>
              <a:t>We serve as a principal conduit for the Office </a:t>
            </a:r>
            <a:r>
              <a:rPr lang="en-US" sz="2000" smtClean="0"/>
              <a:t>of Intellectual Property </a:t>
            </a:r>
            <a:r>
              <a:rPr lang="en-US" sz="2000" dirty="0" smtClean="0"/>
              <a:t>Development</a:t>
            </a:r>
          </a:p>
          <a:p>
            <a:pPr lvl="1" eaLnBrk="1" hangingPunct="1"/>
            <a:r>
              <a:rPr lang="en-US" sz="2000" dirty="0" smtClean="0"/>
              <a:t>We accept and administer contracts and grants from PRIVATE sources using PRIVATE funds.</a:t>
            </a:r>
          </a:p>
          <a:p>
            <a:pPr lvl="1" eaLnBrk="1" hangingPunct="1"/>
            <a:r>
              <a:rPr lang="en-US" sz="2000" dirty="0" smtClean="0"/>
              <a:t>We manage several buildings in Innovation Park (Buildings A &amp; B, the Materials Research Building, Shaw, Johnson, and </a:t>
            </a:r>
            <a:r>
              <a:rPr lang="en-US" sz="2000" dirty="0" err="1" smtClean="0"/>
              <a:t>Sliger</a:t>
            </a:r>
            <a:r>
              <a:rPr lang="en-US" sz="2000" dirty="0" smtClean="0"/>
              <a:t>) and two buildings on Commonwealth Blvd.</a:t>
            </a:r>
          </a:p>
        </p:txBody>
      </p:sp>
      <p:pic>
        <p:nvPicPr>
          <p:cNvPr id="1536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RESEARCH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Training &amp; Job Aids</a:t>
            </a:r>
            <a:br>
              <a:rPr lang="en-US" dirty="0" smtClean="0"/>
            </a:br>
            <a:r>
              <a:rPr lang="en-US" dirty="0" smtClean="0"/>
              <a:t>New OMNI Training Site</a:t>
            </a:r>
            <a:endParaRPr lang="en-US" dirty="0"/>
          </a:p>
        </p:txBody>
      </p:sp>
      <p:sp>
        <p:nvSpPr>
          <p:cNvPr id="3" name="Content Placeholder 2"/>
          <p:cNvSpPr>
            <a:spLocks noGrp="1"/>
          </p:cNvSpPr>
          <p:nvPr>
            <p:ph idx="1"/>
          </p:nvPr>
        </p:nvSpPr>
        <p:spPr/>
        <p:txBody>
          <a:bodyPr>
            <a:normAutofit/>
          </a:bodyPr>
          <a:lstStyle/>
          <a:p>
            <a:pPr marL="365760" lvl="1" indent="-283464">
              <a:spcBef>
                <a:spcPts val="600"/>
              </a:spcBef>
              <a:buSzPct val="80000"/>
              <a:buFont typeface="Wingdings 2"/>
              <a:buChar char=""/>
            </a:pPr>
            <a:r>
              <a:rPr lang="en-US" sz="2400" dirty="0" smtClean="0">
                <a:hlinkClick r:id="rId3"/>
              </a:rPr>
              <a:t>http://omni.training.fsu.edu</a:t>
            </a:r>
            <a:r>
              <a:rPr lang="en-US" sz="2400" dirty="0" smtClean="0"/>
              <a:t> </a:t>
            </a:r>
          </a:p>
          <a:p>
            <a:endParaRPr lang="en-US" sz="2400" i="1" dirty="0" smtClean="0"/>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ERP</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a:t>
            </a:fld>
            <a:endParaRPr lang="en-US"/>
          </a:p>
        </p:txBody>
      </p:sp>
      <p:pic>
        <p:nvPicPr>
          <p:cNvPr id="7" name="Picture 6"/>
          <p:cNvPicPr/>
          <p:nvPr/>
        </p:nvPicPr>
        <p:blipFill>
          <a:blip r:embed="rId5"/>
          <a:srcRect t="15556" r="2586" b="3333"/>
          <a:stretch>
            <a:fillRect/>
          </a:stretch>
        </p:blipFill>
        <p:spPr bwMode="auto">
          <a:xfrm>
            <a:off x="1295400" y="1981200"/>
            <a:ext cx="7391400" cy="4495800"/>
          </a:xfrm>
          <a:prstGeom prst="rect">
            <a:avLst/>
          </a:prstGeom>
          <a:noFill/>
          <a:ln w="9525">
            <a:noFill/>
            <a:miter lim="800000"/>
            <a:headEnd/>
            <a:tailEnd/>
          </a:ln>
        </p:spPr>
      </p:pic>
      <p:sp>
        <p:nvSpPr>
          <p:cNvPr id="10" name="TextBox 9">
            <a:hlinkClick r:id="rId6"/>
          </p:cNvPr>
          <p:cNvSpPr txBox="1"/>
          <p:nvPr/>
        </p:nvSpPr>
        <p:spPr>
          <a:xfrm>
            <a:off x="2133600" y="6248400"/>
            <a:ext cx="609600" cy="215444"/>
          </a:xfrm>
          <a:prstGeom prst="rect">
            <a:avLst/>
          </a:prstGeom>
          <a:noFill/>
        </p:spPr>
        <p:txBody>
          <a:bodyPr wrap="square" rtlCol="0">
            <a:spAutoFit/>
          </a:bodyPr>
          <a:lstStyle/>
          <a:p>
            <a:r>
              <a:rPr lang="en-US" sz="800" dirty="0" smtClean="0">
                <a:solidFill>
                  <a:schemeClr val="bg1"/>
                </a:solidFill>
                <a:hlinkClick r:id="rId6"/>
              </a:rPr>
              <a:t>UPK</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Current Topics &amp; Events</a:t>
            </a:r>
            <a:endParaRPr lang="en-US" dirty="0">
              <a:solidFill>
                <a:schemeClr val="tx2">
                  <a:satMod val="130000"/>
                </a:schemeClr>
              </a:solidFill>
            </a:endParaRPr>
          </a:p>
        </p:txBody>
      </p:sp>
      <p:sp>
        <p:nvSpPr>
          <p:cNvPr id="16386" name="Content Placeholder 2"/>
          <p:cNvSpPr>
            <a:spLocks noGrp="1"/>
          </p:cNvSpPr>
          <p:nvPr>
            <p:ph idx="1"/>
          </p:nvPr>
        </p:nvSpPr>
        <p:spPr/>
        <p:txBody>
          <a:bodyPr/>
          <a:lstStyle/>
          <a:p>
            <a:pPr eaLnBrk="1" hangingPunct="1"/>
            <a:r>
              <a:rPr lang="en-US" sz="2400" smtClean="0"/>
              <a:t>Travel restrictions do apply to our accounts.</a:t>
            </a:r>
          </a:p>
          <a:p>
            <a:pPr eaLnBrk="1" hangingPunct="1"/>
            <a:r>
              <a:rPr lang="en-US" sz="2400" smtClean="0"/>
              <a:t>The individual departments are responsible for reconciling their accounts – if you need help, contact a grants compliance analyst.</a:t>
            </a:r>
          </a:p>
          <a:p>
            <a:pPr eaLnBrk="1" hangingPunct="1"/>
            <a:r>
              <a:rPr lang="en-US" sz="2400" smtClean="0"/>
              <a:t>Proposals must be submitted to our office 3 business days prior to the grant application deadline.</a:t>
            </a:r>
          </a:p>
          <a:p>
            <a:pPr eaLnBrk="1" hangingPunct="1"/>
            <a:r>
              <a:rPr lang="en-US" sz="2400" smtClean="0"/>
              <a:t>Please limit rush payment requests.  Our average turnaround time is 5 business days.</a:t>
            </a:r>
          </a:p>
        </p:txBody>
      </p:sp>
      <p:pic>
        <p:nvPicPr>
          <p:cNvPr id="1638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RESEARCH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Training &amp; Job Aids</a:t>
            </a:r>
            <a:endParaRPr lang="en-US" dirty="0">
              <a:solidFill>
                <a:schemeClr val="tx2">
                  <a:satMod val="130000"/>
                </a:schemeClr>
              </a:solidFill>
            </a:endParaRPr>
          </a:p>
        </p:txBody>
      </p:sp>
      <p:sp>
        <p:nvSpPr>
          <p:cNvPr id="17410" name="Content Placeholder 2"/>
          <p:cNvSpPr>
            <a:spLocks noGrp="1"/>
          </p:cNvSpPr>
          <p:nvPr>
            <p:ph idx="1"/>
          </p:nvPr>
        </p:nvSpPr>
        <p:spPr>
          <a:xfrm>
            <a:off x="1435608" y="1676400"/>
            <a:ext cx="7498080" cy="4572000"/>
          </a:xfrm>
        </p:spPr>
        <p:txBody>
          <a:bodyPr/>
          <a:lstStyle/>
          <a:p>
            <a:pPr eaLnBrk="1" hangingPunct="1"/>
            <a:r>
              <a:rPr lang="en-US" sz="2400" dirty="0" smtClean="0"/>
              <a:t>Website contains useful forms, our business manual, and pertinent policies and procedures.</a:t>
            </a:r>
          </a:p>
          <a:p>
            <a:pPr lvl="1" eaLnBrk="1" hangingPunct="1"/>
            <a:r>
              <a:rPr lang="en-US" sz="2400" dirty="0" smtClean="0">
                <a:hlinkClick r:id="rId2"/>
              </a:rPr>
              <a:t>http://www.research.fsu.edu/foundation/index.html</a:t>
            </a:r>
            <a:endParaRPr lang="en-US" sz="2400" dirty="0" smtClean="0"/>
          </a:p>
          <a:p>
            <a:pPr lvl="1" eaLnBrk="1" hangingPunct="1">
              <a:buNone/>
            </a:pPr>
            <a:endParaRPr lang="en-US" sz="2400" dirty="0" smtClean="0"/>
          </a:p>
          <a:p>
            <a:pPr eaLnBrk="1" hangingPunct="1"/>
            <a:r>
              <a:rPr lang="en-US" sz="2400" dirty="0" smtClean="0"/>
              <a:t>If you have questions, contact someone in our office and we will assist you.  </a:t>
            </a:r>
          </a:p>
        </p:txBody>
      </p:sp>
      <p:pic>
        <p:nvPicPr>
          <p:cNvPr id="17411"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RESEARCH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Reporting Tools</a:t>
            </a:r>
            <a:endParaRPr lang="en-US" dirty="0">
              <a:solidFill>
                <a:schemeClr val="tx2">
                  <a:satMod val="130000"/>
                </a:schemeClr>
              </a:solidFill>
            </a:endParaRPr>
          </a:p>
        </p:txBody>
      </p:sp>
      <p:sp>
        <p:nvSpPr>
          <p:cNvPr id="18434" name="Content Placeholder 2"/>
          <p:cNvSpPr>
            <a:spLocks noGrp="1"/>
          </p:cNvSpPr>
          <p:nvPr>
            <p:ph idx="1"/>
          </p:nvPr>
        </p:nvSpPr>
        <p:spPr>
          <a:xfrm>
            <a:off x="1435608" y="1676400"/>
            <a:ext cx="7498080" cy="4572000"/>
          </a:xfrm>
        </p:spPr>
        <p:txBody>
          <a:bodyPr/>
          <a:lstStyle/>
          <a:p>
            <a:pPr eaLnBrk="1" hangingPunct="1">
              <a:buNone/>
            </a:pPr>
            <a:r>
              <a:rPr lang="en-US" sz="2400" dirty="0" smtClean="0"/>
              <a:t>COLD Reports	</a:t>
            </a:r>
          </a:p>
          <a:p>
            <a:pPr lvl="1" eaLnBrk="1" hangingPunct="1"/>
            <a:r>
              <a:rPr lang="en-US" sz="2000" dirty="0" smtClean="0"/>
              <a:t>Are usually available by the 5</a:t>
            </a:r>
            <a:r>
              <a:rPr lang="en-US" sz="2000" baseline="30000" dirty="0" smtClean="0"/>
              <a:t>th</a:t>
            </a:r>
            <a:r>
              <a:rPr lang="en-US" sz="2000" dirty="0" smtClean="0"/>
              <a:t> of the following month</a:t>
            </a:r>
          </a:p>
          <a:p>
            <a:pPr lvl="1" eaLnBrk="1" hangingPunct="1"/>
            <a:r>
              <a:rPr lang="en-US" sz="2000" dirty="0" smtClean="0"/>
              <a:t>Contain all transactions that hit the account for the month prior</a:t>
            </a:r>
          </a:p>
          <a:p>
            <a:pPr lvl="1" eaLnBrk="1" hangingPunct="1"/>
            <a:r>
              <a:rPr lang="en-US" sz="2000" dirty="0" smtClean="0"/>
              <a:t>Show life to date balances</a:t>
            </a:r>
          </a:p>
          <a:p>
            <a:pPr lvl="1" eaLnBrk="1" hangingPunct="1"/>
            <a:r>
              <a:rPr lang="en-US" sz="2000" dirty="0" smtClean="0"/>
              <a:t>Instructions are on our website on the forms tab or contact Cathy Flynn</a:t>
            </a:r>
          </a:p>
        </p:txBody>
      </p:sp>
      <p:pic>
        <p:nvPicPr>
          <p:cNvPr id="184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RESEARCH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Contacts</a:t>
            </a:r>
            <a:endParaRPr lang="en-US" dirty="0">
              <a:solidFill>
                <a:schemeClr val="tx2">
                  <a:satMod val="130000"/>
                </a:schemeClr>
              </a:solidFill>
            </a:endParaRPr>
          </a:p>
        </p:txBody>
      </p:sp>
      <p:sp>
        <p:nvSpPr>
          <p:cNvPr id="19458" name="Content Placeholder 2"/>
          <p:cNvSpPr>
            <a:spLocks noGrp="1"/>
          </p:cNvSpPr>
          <p:nvPr>
            <p:ph idx="1"/>
          </p:nvPr>
        </p:nvSpPr>
        <p:spPr>
          <a:xfrm>
            <a:off x="1435608" y="1447800"/>
            <a:ext cx="7498080" cy="5029200"/>
          </a:xfrm>
        </p:spPr>
        <p:txBody>
          <a:bodyPr>
            <a:normAutofit/>
          </a:bodyPr>
          <a:lstStyle/>
          <a:p>
            <a:r>
              <a:rPr lang="en-US" sz="2400" dirty="0" smtClean="0"/>
              <a:t>Website: </a:t>
            </a:r>
            <a:r>
              <a:rPr lang="en-US" sz="2400" dirty="0" smtClean="0">
                <a:hlinkClick r:id="rId2"/>
              </a:rPr>
              <a:t>http://www.research.fsu.edu/foundation/index.html</a:t>
            </a:r>
            <a:endParaRPr lang="en-US" sz="2400" dirty="0" smtClean="0"/>
          </a:p>
          <a:p>
            <a:pPr eaLnBrk="1" hangingPunct="1"/>
            <a:r>
              <a:rPr lang="en-US" sz="2400" dirty="0" smtClean="0"/>
              <a:t>Departmental Contacts:</a:t>
            </a:r>
          </a:p>
          <a:p>
            <a:pPr lvl="1"/>
            <a:r>
              <a:rPr lang="en-US" sz="2000" dirty="0" smtClean="0"/>
              <a:t>Holly Newell	Director/CFO		644-6222</a:t>
            </a:r>
          </a:p>
          <a:p>
            <a:pPr lvl="1"/>
            <a:r>
              <a:rPr lang="en-US" sz="2000" dirty="0" smtClean="0"/>
              <a:t>Jessica Adams	Assistant Director	644-3985</a:t>
            </a:r>
          </a:p>
          <a:p>
            <a:pPr lvl="1"/>
            <a:r>
              <a:rPr lang="en-US" sz="2000" dirty="0" smtClean="0"/>
              <a:t>Cathy Flynn	Accounts Receivable	644-3989</a:t>
            </a:r>
          </a:p>
          <a:p>
            <a:pPr lvl="1"/>
            <a:r>
              <a:rPr lang="en-US" sz="2000" dirty="0" smtClean="0"/>
              <a:t>Tracie Blackwood	Accounts Payable		644-8650</a:t>
            </a:r>
          </a:p>
          <a:p>
            <a:pPr lvl="1"/>
            <a:r>
              <a:rPr lang="en-US" sz="2000" dirty="0" smtClean="0"/>
              <a:t>Charlotte Maxey	Grants Compliance	644-2130</a:t>
            </a:r>
          </a:p>
          <a:p>
            <a:pPr lvl="1"/>
            <a:r>
              <a:rPr lang="en-US" sz="2000" dirty="0" err="1" smtClean="0"/>
              <a:t>Gena</a:t>
            </a:r>
            <a:r>
              <a:rPr lang="en-US" sz="2000" dirty="0" smtClean="0"/>
              <a:t> Goodwin	Grants Compliance	644-3983</a:t>
            </a:r>
          </a:p>
          <a:p>
            <a:pPr lvl="1"/>
            <a:r>
              <a:rPr lang="en-US" sz="2000" dirty="0" smtClean="0"/>
              <a:t>Sharon Ochalek	Grants Compliance	644-3981	</a:t>
            </a:r>
          </a:p>
          <a:p>
            <a:pPr lvl="1"/>
            <a:r>
              <a:rPr lang="en-US" sz="2000" dirty="0" smtClean="0"/>
              <a:t>Adriane Tinsley	Building Manager		645-6457</a:t>
            </a:r>
          </a:p>
          <a:p>
            <a:r>
              <a:rPr lang="en-US" sz="2400" dirty="0" smtClean="0"/>
              <a:t>Location: 874 Traditions Way, Suite 300</a:t>
            </a:r>
          </a:p>
          <a:p>
            <a:pPr lvl="1" eaLnBrk="1" hangingPunct="1">
              <a:buFont typeface="Verdana" pitchFamily="34" charset="0"/>
              <a:buNone/>
            </a:pPr>
            <a:endParaRPr lang="en-US" sz="2000" dirty="0" smtClean="0"/>
          </a:p>
        </p:txBody>
      </p:sp>
      <p:pic>
        <p:nvPicPr>
          <p:cNvPr id="19459"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RESEARCH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b="1" i="1" u="sng" dirty="0" smtClean="0">
                <a:solidFill>
                  <a:schemeClr val="accent2">
                    <a:lumMod val="75000"/>
                  </a:schemeClr>
                </a:solidFill>
              </a:rPr>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4"/>
            <a:ext cx="6400800" cy="3876676"/>
          </a:xfrm>
        </p:spPr>
        <p:txBody>
          <a:bodyPr/>
          <a:lstStyle/>
          <a:p>
            <a:r>
              <a:rPr lang="en-US" dirty="0" smtClean="0"/>
              <a:t>FSU FOUNDATION</a:t>
            </a:r>
            <a:br>
              <a:rPr lang="en-US" dirty="0" smtClean="0"/>
            </a:br>
            <a:r>
              <a:rPr lang="en-US" dirty="0" smtClean="0"/>
              <a:t/>
            </a:r>
            <a:br>
              <a:rPr lang="en-US" dirty="0" smtClean="0"/>
            </a:br>
            <a:r>
              <a:rPr lang="en-US" sz="3200" dirty="0" smtClean="0">
                <a:solidFill>
                  <a:schemeClr val="accent2">
                    <a:lumMod val="60000"/>
                    <a:lumOff val="40000"/>
                  </a:schemeClr>
                </a:solidFill>
              </a:rPr>
              <a:t>Laura </a:t>
            </a:r>
            <a:r>
              <a:rPr lang="en-US" sz="3200" dirty="0" err="1" smtClean="0">
                <a:solidFill>
                  <a:schemeClr val="accent2">
                    <a:lumMod val="60000"/>
                    <a:lumOff val="40000"/>
                  </a:schemeClr>
                </a:solidFill>
              </a:rPr>
              <a:t>hensley</a:t>
            </a:r>
            <a:endParaRPr lang="en-US"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8434" name="Content Placeholder 2"/>
          <p:cNvSpPr>
            <a:spLocks noGrp="1"/>
          </p:cNvSpPr>
          <p:nvPr>
            <p:ph idx="1"/>
          </p:nvPr>
        </p:nvSpPr>
        <p:spPr>
          <a:xfrm>
            <a:off x="1435608" y="1676400"/>
            <a:ext cx="7498080" cy="4572000"/>
          </a:xfrm>
        </p:spPr>
        <p:txBody>
          <a:bodyPr/>
          <a:lstStyle/>
          <a:p>
            <a:r>
              <a:rPr lang="en-US" sz="2400" dirty="0" smtClean="0"/>
              <a:t>Florida State University Foundation is a not-for-profit corporation responsible for receiving, investing and administering charitable gifts given in support of the academic mission of the University.</a:t>
            </a:r>
          </a:p>
          <a:p>
            <a:pPr lvl="1"/>
            <a:r>
              <a:rPr lang="en-US" sz="2000" dirty="0" smtClean="0"/>
              <a:t>Direct Support Organization</a:t>
            </a:r>
          </a:p>
          <a:p>
            <a:pPr lvl="1"/>
            <a:r>
              <a:rPr lang="en-US" sz="2000" dirty="0" smtClean="0"/>
              <a:t>Manage over 3,000 funds</a:t>
            </a:r>
          </a:p>
          <a:p>
            <a:pPr lvl="1"/>
            <a:r>
              <a:rPr lang="en-US" sz="2000" dirty="0" smtClean="0"/>
              <a:t>Serve donors, University staff and students</a:t>
            </a:r>
          </a:p>
          <a:p>
            <a:pPr lvl="1"/>
            <a:r>
              <a:rPr lang="en-US" sz="2000" dirty="0" smtClean="0"/>
              <a:t>Overseen by Foundation Board of Trustees</a:t>
            </a:r>
          </a:p>
          <a:p>
            <a:pPr lvl="1"/>
            <a:r>
              <a:rPr lang="en-US" sz="2000" dirty="0" smtClean="0"/>
              <a:t>Governed by donor intent, state law and IRS regulations</a:t>
            </a:r>
          </a:p>
          <a:p>
            <a:pPr eaLnBrk="1" hangingPunct="1">
              <a:buNone/>
            </a:pPr>
            <a:endParaRPr lang="en-US" sz="2000" dirty="0" smtClean="0"/>
          </a:p>
        </p:txBody>
      </p:sp>
      <p:pic>
        <p:nvPicPr>
          <p:cNvPr id="184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8434" name="Content Placeholder 2"/>
          <p:cNvSpPr>
            <a:spLocks noGrp="1"/>
          </p:cNvSpPr>
          <p:nvPr>
            <p:ph idx="1"/>
          </p:nvPr>
        </p:nvSpPr>
        <p:spPr>
          <a:xfrm>
            <a:off x="1435608" y="1676400"/>
            <a:ext cx="7498080" cy="4572000"/>
          </a:xfrm>
        </p:spPr>
        <p:txBody>
          <a:bodyPr/>
          <a:lstStyle/>
          <a:p>
            <a:r>
              <a:rPr lang="en-US" sz="2400" dirty="0" smtClean="0"/>
              <a:t>The Florida State University Foundation enhances the academic vision and priorities of FSU through its organized fundraising activities and funds management. The FSU Foundation accomplishes its mission by:</a:t>
            </a:r>
          </a:p>
          <a:p>
            <a:pPr lvl="1"/>
            <a:r>
              <a:rPr lang="en-US" sz="2000" dirty="0" smtClean="0"/>
              <a:t>Fostering relationships with alumni and friends, advocating charitable giving, and raising funds on behalf of FSU;</a:t>
            </a:r>
          </a:p>
          <a:p>
            <a:pPr lvl="1"/>
            <a:r>
              <a:rPr lang="en-US" sz="2000" dirty="0" smtClean="0"/>
              <a:t>Soliciting contributions for academic purposes as part of FSU’s overall advancement effort;</a:t>
            </a:r>
          </a:p>
          <a:p>
            <a:pPr lvl="1"/>
            <a:r>
              <a:rPr lang="en-US" sz="2000" dirty="0" smtClean="0"/>
              <a:t>Investing and disbursing funds to meet current and future needs of FSU; and</a:t>
            </a:r>
          </a:p>
          <a:p>
            <a:pPr lvl="1"/>
            <a:r>
              <a:rPr lang="en-US" sz="2000" dirty="0" smtClean="0"/>
              <a:t>Strengthening relationships with donors to FSU.</a:t>
            </a:r>
          </a:p>
          <a:p>
            <a:pPr eaLnBrk="1" hangingPunct="1">
              <a:buNone/>
            </a:pPr>
            <a:endParaRPr lang="en-US" sz="2000" dirty="0" smtClean="0"/>
          </a:p>
        </p:txBody>
      </p:sp>
      <p:pic>
        <p:nvPicPr>
          <p:cNvPr id="184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Current Topics &amp; Events</a:t>
            </a:r>
            <a:endParaRPr lang="en-US" dirty="0">
              <a:solidFill>
                <a:schemeClr val="tx2">
                  <a:satMod val="130000"/>
                </a:schemeClr>
              </a:solidFill>
            </a:endParaRPr>
          </a:p>
        </p:txBody>
      </p:sp>
      <p:sp>
        <p:nvSpPr>
          <p:cNvPr id="18434" name="Content Placeholder 2"/>
          <p:cNvSpPr>
            <a:spLocks noGrp="1"/>
          </p:cNvSpPr>
          <p:nvPr>
            <p:ph idx="1"/>
          </p:nvPr>
        </p:nvSpPr>
        <p:spPr>
          <a:xfrm>
            <a:off x="1435608" y="1676400"/>
            <a:ext cx="7498080" cy="4572000"/>
          </a:xfrm>
        </p:spPr>
        <p:txBody>
          <a:bodyPr/>
          <a:lstStyle/>
          <a:p>
            <a:r>
              <a:rPr lang="en-US" sz="2400" dirty="0" smtClean="0"/>
              <a:t>Investment Returns</a:t>
            </a:r>
          </a:p>
          <a:p>
            <a:pPr lvl="1"/>
            <a:r>
              <a:rPr lang="en-US" sz="2000" dirty="0" smtClean="0"/>
              <a:t>Endowment value has decreased by 25% ($100 million)</a:t>
            </a:r>
          </a:p>
          <a:p>
            <a:pPr lvl="1"/>
            <a:r>
              <a:rPr lang="en-US" sz="2000" dirty="0" smtClean="0"/>
              <a:t>Spending from endowments will be maintained at 4% annually (1% per quarter) through June 30, 2009</a:t>
            </a:r>
          </a:p>
          <a:p>
            <a:pPr lvl="1"/>
            <a:r>
              <a:rPr lang="en-US" sz="2000" dirty="0" smtClean="0"/>
              <a:t>Assessing impact of market returns on future endowment spending</a:t>
            </a:r>
          </a:p>
          <a:p>
            <a:r>
              <a:rPr lang="en-US" sz="2400" dirty="0" smtClean="0"/>
              <a:t>New Donor Database – Raisers Edge</a:t>
            </a:r>
          </a:p>
          <a:p>
            <a:pPr lvl="1"/>
            <a:r>
              <a:rPr lang="en-US" sz="2000" dirty="0" smtClean="0"/>
              <a:t>Implemented May 1, 2008</a:t>
            </a:r>
          </a:p>
          <a:p>
            <a:pPr lvl="1"/>
            <a:r>
              <a:rPr lang="en-US" sz="2000" dirty="0" smtClean="0"/>
              <a:t>Combined donor data from the Foundation, Boosters, Alumni and Ringling</a:t>
            </a:r>
          </a:p>
          <a:p>
            <a:pPr lvl="1"/>
            <a:r>
              <a:rPr lang="en-US" sz="2000" dirty="0" smtClean="0"/>
              <a:t>Supports </a:t>
            </a:r>
            <a:r>
              <a:rPr lang="en-US" sz="2000" dirty="0" err="1" smtClean="0"/>
              <a:t>oneFSU</a:t>
            </a:r>
            <a:r>
              <a:rPr lang="en-US" sz="2000" dirty="0" smtClean="0"/>
              <a:t> Online Community </a:t>
            </a:r>
          </a:p>
          <a:p>
            <a:pPr eaLnBrk="1" hangingPunct="1">
              <a:buNone/>
            </a:pPr>
            <a:endParaRPr lang="en-US" sz="2000" dirty="0" smtClean="0"/>
          </a:p>
        </p:txBody>
      </p:sp>
      <p:pic>
        <p:nvPicPr>
          <p:cNvPr id="184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Training &amp; Job Aids</a:t>
            </a:r>
            <a:endParaRPr lang="en-US" dirty="0">
              <a:solidFill>
                <a:schemeClr val="tx2">
                  <a:satMod val="130000"/>
                </a:schemeClr>
              </a:solidFill>
            </a:endParaRPr>
          </a:p>
        </p:txBody>
      </p:sp>
      <p:sp>
        <p:nvSpPr>
          <p:cNvPr id="18434" name="Content Placeholder 2"/>
          <p:cNvSpPr>
            <a:spLocks noGrp="1"/>
          </p:cNvSpPr>
          <p:nvPr>
            <p:ph idx="1"/>
          </p:nvPr>
        </p:nvSpPr>
        <p:spPr>
          <a:xfrm>
            <a:off x="1435608" y="1676400"/>
            <a:ext cx="7498080" cy="4572000"/>
          </a:xfrm>
        </p:spPr>
        <p:txBody>
          <a:bodyPr>
            <a:normAutofit lnSpcReduction="10000"/>
          </a:bodyPr>
          <a:lstStyle/>
          <a:p>
            <a:r>
              <a:rPr lang="en-US" sz="2400" dirty="0" smtClean="0"/>
              <a:t>Visit our website </a:t>
            </a:r>
            <a:r>
              <a:rPr lang="en-US" sz="2400" dirty="0" smtClean="0">
                <a:hlinkClick r:id="rId2"/>
              </a:rPr>
              <a:t>http://foundation.fsu.edu</a:t>
            </a:r>
            <a:r>
              <a:rPr lang="en-US" sz="2400" dirty="0" smtClean="0"/>
              <a:t> </a:t>
            </a:r>
          </a:p>
          <a:p>
            <a:pPr lvl="1"/>
            <a:r>
              <a:rPr lang="en-US" sz="2000" dirty="0" smtClean="0"/>
              <a:t>Information</a:t>
            </a:r>
          </a:p>
          <a:p>
            <a:pPr lvl="1"/>
            <a:r>
              <a:rPr lang="en-US" sz="2000" dirty="0" smtClean="0"/>
              <a:t>Forms</a:t>
            </a:r>
          </a:p>
          <a:p>
            <a:pPr lvl="1"/>
            <a:r>
              <a:rPr lang="en-US" sz="2000" dirty="0" smtClean="0"/>
              <a:t>Policies and Procedures</a:t>
            </a:r>
          </a:p>
          <a:p>
            <a:r>
              <a:rPr lang="en-US" sz="2400" dirty="0" smtClean="0"/>
              <a:t>Web Report User Guide</a:t>
            </a:r>
          </a:p>
          <a:p>
            <a:pPr lvl="1"/>
            <a:r>
              <a:rPr lang="en-US" sz="2000" dirty="0" smtClean="0"/>
              <a:t>Provided when access granted to web reports</a:t>
            </a:r>
          </a:p>
          <a:p>
            <a:pPr lvl="1"/>
            <a:r>
              <a:rPr lang="en-US" sz="2000" dirty="0" smtClean="0"/>
              <a:t>Contact Mary </a:t>
            </a:r>
            <a:r>
              <a:rPr lang="en-US" sz="2000" dirty="0" err="1" smtClean="0"/>
              <a:t>McMillian</a:t>
            </a:r>
            <a:r>
              <a:rPr lang="en-US" sz="2000" dirty="0" smtClean="0"/>
              <a:t> at </a:t>
            </a:r>
            <a:r>
              <a:rPr lang="en-US" sz="2000" dirty="0" smtClean="0">
                <a:hlinkClick r:id="rId3"/>
              </a:rPr>
              <a:t>mmcmillian@foundation.fsu.edu</a:t>
            </a:r>
            <a:r>
              <a:rPr lang="en-US" sz="2000" dirty="0" smtClean="0"/>
              <a:t> or 644-8626 for additional copies</a:t>
            </a:r>
          </a:p>
          <a:p>
            <a:r>
              <a:rPr lang="en-US" sz="2400" dirty="0" smtClean="0"/>
              <a:t>Disbursement Policy</a:t>
            </a:r>
          </a:p>
          <a:p>
            <a:pPr lvl="1"/>
            <a:r>
              <a:rPr lang="en-US" sz="2000" dirty="0" smtClean="0"/>
              <a:t>Details what Foundation funds may be used for and how to complete a disbursement request</a:t>
            </a:r>
          </a:p>
          <a:p>
            <a:pPr lvl="1"/>
            <a:r>
              <a:rPr lang="en-US" sz="2000" dirty="0" smtClean="0"/>
              <a:t>Contact Lynda Williams at </a:t>
            </a:r>
            <a:r>
              <a:rPr lang="en-US" sz="2000" dirty="0" smtClean="0">
                <a:hlinkClick r:id="rId4"/>
              </a:rPr>
              <a:t>lwilliams@foundation.fsu.edu</a:t>
            </a:r>
            <a:r>
              <a:rPr lang="en-US" sz="2000" dirty="0" smtClean="0"/>
              <a:t> or 644-0751 if you have questions </a:t>
            </a:r>
          </a:p>
          <a:p>
            <a:pPr eaLnBrk="1" hangingPunct="1">
              <a:buNone/>
            </a:pPr>
            <a:endParaRPr lang="en-US" sz="2000" dirty="0" smtClean="0"/>
          </a:p>
        </p:txBody>
      </p:sp>
      <p:pic>
        <p:nvPicPr>
          <p:cNvPr id="18435"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FSU FOUNDATION</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Tools</a:t>
            </a:r>
            <a:endParaRPr lang="en-US" dirty="0"/>
          </a:p>
        </p:txBody>
      </p:sp>
      <p:sp>
        <p:nvSpPr>
          <p:cNvPr id="3" name="Content Placeholder 2"/>
          <p:cNvSpPr>
            <a:spLocks noGrp="1"/>
          </p:cNvSpPr>
          <p:nvPr>
            <p:ph idx="1"/>
          </p:nvPr>
        </p:nvSpPr>
        <p:spPr/>
        <p:txBody>
          <a:bodyPr>
            <a:normAutofit/>
          </a:bodyPr>
          <a:lstStyle/>
          <a:p>
            <a:r>
              <a:rPr lang="en-US" sz="2400" dirty="0" smtClean="0"/>
              <a:t>OMNI Reports</a:t>
            </a:r>
          </a:p>
          <a:p>
            <a:pPr>
              <a:buNone/>
            </a:pPr>
            <a:endParaRPr lang="en-US" sz="2400" dirty="0" smtClean="0"/>
          </a:p>
          <a:p>
            <a:r>
              <a:rPr lang="en-US" sz="2400" dirty="0" smtClean="0"/>
              <a:t>Queries</a:t>
            </a:r>
          </a:p>
          <a:p>
            <a:pPr>
              <a:buNone/>
            </a:pPr>
            <a:endParaRPr lang="en-US" sz="2400" dirty="0" smtClean="0"/>
          </a:p>
          <a:p>
            <a:r>
              <a:rPr lang="en-US" sz="2400" dirty="0" smtClean="0"/>
              <a:t>OBI (Oracle Business Intelligence)</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ERP</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5100" y="274638"/>
            <a:ext cx="6184900" cy="1249362"/>
          </a:xfrm>
        </p:spPr>
        <p:txBody>
          <a:bodyPr vert="horz" wrap="square" lIns="91440" tIns="45720" rIns="91440" bIns="45720" numCol="1" anchorCtr="0" compatLnSpc="1">
            <a:prstTxWarp prst="textNoShape">
              <a:avLst/>
            </a:prstTxWarp>
            <a:normAutofit/>
          </a:bodyPr>
          <a:lstStyle/>
          <a:p>
            <a:pPr eaLnBrk="1" hangingPunct="1">
              <a:defRPr/>
            </a:pPr>
            <a:r>
              <a:rPr lang="en-US" dirty="0" smtClean="0">
                <a:effectLst>
                  <a:outerShdw blurRad="38100" dist="38100" dir="2700000" algn="tl">
                    <a:srgbClr val="C0C0C0"/>
                  </a:outerShdw>
                </a:effectLst>
              </a:rPr>
              <a:t>Training &amp; Job Aids</a:t>
            </a:r>
            <a:r>
              <a:rPr lang="en-US" sz="3900" dirty="0" smtClean="0">
                <a:effectLst>
                  <a:outerShdw blurRad="38100" dist="38100" dir="2700000" algn="tl">
                    <a:srgbClr val="C0C0C0"/>
                  </a:outerShdw>
                </a:effectLst>
              </a:rPr>
              <a:t/>
            </a:r>
            <a:br>
              <a:rPr lang="en-US" sz="3900" dirty="0" smtClean="0">
                <a:effectLst>
                  <a:outerShdw blurRad="38100" dist="38100" dir="2700000" algn="tl">
                    <a:srgbClr val="C0C0C0"/>
                  </a:outerShdw>
                </a:effectLst>
              </a:rPr>
            </a:br>
            <a:r>
              <a:rPr lang="en-US" sz="2700" dirty="0" smtClean="0">
                <a:effectLst>
                  <a:outerShdw blurRad="38100" dist="38100" dir="2700000" algn="tl">
                    <a:srgbClr val="C0C0C0"/>
                  </a:outerShdw>
                </a:effectLst>
              </a:rPr>
              <a:t> http://foundation.fsu.edu</a:t>
            </a:r>
          </a:p>
        </p:txBody>
      </p:sp>
      <p:pic>
        <p:nvPicPr>
          <p:cNvPr id="20482"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pic>
        <p:nvPicPr>
          <p:cNvPr id="20483" name="Picture 5"/>
          <p:cNvPicPr>
            <a:picLocks noChangeAspect="1" noChangeArrowheads="1"/>
          </p:cNvPicPr>
          <p:nvPr/>
        </p:nvPicPr>
        <p:blipFill>
          <a:blip r:embed="rId3"/>
          <a:srcRect l="2087" t="20103" r="54086" b="27777"/>
          <a:stretch>
            <a:fillRect/>
          </a:stretch>
        </p:blipFill>
        <p:spPr bwMode="auto">
          <a:xfrm>
            <a:off x="1295400" y="1524000"/>
            <a:ext cx="6781800" cy="3025775"/>
          </a:xfrm>
          <a:prstGeom prst="rect">
            <a:avLst/>
          </a:prstGeom>
          <a:noFill/>
          <a:ln w="9525">
            <a:noFill/>
            <a:miter lim="800000"/>
            <a:headEnd/>
            <a:tailEnd/>
          </a:ln>
        </p:spPr>
      </p:pic>
      <p:grpSp>
        <p:nvGrpSpPr>
          <p:cNvPr id="3" name="Group 9"/>
          <p:cNvGrpSpPr>
            <a:grpSpLocks/>
          </p:cNvGrpSpPr>
          <p:nvPr/>
        </p:nvGrpSpPr>
        <p:grpSpPr bwMode="auto">
          <a:xfrm>
            <a:off x="1295400" y="4724400"/>
            <a:ext cx="6781800" cy="1938338"/>
            <a:chOff x="816" y="2976"/>
            <a:chExt cx="4272" cy="1221"/>
          </a:xfrm>
        </p:grpSpPr>
        <p:pic>
          <p:nvPicPr>
            <p:cNvPr id="20485" name="Picture 6"/>
            <p:cNvPicPr>
              <a:picLocks noChangeAspect="1" noChangeArrowheads="1"/>
            </p:cNvPicPr>
            <p:nvPr/>
          </p:nvPicPr>
          <p:blipFill>
            <a:blip r:embed="rId4"/>
            <a:srcRect l="2087" t="55556" r="54088" b="11111"/>
            <a:stretch>
              <a:fillRect/>
            </a:stretch>
          </p:blipFill>
          <p:spPr bwMode="auto">
            <a:xfrm>
              <a:off x="816" y="2976"/>
              <a:ext cx="4272" cy="1221"/>
            </a:xfrm>
            <a:prstGeom prst="rect">
              <a:avLst/>
            </a:prstGeom>
            <a:noFill/>
            <a:ln w="9525">
              <a:noFill/>
              <a:miter lim="800000"/>
              <a:headEnd/>
              <a:tailEnd/>
            </a:ln>
          </p:spPr>
        </p:pic>
        <p:sp>
          <p:nvSpPr>
            <p:cNvPr id="20486" name="Oval 7"/>
            <p:cNvSpPr>
              <a:spLocks noChangeArrowheads="1"/>
            </p:cNvSpPr>
            <p:nvPr/>
          </p:nvSpPr>
          <p:spPr bwMode="auto">
            <a:xfrm>
              <a:off x="2448" y="3696"/>
              <a:ext cx="816" cy="144"/>
            </a:xfrm>
            <a:prstGeom prst="ellipse">
              <a:avLst/>
            </a:prstGeom>
            <a:noFill/>
            <a:ln w="25400">
              <a:solidFill>
                <a:srgbClr val="800000"/>
              </a:solidFill>
              <a:round/>
              <a:headEnd/>
              <a:tailEnd/>
            </a:ln>
          </p:spPr>
          <p:txBody>
            <a:bodyPr wrap="none" anchor="ctr"/>
            <a:lstStyle/>
            <a:p>
              <a:pPr algn="ctr"/>
              <a:endParaRPr lang="en-US"/>
            </a:p>
          </p:txBody>
        </p:sp>
      </p:grpSp>
      <p:sp>
        <p:nvSpPr>
          <p:cNvPr id="8" name="Slide Number Placeholder 7"/>
          <p:cNvSpPr>
            <a:spLocks noGrp="1"/>
          </p:cNvSpPr>
          <p:nvPr>
            <p:ph type="sldNum" sz="quarter" idx="12"/>
          </p:nvPr>
        </p:nvSpPr>
        <p:spPr/>
        <p:txBody>
          <a:bodyPr/>
          <a:lstStyle/>
          <a:p>
            <a:fld id="{A3828052-29A9-432B-8DEB-5901EE1868EC}"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Reporting Tools</a:t>
            </a:r>
            <a:endParaRPr lang="en-US" dirty="0">
              <a:solidFill>
                <a:schemeClr val="tx2">
                  <a:satMod val="130000"/>
                </a:schemeClr>
              </a:solidFill>
            </a:endParaRPr>
          </a:p>
        </p:txBody>
      </p:sp>
      <p:sp>
        <p:nvSpPr>
          <p:cNvPr id="21506" name="Content Placeholder 2"/>
          <p:cNvSpPr>
            <a:spLocks noGrp="1"/>
          </p:cNvSpPr>
          <p:nvPr>
            <p:ph idx="1"/>
          </p:nvPr>
        </p:nvSpPr>
        <p:spPr/>
        <p:txBody>
          <a:bodyPr/>
          <a:lstStyle/>
          <a:p>
            <a:pPr eaLnBrk="1" hangingPunct="1"/>
            <a:r>
              <a:rPr lang="en-US" sz="2400" dirty="0" smtClean="0"/>
              <a:t>Foundation Web Reports</a:t>
            </a:r>
          </a:p>
          <a:p>
            <a:pPr lvl="1" eaLnBrk="1" hangingPunct="1"/>
            <a:r>
              <a:rPr lang="en-US" sz="2000" dirty="0" smtClean="0">
                <a:hlinkClick r:id="rId2"/>
              </a:rPr>
              <a:t>https://reports.foundation.fsu.edu</a:t>
            </a:r>
            <a:endParaRPr lang="en-US" sz="2000" dirty="0" smtClean="0"/>
          </a:p>
          <a:p>
            <a:pPr eaLnBrk="1" hangingPunct="1"/>
            <a:r>
              <a:rPr lang="en-US" sz="2400" dirty="0" smtClean="0"/>
              <a:t>Financial Reports</a:t>
            </a:r>
          </a:p>
          <a:p>
            <a:pPr lvl="1" eaLnBrk="1" hangingPunct="1"/>
            <a:r>
              <a:rPr lang="en-US" sz="2000" dirty="0" smtClean="0"/>
              <a:t>Updated nightly</a:t>
            </a:r>
          </a:p>
          <a:p>
            <a:pPr lvl="1" eaLnBrk="1" hangingPunct="1"/>
            <a:r>
              <a:rPr lang="en-US" sz="2000" dirty="0" smtClean="0"/>
              <a:t>Transactions for previous month posted through 10</a:t>
            </a:r>
            <a:r>
              <a:rPr lang="en-US" sz="2000" baseline="30000" dirty="0" smtClean="0"/>
              <a:t>th</a:t>
            </a:r>
            <a:r>
              <a:rPr lang="en-US" sz="2000" dirty="0" smtClean="0"/>
              <a:t> workday</a:t>
            </a:r>
          </a:p>
          <a:p>
            <a:pPr lvl="1" eaLnBrk="1" hangingPunct="1"/>
            <a:r>
              <a:rPr lang="en-US" sz="2000" dirty="0" smtClean="0"/>
              <a:t>Use to reconcile transactions processed through Foundation</a:t>
            </a:r>
          </a:p>
          <a:p>
            <a:pPr lvl="1" eaLnBrk="1" hangingPunct="1"/>
            <a:r>
              <a:rPr lang="en-US" sz="2000" dirty="0" smtClean="0"/>
              <a:t>Form to request access to financial reports at </a:t>
            </a:r>
            <a:r>
              <a:rPr lang="en-US" sz="2000" dirty="0" smtClean="0">
                <a:hlinkClick r:id="rId3"/>
              </a:rPr>
              <a:t>http://foundation.fsu.edu</a:t>
            </a:r>
            <a:r>
              <a:rPr lang="en-US" sz="2000" dirty="0" smtClean="0"/>
              <a:t> - Internal Business Forms</a:t>
            </a:r>
          </a:p>
          <a:p>
            <a:pPr eaLnBrk="1" hangingPunct="1"/>
            <a:r>
              <a:rPr lang="en-US" sz="2400" dirty="0" smtClean="0"/>
              <a:t>Weekly Gift Reports</a:t>
            </a:r>
          </a:p>
          <a:p>
            <a:pPr lvl="1" eaLnBrk="1" hangingPunct="1"/>
            <a:r>
              <a:rPr lang="en-US" sz="2000" dirty="0" smtClean="0"/>
              <a:t>Contact Mary Ellen </a:t>
            </a:r>
            <a:r>
              <a:rPr lang="en-US" sz="2000" dirty="0" err="1" smtClean="0"/>
              <a:t>Balducci</a:t>
            </a:r>
            <a:r>
              <a:rPr lang="en-US" sz="2000" dirty="0" smtClean="0"/>
              <a:t> at </a:t>
            </a:r>
            <a:r>
              <a:rPr lang="en-US" sz="2000" dirty="0" smtClean="0">
                <a:hlinkClick r:id="rId4"/>
              </a:rPr>
              <a:t>mbalducci@foundation.fsu.edu</a:t>
            </a:r>
            <a:r>
              <a:rPr lang="en-US" sz="2000" dirty="0" smtClean="0"/>
              <a:t> for access</a:t>
            </a:r>
          </a:p>
          <a:p>
            <a:pPr eaLnBrk="1" hangingPunct="1"/>
            <a:endParaRPr lang="en-US" sz="2400" dirty="0" smtClean="0"/>
          </a:p>
        </p:txBody>
      </p:sp>
      <p:pic>
        <p:nvPicPr>
          <p:cNvPr id="21507"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FSU FOUNDATION</a:t>
            </a:r>
            <a:endParaRPr lang="en-US"/>
          </a:p>
        </p:txBody>
      </p:sp>
      <p:sp>
        <p:nvSpPr>
          <p:cNvPr id="7" name="Slide Number Placeholder 6"/>
          <p:cNvSpPr>
            <a:spLocks noGrp="1"/>
          </p:cNvSpPr>
          <p:nvPr>
            <p:ph type="sldNum" sz="quarter" idx="12"/>
          </p:nvPr>
        </p:nvSpPr>
        <p:spPr/>
        <p:txBody>
          <a:bodyPr/>
          <a:lstStyle/>
          <a:p>
            <a:fld id="{A3828052-29A9-432B-8DEB-5901EE1868EC}"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Contacts &amp; Location</a:t>
            </a:r>
            <a:endParaRPr lang="en-US" dirty="0">
              <a:solidFill>
                <a:schemeClr val="tx2">
                  <a:satMod val="130000"/>
                </a:schemeClr>
              </a:solidFill>
            </a:endParaRPr>
          </a:p>
        </p:txBody>
      </p:sp>
      <p:sp>
        <p:nvSpPr>
          <p:cNvPr id="22530" name="Content Placeholder 2"/>
          <p:cNvSpPr>
            <a:spLocks noGrp="1"/>
          </p:cNvSpPr>
          <p:nvPr>
            <p:ph idx="1"/>
          </p:nvPr>
        </p:nvSpPr>
        <p:spPr>
          <a:xfrm>
            <a:off x="1435100" y="1447800"/>
            <a:ext cx="7499350" cy="5029200"/>
          </a:xfrm>
        </p:spPr>
        <p:txBody>
          <a:bodyPr/>
          <a:lstStyle/>
          <a:p>
            <a:pPr eaLnBrk="1" hangingPunct="1">
              <a:tabLst>
                <a:tab pos="2627313" algn="l"/>
                <a:tab pos="5951538" algn="l"/>
              </a:tabLst>
            </a:pPr>
            <a:r>
              <a:rPr lang="en-US" sz="2400" dirty="0" smtClean="0"/>
              <a:t>Website:  </a:t>
            </a:r>
            <a:r>
              <a:rPr lang="en-US" sz="2400" dirty="0" smtClean="0">
                <a:hlinkClick r:id="rId2"/>
              </a:rPr>
              <a:t>http://foundation.fsu.edu</a:t>
            </a:r>
            <a:r>
              <a:rPr lang="en-US" sz="2400" dirty="0" smtClean="0"/>
              <a:t> </a:t>
            </a:r>
          </a:p>
          <a:p>
            <a:pPr eaLnBrk="1" hangingPunct="1">
              <a:tabLst>
                <a:tab pos="2627313" algn="l"/>
                <a:tab pos="5951538" algn="l"/>
              </a:tabLst>
            </a:pPr>
            <a:r>
              <a:rPr lang="en-US" sz="2400" dirty="0" smtClean="0"/>
              <a:t>Main Phone Line: 644-6000</a:t>
            </a:r>
          </a:p>
          <a:p>
            <a:pPr eaLnBrk="1" hangingPunct="1">
              <a:tabLst>
                <a:tab pos="2627313" algn="l"/>
                <a:tab pos="5951538" algn="l"/>
              </a:tabLst>
            </a:pPr>
            <a:r>
              <a:rPr lang="en-US" sz="2400" dirty="0" smtClean="0"/>
              <a:t>Key Contacts</a:t>
            </a:r>
          </a:p>
          <a:p>
            <a:pPr lvl="1" eaLnBrk="1" hangingPunct="1">
              <a:tabLst>
                <a:tab pos="2627313" algn="l"/>
                <a:tab pos="5951538" algn="l"/>
              </a:tabLst>
            </a:pPr>
            <a:r>
              <a:rPr lang="en-US" sz="2000" dirty="0" smtClean="0"/>
              <a:t>Jerry </a:t>
            </a:r>
            <a:r>
              <a:rPr lang="en-US" sz="2000" dirty="0" err="1" smtClean="0"/>
              <a:t>Ganz</a:t>
            </a:r>
            <a:r>
              <a:rPr lang="en-US" sz="2000" dirty="0" smtClean="0"/>
              <a:t>	Chief Financial Officer</a:t>
            </a:r>
          </a:p>
          <a:p>
            <a:pPr lvl="1" eaLnBrk="1" hangingPunct="1">
              <a:tabLst>
                <a:tab pos="2627313" algn="l"/>
                <a:tab pos="5951538" algn="l"/>
              </a:tabLst>
            </a:pPr>
            <a:r>
              <a:rPr lang="en-US" sz="2000" dirty="0" smtClean="0"/>
              <a:t>Laura Hensley	Accounting Director	</a:t>
            </a:r>
          </a:p>
          <a:p>
            <a:pPr lvl="1" eaLnBrk="1" hangingPunct="1">
              <a:tabLst>
                <a:tab pos="2627313" algn="l"/>
                <a:tab pos="5951538" algn="l"/>
              </a:tabLst>
            </a:pPr>
            <a:r>
              <a:rPr lang="en-US" sz="2000" dirty="0" smtClean="0"/>
              <a:t>Mary Ann Parks	Financial Statements/Alumni	</a:t>
            </a:r>
          </a:p>
          <a:p>
            <a:pPr lvl="1" eaLnBrk="1" hangingPunct="1">
              <a:tabLst>
                <a:tab pos="2627313" algn="l"/>
                <a:tab pos="5951538" algn="l"/>
              </a:tabLst>
            </a:pPr>
            <a:r>
              <a:rPr lang="en-US" sz="2000" dirty="0" smtClean="0"/>
              <a:t>Lynda Williams	Disbursements Supervisor	</a:t>
            </a:r>
          </a:p>
          <a:p>
            <a:pPr lvl="1" eaLnBrk="1" hangingPunct="1">
              <a:tabLst>
                <a:tab pos="2627313" algn="l"/>
                <a:tab pos="5951538" algn="l"/>
              </a:tabLst>
            </a:pPr>
            <a:r>
              <a:rPr lang="en-US" sz="2000" dirty="0" smtClean="0"/>
              <a:t>Corey Cameron	General Accounting/Advances	</a:t>
            </a:r>
          </a:p>
          <a:p>
            <a:pPr lvl="1" eaLnBrk="1" hangingPunct="1">
              <a:tabLst>
                <a:tab pos="2627313" algn="l"/>
                <a:tab pos="5951538" algn="l"/>
              </a:tabLst>
            </a:pPr>
            <a:r>
              <a:rPr lang="en-US" sz="2000" dirty="0" smtClean="0"/>
              <a:t>Tammy </a:t>
            </a:r>
            <a:r>
              <a:rPr lang="en-US" sz="2000" dirty="0" err="1" smtClean="0"/>
              <a:t>Lavine</a:t>
            </a:r>
            <a:r>
              <a:rPr lang="en-US" sz="2000" dirty="0" smtClean="0"/>
              <a:t>	Investments Accounting Manager	</a:t>
            </a:r>
          </a:p>
          <a:p>
            <a:pPr lvl="1" eaLnBrk="1" hangingPunct="1">
              <a:tabLst>
                <a:tab pos="2627313" algn="l"/>
                <a:tab pos="5951538" algn="l"/>
              </a:tabLst>
            </a:pPr>
            <a:r>
              <a:rPr lang="en-US" sz="2000" dirty="0" smtClean="0"/>
              <a:t>Janine Welch	Funds Manager	</a:t>
            </a:r>
          </a:p>
          <a:p>
            <a:pPr lvl="1" eaLnBrk="1" hangingPunct="1">
              <a:tabLst>
                <a:tab pos="2627313" algn="l"/>
                <a:tab pos="5951538" algn="l"/>
              </a:tabLst>
            </a:pPr>
            <a:r>
              <a:rPr lang="en-US" sz="2000" dirty="0" smtClean="0"/>
              <a:t>Mary Woodworth	Gifts/State Match</a:t>
            </a:r>
            <a:r>
              <a:rPr lang="en-US" sz="1800" dirty="0" smtClean="0"/>
              <a:t>	</a:t>
            </a:r>
          </a:p>
        </p:txBody>
      </p:sp>
      <p:pic>
        <p:nvPicPr>
          <p:cNvPr id="22531"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FSU FOUNDATION</a:t>
            </a:r>
            <a:endParaRPr lang="en-US"/>
          </a:p>
        </p:txBody>
      </p:sp>
      <p:sp>
        <p:nvSpPr>
          <p:cNvPr id="7" name="Slide Number Placeholder 6"/>
          <p:cNvSpPr>
            <a:spLocks noGrp="1"/>
          </p:cNvSpPr>
          <p:nvPr>
            <p:ph type="sldNum" sz="quarter" idx="12"/>
          </p:nvPr>
        </p:nvSpPr>
        <p:spPr/>
        <p:txBody>
          <a:bodyPr/>
          <a:lstStyle/>
          <a:p>
            <a:fld id="{A3828052-29A9-432B-8DEB-5901EE1868EC}"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53200" cy="1143000"/>
          </a:xfrm>
        </p:spPr>
        <p:txBody>
          <a:bodyPr>
            <a:noAutofit/>
          </a:bodyPr>
          <a:lstStyle/>
          <a:p>
            <a:pPr eaLnBrk="1" fontAlgn="auto" hangingPunct="1">
              <a:spcAft>
                <a:spcPts val="0"/>
              </a:spcAft>
              <a:defRPr/>
            </a:pPr>
            <a:r>
              <a:rPr lang="en-US" dirty="0" smtClean="0">
                <a:solidFill>
                  <a:schemeClr val="tx2">
                    <a:satMod val="130000"/>
                  </a:schemeClr>
                </a:solidFill>
              </a:rPr>
              <a:t>Contacts &amp; Location (cont.)</a:t>
            </a:r>
            <a:endParaRPr lang="en-US" dirty="0">
              <a:solidFill>
                <a:schemeClr val="tx2">
                  <a:satMod val="130000"/>
                </a:schemeClr>
              </a:solidFill>
            </a:endParaRPr>
          </a:p>
        </p:txBody>
      </p:sp>
      <p:sp>
        <p:nvSpPr>
          <p:cNvPr id="22530" name="Content Placeholder 2"/>
          <p:cNvSpPr>
            <a:spLocks noGrp="1"/>
          </p:cNvSpPr>
          <p:nvPr>
            <p:ph idx="1"/>
          </p:nvPr>
        </p:nvSpPr>
        <p:spPr>
          <a:xfrm>
            <a:off x="1435100" y="1447800"/>
            <a:ext cx="7499350" cy="5029200"/>
          </a:xfrm>
        </p:spPr>
        <p:txBody>
          <a:bodyPr/>
          <a:lstStyle/>
          <a:p>
            <a:pPr eaLnBrk="1" hangingPunct="1">
              <a:tabLst>
                <a:tab pos="2627313" algn="l"/>
                <a:tab pos="5951538" algn="l"/>
              </a:tabLst>
            </a:pPr>
            <a:r>
              <a:rPr lang="en-US" sz="2400" dirty="0" smtClean="0"/>
              <a:t>Departmental Directory: </a:t>
            </a:r>
            <a:r>
              <a:rPr lang="en-US" sz="2300" dirty="0" smtClean="0">
                <a:hlinkClick r:id="rId2"/>
              </a:rPr>
              <a:t>http://foundation.fsu.edu/community/Page.aspx?pid=1085</a:t>
            </a:r>
            <a:r>
              <a:rPr lang="en-US" sz="2300" dirty="0" smtClean="0"/>
              <a:t> </a:t>
            </a:r>
          </a:p>
          <a:p>
            <a:pPr eaLnBrk="1" hangingPunct="1">
              <a:tabLst>
                <a:tab pos="2627313" algn="l"/>
                <a:tab pos="5951538" algn="l"/>
              </a:tabLst>
            </a:pPr>
            <a:r>
              <a:rPr lang="en-US" sz="2400" dirty="0" smtClean="0"/>
              <a:t>Location: Innovation Park - FSU Research Foundation Building B, Suite 300</a:t>
            </a:r>
          </a:p>
        </p:txBody>
      </p:sp>
      <p:pic>
        <p:nvPicPr>
          <p:cNvPr id="22531"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FSU FOUNDATION</a:t>
            </a:r>
            <a:endParaRPr lang="en-US"/>
          </a:p>
        </p:txBody>
      </p:sp>
      <p:sp>
        <p:nvSpPr>
          <p:cNvPr id="7" name="Slide Number Placeholder 6"/>
          <p:cNvSpPr>
            <a:spLocks noGrp="1"/>
          </p:cNvSpPr>
          <p:nvPr>
            <p:ph type="sldNum" sz="quarter" idx="12"/>
          </p:nvPr>
        </p:nvSpPr>
        <p:spPr/>
        <p:txBody>
          <a:bodyPr/>
          <a:lstStyle/>
          <a:p>
            <a:fld id="{A3828052-29A9-432B-8DEB-5901EE1868EC}"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b="1" i="1" u="sng" dirty="0" smtClean="0">
                <a:solidFill>
                  <a:schemeClr val="accent2">
                    <a:lumMod val="75000"/>
                  </a:schemeClr>
                </a:solidFill>
              </a:rPr>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SERVICES</a:t>
            </a:r>
            <a:br>
              <a:rPr lang="en-US" dirty="0" smtClean="0"/>
            </a:br>
            <a:r>
              <a:rPr lang="en-US" dirty="0" smtClean="0"/>
              <a:t/>
            </a:r>
            <a:br>
              <a:rPr lang="en-US" dirty="0" smtClean="0"/>
            </a:br>
            <a:r>
              <a:rPr lang="en-US" sz="3200" dirty="0" smtClean="0">
                <a:solidFill>
                  <a:schemeClr val="accent2">
                    <a:lumMod val="60000"/>
                    <a:lumOff val="40000"/>
                  </a:schemeClr>
                </a:solidFill>
              </a:rPr>
              <a:t>BEVERLY MILLER</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a:xfrm>
            <a:off x="1066800" y="1447800"/>
            <a:ext cx="7498080" cy="4953000"/>
          </a:xfrm>
        </p:spPr>
        <p:txBody>
          <a:bodyPr>
            <a:normAutofit/>
          </a:bodyPr>
          <a:lstStyle/>
          <a:p>
            <a:r>
              <a:rPr lang="en-US" sz="2400" dirty="0" smtClean="0"/>
              <a:t>Payroll Services is divided into three areas of service:</a:t>
            </a:r>
          </a:p>
          <a:p>
            <a:pPr lvl="1"/>
            <a:r>
              <a:rPr lang="en-US" sz="2000" b="1" dirty="0" smtClean="0"/>
              <a:t>Payroll Operations</a:t>
            </a:r>
          </a:p>
          <a:p>
            <a:pPr lvl="2"/>
            <a:r>
              <a:rPr lang="en-US" sz="1600" dirty="0" smtClean="0"/>
              <a:t>Responsible for ensuring all FSU employees are accurately paid in a timely manner</a:t>
            </a:r>
          </a:p>
          <a:p>
            <a:pPr lvl="2"/>
            <a:endParaRPr lang="en-US" sz="1600" dirty="0" smtClean="0"/>
          </a:p>
          <a:p>
            <a:pPr lvl="1"/>
            <a:r>
              <a:rPr lang="en-US" sz="2000" b="1" dirty="0" smtClean="0"/>
              <a:t>Payroll Accounting</a:t>
            </a:r>
          </a:p>
          <a:p>
            <a:pPr lvl="2"/>
            <a:r>
              <a:rPr lang="en-US" sz="1600" dirty="0" smtClean="0"/>
              <a:t>Responsible for ensuring all payroll transactions are properly recorded in the University’s accounting system and all payments to payroll vendors for employee benefits are paid in a timely manner</a:t>
            </a:r>
          </a:p>
          <a:p>
            <a:pPr lvl="1"/>
            <a:endParaRPr lang="en-US" sz="2000" dirty="0" smtClean="0"/>
          </a:p>
          <a:p>
            <a:pPr lvl="1"/>
            <a:r>
              <a:rPr lang="en-US" sz="2000" b="1" dirty="0" smtClean="0"/>
              <a:t>Payroll Tax Reporting/Reconciliation</a:t>
            </a:r>
          </a:p>
          <a:p>
            <a:pPr lvl="2"/>
            <a:r>
              <a:rPr lang="en-US" sz="1600" dirty="0" smtClean="0"/>
              <a:t>Responsible for ensuring all required state and federal tax reporting is accurately and timely filed</a:t>
            </a:r>
          </a:p>
          <a:p>
            <a:pPr lvl="2"/>
            <a:r>
              <a:rPr lang="en-US" sz="1600" dirty="0" smtClean="0"/>
              <a:t>Responsible for reconciliation of all university payroll related liability and accounts receivable general ledger accounts</a:t>
            </a:r>
          </a:p>
          <a:p>
            <a:pPr lvl="2"/>
            <a:endParaRPr lang="en-US" sz="1600" dirty="0" smtClean="0"/>
          </a:p>
          <a:p>
            <a:pPr lvl="2"/>
            <a:endParaRPr lang="en-US" sz="1600" dirty="0" smtClean="0"/>
          </a:p>
          <a:p>
            <a:pPr lvl="2"/>
            <a:endParaRPr lang="en-US" sz="1600" dirty="0" smtClean="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PAYROLL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Payroll Security Role</a:t>
            </a:r>
            <a:endParaRPr lang="en-US" dirty="0"/>
          </a:p>
        </p:txBody>
      </p:sp>
      <p:sp>
        <p:nvSpPr>
          <p:cNvPr id="3" name="Content Placeholder 2"/>
          <p:cNvSpPr>
            <a:spLocks noGrp="1"/>
          </p:cNvSpPr>
          <p:nvPr>
            <p:ph idx="1"/>
          </p:nvPr>
        </p:nvSpPr>
        <p:spPr>
          <a:xfrm>
            <a:off x="1435608" y="1600200"/>
            <a:ext cx="7498080" cy="4648200"/>
          </a:xfrm>
        </p:spPr>
        <p:txBody>
          <a:bodyPr>
            <a:normAutofit/>
          </a:bodyPr>
          <a:lstStyle/>
          <a:p>
            <a:r>
              <a:rPr lang="en-US" sz="2400" dirty="0" smtClean="0"/>
              <a:t>FSU _ PY_FI_REP_INQUIRY</a:t>
            </a:r>
          </a:p>
          <a:p>
            <a:pPr lvl="1"/>
            <a:r>
              <a:rPr lang="en-US" sz="2000" dirty="0" smtClean="0"/>
              <a:t>This new </a:t>
            </a:r>
            <a:r>
              <a:rPr lang="en-US" sz="2000" dirty="0" err="1" smtClean="0"/>
              <a:t>eORR</a:t>
            </a:r>
            <a:r>
              <a:rPr lang="en-US" sz="2000" dirty="0" smtClean="0"/>
              <a:t> Security Role is available for Financial Department Reps</a:t>
            </a:r>
          </a:p>
          <a:p>
            <a:pPr lvl="1"/>
            <a:r>
              <a:rPr lang="en-US" sz="2000" dirty="0" smtClean="0"/>
              <a:t>The role grants access to Financial Reps that have no other special HR access.   It allows Financial Reps to see HR Reports within the OBI Reporting tool</a:t>
            </a:r>
          </a:p>
          <a:p>
            <a:pPr lvl="1"/>
            <a:r>
              <a:rPr lang="en-US" sz="2000" dirty="0" smtClean="0"/>
              <a:t>Once the security role has been approved by Payroll Services, the Financial Rep will have access to the OBI reports the following day</a:t>
            </a:r>
          </a:p>
          <a:p>
            <a:pPr lvl="1"/>
            <a:r>
              <a:rPr lang="en-US" sz="2000" dirty="0" smtClean="0"/>
              <a:t> The HR/GL Detail Reports provide detailed information for each PAY journal posted in the general ledger</a:t>
            </a:r>
          </a:p>
          <a:p>
            <a:pPr lvl="2"/>
            <a:endParaRPr lang="en-US" sz="2000"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PAYROLL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Types of Payroll Journals</a:t>
            </a:r>
            <a:endParaRPr lang="en-US" dirty="0"/>
          </a:p>
        </p:txBody>
      </p:sp>
      <p:sp>
        <p:nvSpPr>
          <p:cNvPr id="3" name="Content Placeholder 2"/>
          <p:cNvSpPr>
            <a:spLocks noGrp="1"/>
          </p:cNvSpPr>
          <p:nvPr>
            <p:ph idx="1"/>
          </p:nvPr>
        </p:nvSpPr>
        <p:spPr>
          <a:xfrm>
            <a:off x="1435608" y="1676400"/>
            <a:ext cx="7498080" cy="4572000"/>
          </a:xfrm>
        </p:spPr>
        <p:txBody>
          <a:bodyPr>
            <a:normAutofit/>
          </a:bodyPr>
          <a:lstStyle/>
          <a:p>
            <a:r>
              <a:rPr lang="en-US" sz="2400" dirty="0" smtClean="0"/>
              <a:t>Journals are identified as “PAY”</a:t>
            </a:r>
          </a:p>
          <a:p>
            <a:pPr>
              <a:buNone/>
            </a:pPr>
            <a:endParaRPr lang="en-US" sz="2400" dirty="0" smtClean="0"/>
          </a:p>
          <a:p>
            <a:r>
              <a:rPr lang="en-US" sz="2400" dirty="0" smtClean="0"/>
              <a:t>There is a “PAY” for each bi-weekly cycle</a:t>
            </a:r>
          </a:p>
          <a:p>
            <a:pPr>
              <a:buNone/>
            </a:pPr>
            <a:endParaRPr lang="en-US" sz="2400" dirty="0" smtClean="0"/>
          </a:p>
          <a:p>
            <a:r>
              <a:rPr lang="en-US" sz="2400" dirty="0" smtClean="0"/>
              <a:t>Additional “PAY” journals are a result of the following:</a:t>
            </a:r>
          </a:p>
          <a:p>
            <a:pPr lvl="1"/>
            <a:r>
              <a:rPr lang="en-US" sz="2000" dirty="0" smtClean="0"/>
              <a:t>OFF CYCLE - Payroll that was not processed with the regular bi-	weekly cycle</a:t>
            </a:r>
          </a:p>
          <a:p>
            <a:pPr lvl="1"/>
            <a:r>
              <a:rPr lang="en-US" sz="2000" dirty="0" smtClean="0"/>
              <a:t>REF CYCLE - Benefit refund checks</a:t>
            </a:r>
          </a:p>
          <a:p>
            <a:pPr lvl="1">
              <a:buNone/>
            </a:pPr>
            <a:r>
              <a:rPr lang="en-US" dirty="0" smtClean="0"/>
              <a:t>		</a:t>
            </a:r>
          </a:p>
          <a:p>
            <a:pPr lvl="3"/>
            <a:endParaRPr lang="en-US" sz="1200" dirty="0" smtClean="0"/>
          </a:p>
          <a:p>
            <a:pPr lvl="3"/>
            <a:endParaRPr lang="en-US" sz="1200"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PAYROLL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Payroll Liability / AR Accounts</a:t>
            </a:r>
            <a:endParaRPr lang="en-US" dirty="0"/>
          </a:p>
        </p:txBody>
      </p:sp>
      <p:sp>
        <p:nvSpPr>
          <p:cNvPr id="3" name="Content Placeholder 2"/>
          <p:cNvSpPr>
            <a:spLocks noGrp="1"/>
          </p:cNvSpPr>
          <p:nvPr>
            <p:ph idx="1"/>
          </p:nvPr>
        </p:nvSpPr>
        <p:spPr>
          <a:xfrm>
            <a:off x="1435608" y="1600200"/>
            <a:ext cx="7498080" cy="4648200"/>
          </a:xfrm>
        </p:spPr>
        <p:txBody>
          <a:bodyPr>
            <a:normAutofit/>
          </a:bodyPr>
          <a:lstStyle/>
          <a:p>
            <a:r>
              <a:rPr lang="en-US" sz="2400" dirty="0" smtClean="0"/>
              <a:t>All department payroll liability &amp; receivable accounts are reconciled by Payroll Services</a:t>
            </a:r>
          </a:p>
          <a:p>
            <a:r>
              <a:rPr lang="en-US" sz="2400" dirty="0" smtClean="0"/>
              <a:t>The payroll liability accounts are 311010 – 311021</a:t>
            </a:r>
          </a:p>
          <a:p>
            <a:r>
              <a:rPr lang="en-US" sz="2400" dirty="0" smtClean="0"/>
              <a:t>The payroll receivable accounts are 151010 &amp; 151011</a:t>
            </a:r>
          </a:p>
          <a:p>
            <a:r>
              <a:rPr lang="en-US" sz="2400" dirty="0" smtClean="0"/>
              <a:t>Sponsored Research cannot close projects with balances in these accounts</a:t>
            </a:r>
          </a:p>
          <a:p>
            <a:r>
              <a:rPr lang="en-US" sz="2400" dirty="0" smtClean="0"/>
              <a:t>Departments may choose to move receivables balances from one funding source to another</a:t>
            </a:r>
          </a:p>
          <a:p>
            <a:r>
              <a:rPr lang="en-US" sz="2400" dirty="0" smtClean="0"/>
              <a:t>Contact Margaret Partain, 645-7261, with questions regarding payroll liability or receivable balances</a:t>
            </a:r>
          </a:p>
          <a:p>
            <a:pPr lvl="1">
              <a:buNone/>
            </a:pPr>
            <a:endParaRPr lang="en-US" sz="2000"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3"/>
            <a:endParaRPr lang="en-US" sz="1200" dirty="0" smtClean="0"/>
          </a:p>
          <a:p>
            <a:pPr lvl="3"/>
            <a:endParaRPr lang="en-US" sz="1200"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PAYROLL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Contacts</a:t>
            </a:r>
            <a:endParaRPr lang="en-US" dirty="0"/>
          </a:p>
        </p:txBody>
      </p:sp>
      <p:sp>
        <p:nvSpPr>
          <p:cNvPr id="3" name="Content Placeholder 2"/>
          <p:cNvSpPr>
            <a:spLocks noGrp="1"/>
          </p:cNvSpPr>
          <p:nvPr>
            <p:ph idx="1"/>
          </p:nvPr>
        </p:nvSpPr>
        <p:spPr/>
        <p:txBody>
          <a:bodyPr>
            <a:normAutofit/>
          </a:bodyPr>
          <a:lstStyle/>
          <a:p>
            <a:r>
              <a:rPr lang="en-US" sz="2400" dirty="0" smtClean="0"/>
              <a:t>Website: </a:t>
            </a:r>
            <a:r>
              <a:rPr lang="en-US" sz="2400" dirty="0" smtClean="0">
                <a:hlinkClick r:id="rId3"/>
              </a:rPr>
              <a:t>http://erp.fsu.edu/</a:t>
            </a:r>
            <a:r>
              <a:rPr lang="en-US" sz="2400" dirty="0" smtClean="0"/>
              <a:t> </a:t>
            </a:r>
          </a:p>
          <a:p>
            <a:pPr>
              <a:buNone/>
            </a:pPr>
            <a:endParaRPr lang="en-US" sz="2400" dirty="0" smtClean="0"/>
          </a:p>
          <a:p>
            <a:r>
              <a:rPr lang="en-US" sz="2400" dirty="0" smtClean="0"/>
              <a:t>Main Phone Line: 645-1445</a:t>
            </a:r>
          </a:p>
          <a:p>
            <a:pPr>
              <a:buNone/>
            </a:pPr>
            <a:endParaRPr lang="en-US" sz="2400" dirty="0" smtClean="0"/>
          </a:p>
          <a:p>
            <a:r>
              <a:rPr lang="en-US" sz="2400" dirty="0" smtClean="0"/>
              <a:t>Departmental Directory: </a:t>
            </a:r>
            <a:r>
              <a:rPr lang="en-US" sz="2400" dirty="0" smtClean="0">
                <a:hlinkClick r:id="rId4"/>
              </a:rPr>
              <a:t>http://erp.fsu.edu/Communication/Contact-ERP-Staff</a:t>
            </a:r>
            <a:r>
              <a:rPr lang="en-US" sz="2400" dirty="0" smtClean="0"/>
              <a:t> </a:t>
            </a:r>
          </a:p>
        </p:txBody>
      </p:sp>
      <p:pic>
        <p:nvPicPr>
          <p:cNvPr id="4" name="Picture 3" descr="RGB_Seal 1.tif"/>
          <p:cNvPicPr>
            <a:picLocks noChangeAspect="1"/>
          </p:cNvPicPr>
          <p:nvPr/>
        </p:nvPicPr>
        <p:blipFill>
          <a:blip r:embed="rId5"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dirty="0" smtClean="0"/>
              <a:t>ERP</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Reporting Tools</a:t>
            </a:r>
            <a:endParaRPr lang="en-US" dirty="0"/>
          </a:p>
        </p:txBody>
      </p:sp>
      <p:sp>
        <p:nvSpPr>
          <p:cNvPr id="3" name="Content Placeholder 2"/>
          <p:cNvSpPr>
            <a:spLocks noGrp="1"/>
          </p:cNvSpPr>
          <p:nvPr>
            <p:ph idx="1"/>
          </p:nvPr>
        </p:nvSpPr>
        <p:spPr>
          <a:xfrm>
            <a:off x="1435608" y="1524000"/>
            <a:ext cx="7498080" cy="4724400"/>
          </a:xfrm>
        </p:spPr>
        <p:txBody>
          <a:bodyPr>
            <a:normAutofit/>
          </a:bodyPr>
          <a:lstStyle/>
          <a:p>
            <a:r>
              <a:rPr lang="en-US" sz="2400" dirty="0" smtClean="0"/>
              <a:t>OBI HR/GL Detail Report</a:t>
            </a:r>
          </a:p>
          <a:p>
            <a:r>
              <a:rPr lang="en-US" sz="2400" dirty="0" smtClean="0"/>
              <a:t>Queries (in OMNI HR)</a:t>
            </a:r>
          </a:p>
          <a:p>
            <a:pPr lvl="1"/>
            <a:r>
              <a:rPr lang="en-US" sz="2000" dirty="0" smtClean="0"/>
              <a:t>FSU_PY_ACCTSREC</a:t>
            </a:r>
          </a:p>
          <a:p>
            <a:pPr lvl="2"/>
            <a:r>
              <a:rPr lang="en-US" sz="1600" dirty="0" smtClean="0"/>
              <a:t>Provides departments details of debits and credits posted to their GL accounts receivable account – 151010</a:t>
            </a:r>
            <a:endParaRPr lang="en-US" sz="2000" dirty="0" smtClean="0"/>
          </a:p>
          <a:p>
            <a:pPr lvl="2"/>
            <a:r>
              <a:rPr lang="en-US" sz="1600" dirty="0" smtClean="0"/>
              <a:t>ADJ code is for salary overpayment charges</a:t>
            </a:r>
          </a:p>
          <a:p>
            <a:pPr lvl="2"/>
            <a:r>
              <a:rPr lang="en-US" sz="1600" dirty="0" smtClean="0"/>
              <a:t>ADJPB code is for salary overpay repayments</a:t>
            </a:r>
          </a:p>
          <a:p>
            <a:pPr lvl="1"/>
            <a:r>
              <a:rPr lang="en-US" sz="2000" dirty="0" smtClean="0"/>
              <a:t>FSU_ENCUMBRANCE_DETAIL_BO</a:t>
            </a:r>
          </a:p>
          <a:p>
            <a:pPr lvl="2"/>
            <a:r>
              <a:rPr lang="en-US" sz="1600" dirty="0" smtClean="0"/>
              <a:t>Processed on Tuesday before pay day</a:t>
            </a:r>
          </a:p>
          <a:p>
            <a:pPr lvl="2"/>
            <a:r>
              <a:rPr lang="en-US" sz="1600" dirty="0" smtClean="0"/>
              <a:t>Updated each time it is processed; therefore, the report cannot be processed for a prior period</a:t>
            </a:r>
          </a:p>
          <a:p>
            <a:pPr lvl="2"/>
            <a:r>
              <a:rPr lang="en-US" sz="1600" dirty="0" smtClean="0"/>
              <a:t>Can be processed using the HR Dept ID, Funding Source or Employee ID</a:t>
            </a:r>
          </a:p>
          <a:p>
            <a:pPr lvl="1"/>
            <a:r>
              <a:rPr lang="en-US" sz="2000" dirty="0" smtClean="0"/>
              <a:t>Website for Payroll Policy &amp; Procedures:</a:t>
            </a:r>
          </a:p>
          <a:p>
            <a:pPr lvl="2"/>
            <a:r>
              <a:rPr lang="en-US" sz="1600" dirty="0" smtClean="0">
                <a:hlinkClick r:id="rId2"/>
              </a:rPr>
              <a:t>http://control.vpfa.fsu.edu/Payroll-Services</a:t>
            </a:r>
            <a:endParaRPr lang="en-US" sz="1600" dirty="0" smtClean="0"/>
          </a:p>
          <a:p>
            <a:pPr lvl="2">
              <a:buNone/>
            </a:pPr>
            <a:endParaRPr lang="en-US" sz="1600" dirty="0" smtClean="0"/>
          </a:p>
          <a:p>
            <a:pPr lvl="2"/>
            <a:endParaRPr lang="en-US" sz="1600" dirty="0" smtClean="0">
              <a:solidFill>
                <a:srgbClr val="FF0000"/>
              </a:solidFill>
            </a:endParaRPr>
          </a:p>
          <a:p>
            <a:pPr lvl="1"/>
            <a:endParaRPr lang="en-US" sz="2000" dirty="0" smtClean="0"/>
          </a:p>
          <a:p>
            <a:pPr lvl="1">
              <a:buNone/>
            </a:pPr>
            <a:endParaRPr lang="en-US" sz="2000" dirty="0" smtClean="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PAYROLL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Contacts and Location</a:t>
            </a:r>
            <a:endParaRPr lang="en-US" dirty="0"/>
          </a:p>
        </p:txBody>
      </p:sp>
      <p:sp>
        <p:nvSpPr>
          <p:cNvPr id="3" name="Content Placeholder 2"/>
          <p:cNvSpPr>
            <a:spLocks noGrp="1"/>
          </p:cNvSpPr>
          <p:nvPr>
            <p:ph idx="1"/>
          </p:nvPr>
        </p:nvSpPr>
        <p:spPr>
          <a:xfrm>
            <a:off x="1435608" y="1524000"/>
            <a:ext cx="7498080" cy="4724400"/>
          </a:xfrm>
        </p:spPr>
        <p:txBody>
          <a:bodyPr>
            <a:normAutofit/>
          </a:bodyPr>
          <a:lstStyle/>
          <a:p>
            <a:r>
              <a:rPr lang="en-US" sz="2400" dirty="0" smtClean="0"/>
              <a:t>Website: </a:t>
            </a:r>
            <a:r>
              <a:rPr lang="en-US" sz="2400" dirty="0" smtClean="0">
                <a:hlinkClick r:id="rId2"/>
              </a:rPr>
              <a:t>http://control.vpfa.fsu.edu/Payroll-Services</a:t>
            </a:r>
            <a:r>
              <a:rPr lang="en-US" sz="2400" dirty="0" smtClean="0"/>
              <a:t> </a:t>
            </a:r>
          </a:p>
          <a:p>
            <a:r>
              <a:rPr lang="en-US" sz="2400" dirty="0" smtClean="0"/>
              <a:t>Main Phone Line: 644-3813</a:t>
            </a:r>
          </a:p>
          <a:p>
            <a:r>
              <a:rPr lang="en-US" sz="2400" dirty="0" smtClean="0"/>
              <a:t>Key departmental contacts:</a:t>
            </a:r>
            <a:endParaRPr lang="en-US" sz="1600" dirty="0" smtClean="0"/>
          </a:p>
          <a:p>
            <a:pPr lvl="1"/>
            <a:r>
              <a:rPr lang="en-US" sz="2000" dirty="0" smtClean="0"/>
              <a:t>Beverly Miller – Associate Controller</a:t>
            </a:r>
          </a:p>
          <a:p>
            <a:pPr lvl="1"/>
            <a:r>
              <a:rPr lang="en-US" sz="2000" dirty="0" smtClean="0"/>
              <a:t>Rhonda Reynolds – Retro-Distribution of Funds</a:t>
            </a:r>
          </a:p>
          <a:p>
            <a:pPr lvl="1"/>
            <a:r>
              <a:rPr lang="en-US" sz="2000" dirty="0" smtClean="0"/>
              <a:t>Margaret Partain – Liability / Receivable Reconciliation</a:t>
            </a:r>
          </a:p>
          <a:p>
            <a:pPr lvl="1"/>
            <a:r>
              <a:rPr lang="en-US" sz="2000" dirty="0" smtClean="0"/>
              <a:t>Monica Kenon – Payroll Vendor Payments</a:t>
            </a:r>
          </a:p>
          <a:p>
            <a:r>
              <a:rPr lang="en-US" sz="2400" dirty="0" smtClean="0"/>
              <a:t>Departmental Directory: </a:t>
            </a:r>
            <a:r>
              <a:rPr lang="en-US" sz="2400" dirty="0" smtClean="0">
                <a:hlinkClick r:id="rId3"/>
              </a:rPr>
              <a:t>http://control.vpfa.fsu.edu/Controller-s-Departmental-Directory#Payroll</a:t>
            </a:r>
            <a:endParaRPr lang="en-US" sz="2400" dirty="0" smtClean="0"/>
          </a:p>
          <a:p>
            <a:r>
              <a:rPr lang="en-US" sz="2400" dirty="0" smtClean="0"/>
              <a:t>Location: 5600A University Center</a:t>
            </a:r>
          </a:p>
          <a:p>
            <a:pPr lvl="2">
              <a:buNone/>
            </a:pPr>
            <a:endParaRPr lang="en-US" sz="1600" dirty="0" smtClean="0"/>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PAYROLL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b="1" i="1" u="sng" dirty="0" smtClean="0">
                <a:solidFill>
                  <a:schemeClr val="accent2">
                    <a:lumMod val="75000"/>
                  </a:schemeClr>
                </a:solidFill>
              </a:rPr>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5"/>
            <a:ext cx="6400800" cy="2286000"/>
          </a:xfrm>
        </p:spPr>
        <p:txBody>
          <a:bodyPr vert="horz" wrap="square" lIns="91440" tIns="45720" rIns="91440" bIns="45720" numCol="1" anchorCtr="0" compatLnSpc="1">
            <a:prstTxWarp prst="textNoShape">
              <a:avLst/>
            </a:prstTxWarp>
          </a:bodyPr>
          <a:lstStyle/>
          <a:p>
            <a:r>
              <a:rPr lang="en-US" sz="3600" cap="none" dirty="0" smtClean="0">
                <a:effectLst>
                  <a:outerShdw blurRad="38100" dist="38100" dir="2700000" algn="tl">
                    <a:srgbClr val="C0C0C0"/>
                  </a:outerShdw>
                </a:effectLst>
              </a:rPr>
              <a:t>QUESTIONS &amp; ANSWERS</a:t>
            </a:r>
            <a:br>
              <a:rPr lang="en-US" sz="3600" cap="none" dirty="0" smtClean="0">
                <a:effectLst>
                  <a:outerShdw blurRad="38100" dist="38100" dir="2700000" algn="tl">
                    <a:srgbClr val="C0C0C0"/>
                  </a:outerShdw>
                </a:effectLst>
              </a:rPr>
            </a:br>
            <a:r>
              <a:rPr lang="en-US" sz="3600" cap="none" dirty="0" smtClean="0">
                <a:effectLst>
                  <a:outerShdw blurRad="38100" dist="38100" dir="2700000" algn="tl">
                    <a:srgbClr val="C0C0C0"/>
                  </a:outerShdw>
                </a:effectLst>
              </a:rPr>
              <a:t/>
            </a:r>
            <a:br>
              <a:rPr lang="en-US" sz="3600" cap="none" dirty="0" smtClean="0">
                <a:effectLst>
                  <a:outerShdw blurRad="38100" dist="38100" dir="2700000" algn="tl">
                    <a:srgbClr val="C0C0C0"/>
                  </a:outerShdw>
                </a:effectLst>
              </a:rPr>
            </a:br>
            <a:r>
              <a:rPr lang="en-US" sz="3200" cap="none" dirty="0" smtClean="0">
                <a:solidFill>
                  <a:srgbClr val="FED46C"/>
                </a:solidFill>
                <a:effectLst>
                  <a:outerShdw blurRad="38100" dist="38100" dir="2700000" algn="tl">
                    <a:srgbClr val="C0C0C0"/>
                  </a:outerShdw>
                </a:effectLst>
              </a:rPr>
              <a:t>GRADY ENLOW</a:t>
            </a:r>
            <a:endParaRPr lang="en-US" sz="3200" cap="none" dirty="0" smtClean="0">
              <a:effectLst>
                <a:outerShdw blurRad="38100" dist="38100" dir="2700000" algn="tl">
                  <a:srgbClr val="C0C0C0"/>
                </a:outerShdw>
              </a:effectLst>
            </a:endParaRPr>
          </a:p>
        </p:txBody>
      </p:sp>
      <p:pic>
        <p:nvPicPr>
          <p:cNvPr id="160771"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324CF30-C87A-4716-9CE1-D825C8B63FB9}" type="slidenum">
              <a:rPr lang="en-US"/>
              <a:pPr>
                <a:defRPr/>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5100" y="274638"/>
            <a:ext cx="6184900" cy="1143000"/>
          </a:xfrm>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rPr>
              <a:t>Final Reminders</a:t>
            </a:r>
          </a:p>
        </p:txBody>
      </p:sp>
      <p:sp>
        <p:nvSpPr>
          <p:cNvPr id="23555" name="Content Placeholder 2"/>
          <p:cNvSpPr>
            <a:spLocks noGrp="1"/>
          </p:cNvSpPr>
          <p:nvPr>
            <p:ph idx="4294967295"/>
          </p:nvPr>
        </p:nvSpPr>
        <p:spPr>
          <a:xfrm>
            <a:off x="1435100" y="1447800"/>
            <a:ext cx="7499350" cy="5181600"/>
          </a:xfrm>
        </p:spPr>
        <p:txBody>
          <a:bodyPr/>
          <a:lstStyle/>
          <a:p>
            <a:r>
              <a:rPr lang="en-US" sz="2400" dirty="0" smtClean="0"/>
              <a:t>New Financial Rep Listserv (</a:t>
            </a:r>
            <a:r>
              <a:rPr lang="en-US" sz="2400" i="1" dirty="0" err="1" smtClean="0"/>
              <a:t>Finrep</a:t>
            </a:r>
            <a:r>
              <a:rPr lang="en-US" sz="2400" dirty="0" smtClean="0"/>
              <a:t>)</a:t>
            </a:r>
          </a:p>
          <a:p>
            <a:pPr lvl="1"/>
            <a:r>
              <a:rPr lang="en-US" sz="2000" dirty="0" smtClean="0"/>
              <a:t>Please sign up to receive notifications about future meetings</a:t>
            </a:r>
          </a:p>
          <a:p>
            <a:pPr lvl="1"/>
            <a:r>
              <a:rPr lang="en-US" sz="2000" dirty="0" smtClean="0"/>
              <a:t>Other important announcements (e.g. new reports, year-end calendars, new training and job aids, etc.)</a:t>
            </a:r>
          </a:p>
          <a:p>
            <a:pPr lvl="1"/>
            <a:r>
              <a:rPr lang="en-US" sz="2000" u="sng" dirty="0" smtClean="0">
                <a:hlinkClick r:id="rId2"/>
              </a:rPr>
              <a:t>https://lists.fsu.edu/mailman/listinfo/finrep</a:t>
            </a:r>
            <a:endParaRPr lang="en-US" sz="2000" dirty="0" smtClean="0"/>
          </a:p>
          <a:p>
            <a:r>
              <a:rPr lang="en-US" sz="2400" dirty="0" smtClean="0"/>
              <a:t>Materials available on the web at </a:t>
            </a:r>
            <a:r>
              <a:rPr lang="en-US" sz="2400" u="sng" dirty="0" smtClean="0">
                <a:hlinkClick r:id="rId3"/>
              </a:rPr>
              <a:t>http://www.vpfa.fsu.edu/financialrep.html</a:t>
            </a:r>
            <a:endParaRPr lang="en-US" sz="2400" dirty="0" smtClean="0"/>
          </a:p>
          <a:p>
            <a:r>
              <a:rPr lang="en-US" sz="2400" dirty="0" smtClean="0"/>
              <a:t>Follow Up Survey emailed to attendees </a:t>
            </a:r>
          </a:p>
          <a:p>
            <a:r>
              <a:rPr lang="en-US" sz="2400" dirty="0" smtClean="0"/>
              <a:t>Thanks to volunteers &amp; presenters</a:t>
            </a:r>
          </a:p>
          <a:p>
            <a:r>
              <a:rPr lang="en-US" sz="2400" dirty="0" smtClean="0"/>
              <a:t>Thanks to you, for attending!</a:t>
            </a:r>
          </a:p>
        </p:txBody>
      </p:sp>
      <p:pic>
        <p:nvPicPr>
          <p:cNvPr id="23556" name="Picture 3" descr="RGB_Seal 1.tif"/>
          <p:cNvPicPr>
            <a:picLocks noChangeAspect="1"/>
          </p:cNvPicPr>
          <p:nvPr/>
        </p:nvPicPr>
        <p:blipFill>
          <a:blip r:embed="rId4"/>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134</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b="1" i="1" u="sng" dirty="0" smtClean="0">
                <a:solidFill>
                  <a:schemeClr val="accent2">
                    <a:lumMod val="75000"/>
                  </a:schemeClr>
                </a:solidFill>
              </a:rPr>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4"/>
            <a:ext cx="6400800" cy="2581275"/>
          </a:xfrm>
        </p:spPr>
        <p:txBody>
          <a:bodyPr/>
          <a:lstStyle/>
          <a:p>
            <a:r>
              <a:rPr lang="en-US" dirty="0" smtClean="0"/>
              <a:t>FINANCE &amp; REPORTING SERVICES</a:t>
            </a:r>
            <a:br>
              <a:rPr lang="en-US" dirty="0" smtClean="0"/>
            </a:br>
            <a:r>
              <a:rPr lang="en-US" dirty="0" smtClean="0"/>
              <a:t/>
            </a:r>
            <a:br>
              <a:rPr lang="en-US" dirty="0" smtClean="0"/>
            </a:br>
            <a:r>
              <a:rPr lang="en-US" sz="3200" dirty="0" smtClean="0">
                <a:solidFill>
                  <a:schemeClr val="accent2">
                    <a:lumMod val="60000"/>
                    <a:lumOff val="40000"/>
                  </a:schemeClr>
                </a:solidFill>
              </a:rPr>
              <a:t>Judd Enfinger</a:t>
            </a:r>
            <a:endParaRPr lang="en-US" dirty="0">
              <a:solidFill>
                <a:schemeClr val="accent2">
                  <a:lumMod val="60000"/>
                  <a:lumOff val="40000"/>
                </a:schemeClr>
              </a:solidFill>
            </a:endParaRPr>
          </a:p>
        </p:txBody>
      </p:sp>
      <p:sp>
        <p:nvSpPr>
          <p:cNvPr id="3" name="Text Placeholder 2"/>
          <p:cNvSpPr>
            <a:spLocks noGrp="1"/>
          </p:cNvSpPr>
          <p:nvPr>
            <p:ph type="body" idx="1"/>
          </p:nvPr>
        </p:nvSpPr>
        <p:spPr/>
        <p:txBody>
          <a:bodyPr/>
          <a:lstStyle/>
          <a:p>
            <a:endParaRPr lang="en-US"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Encompasses three Controller’s Office departments:</a:t>
            </a:r>
          </a:p>
          <a:p>
            <a:pPr lvl="1"/>
            <a:r>
              <a:rPr lang="en-US" sz="2000" dirty="0" smtClean="0"/>
              <a:t>Financial Reporting</a:t>
            </a:r>
          </a:p>
          <a:p>
            <a:pPr lvl="1"/>
            <a:r>
              <a:rPr lang="en-US" sz="2000" dirty="0" smtClean="0"/>
              <a:t>Treasury Management</a:t>
            </a:r>
          </a:p>
          <a:p>
            <a:pPr lvl="1"/>
            <a:r>
              <a:rPr lang="en-US" sz="2000" dirty="0" smtClean="0"/>
              <a:t>Quality Assurance</a:t>
            </a:r>
          </a:p>
          <a:p>
            <a:r>
              <a:rPr lang="en-US" sz="2400" dirty="0" smtClean="0"/>
              <a:t>Financial Reporting</a:t>
            </a:r>
          </a:p>
          <a:p>
            <a:pPr lvl="1"/>
            <a:r>
              <a:rPr lang="en-US" sz="2000" dirty="0" smtClean="0"/>
              <a:t>Responsible for reporting  University financial information</a:t>
            </a:r>
          </a:p>
          <a:p>
            <a:pPr lvl="1"/>
            <a:r>
              <a:rPr lang="en-US" sz="2000" dirty="0" smtClean="0"/>
              <a:t>Serves as lead on all year-end reporting requirements and financial statement </a:t>
            </a:r>
            <a:r>
              <a:rPr lang="en-US" sz="2000" dirty="0" err="1" smtClean="0"/>
              <a:t>workpaper</a:t>
            </a:r>
            <a:r>
              <a:rPr lang="en-US" sz="2000" dirty="0" smtClean="0"/>
              <a:t> preparation</a:t>
            </a:r>
          </a:p>
          <a:p>
            <a:r>
              <a:rPr lang="en-US" sz="2400" dirty="0" smtClean="0"/>
              <a:t>Treasury Management</a:t>
            </a:r>
          </a:p>
          <a:p>
            <a:pPr lvl="1"/>
            <a:r>
              <a:rPr lang="en-US" sz="2000" dirty="0" smtClean="0"/>
              <a:t>Responsible for the management and oversight of the University’s cash and investments</a:t>
            </a:r>
          </a:p>
          <a:p>
            <a:pPr lvl="1"/>
            <a:r>
              <a:rPr lang="en-US" sz="2000" dirty="0" smtClean="0"/>
              <a:t>Provides monthly reconciliations of the University’s bank accounts</a:t>
            </a:r>
          </a:p>
          <a:p>
            <a:pPr lvl="1"/>
            <a:endParaRPr lang="en-US" sz="2000" dirty="0" smtClean="0"/>
          </a:p>
          <a:p>
            <a:pPr lvl="1"/>
            <a:endParaRPr lang="en-US" sz="2000" dirty="0" smtClean="0"/>
          </a:p>
          <a:p>
            <a:pPr lvl="1"/>
            <a:endParaRPr lang="en-US" sz="2000" dirty="0" smtClean="0"/>
          </a:p>
          <a:p>
            <a:pPr lvl="1"/>
            <a:endParaRPr lang="en-US" sz="2000" dirty="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p:txBody>
          <a:bodyPr>
            <a:normAutofit/>
          </a:bodyPr>
          <a:lstStyle/>
          <a:p>
            <a:r>
              <a:rPr lang="en-US" sz="2400" dirty="0" smtClean="0"/>
              <a:t>Treasury Management (cont.)</a:t>
            </a:r>
          </a:p>
          <a:p>
            <a:pPr lvl="1"/>
            <a:r>
              <a:rPr lang="en-US" sz="2000" dirty="0" smtClean="0"/>
              <a:t>Records and allocates interest earnings from investments held with the State Treasury</a:t>
            </a:r>
          </a:p>
          <a:p>
            <a:pPr lvl="1"/>
            <a:r>
              <a:rPr lang="en-US" sz="2000" dirty="0" smtClean="0"/>
              <a:t>Assures the timely payment of debt service obligations</a:t>
            </a:r>
          </a:p>
          <a:p>
            <a:pPr lvl="1"/>
            <a:r>
              <a:rPr lang="en-US" sz="2000" dirty="0" smtClean="0"/>
              <a:t>Approves and monitors University cash collection points</a:t>
            </a:r>
          </a:p>
          <a:p>
            <a:pPr lvl="1"/>
            <a:r>
              <a:rPr lang="en-US" sz="2000" dirty="0" smtClean="0"/>
              <a:t>Manages the reporting of unrelated business income taxes (UBIT)</a:t>
            </a:r>
          </a:p>
          <a:p>
            <a:r>
              <a:rPr lang="en-US" sz="2400" dirty="0" smtClean="0"/>
              <a:t>Quality Assurance</a:t>
            </a:r>
          </a:p>
          <a:p>
            <a:pPr lvl="1"/>
            <a:r>
              <a:rPr lang="en-US" sz="2000" dirty="0" smtClean="0"/>
              <a:t>Performs special projects and ad hoc research</a:t>
            </a:r>
          </a:p>
          <a:p>
            <a:pPr lvl="1"/>
            <a:r>
              <a:rPr lang="en-US" sz="2000" dirty="0" smtClean="0"/>
              <a:t>Maintains the Controller’s website</a:t>
            </a:r>
          </a:p>
          <a:p>
            <a:pPr lvl="1"/>
            <a:r>
              <a:rPr lang="en-US" sz="2000" dirty="0" smtClean="0"/>
              <a:t>Develops and delivers training classes and materials</a:t>
            </a:r>
          </a:p>
          <a:p>
            <a:pPr lvl="1"/>
            <a:r>
              <a:rPr lang="en-US" sz="2000" dirty="0" smtClean="0"/>
              <a:t>Responsible for all FSU_DPT queries</a:t>
            </a:r>
          </a:p>
          <a:p>
            <a:pPr lvl="1"/>
            <a:endParaRPr lang="en-US" sz="2000" dirty="0" smtClean="0"/>
          </a:p>
          <a:p>
            <a:pPr lvl="1"/>
            <a:endParaRPr lang="en-US" sz="2000" dirty="0" smtClean="0"/>
          </a:p>
          <a:p>
            <a:pPr lvl="1"/>
            <a:endParaRPr lang="en-US" sz="2000" dirty="0" smtClean="0"/>
          </a:p>
          <a:p>
            <a:pPr lvl="1"/>
            <a:endParaRPr lang="en-US" sz="2000" dirty="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Fiscal Year-End</a:t>
            </a:r>
            <a:endParaRPr lang="en-US" dirty="0"/>
          </a:p>
        </p:txBody>
      </p:sp>
      <p:sp>
        <p:nvSpPr>
          <p:cNvPr id="3" name="Content Placeholder 2"/>
          <p:cNvSpPr>
            <a:spLocks noGrp="1"/>
          </p:cNvSpPr>
          <p:nvPr>
            <p:ph idx="1"/>
          </p:nvPr>
        </p:nvSpPr>
        <p:spPr>
          <a:xfrm>
            <a:off x="1447800" y="1524000"/>
            <a:ext cx="7498080" cy="4953000"/>
          </a:xfrm>
        </p:spPr>
        <p:txBody>
          <a:bodyPr>
            <a:normAutofit lnSpcReduction="10000"/>
          </a:bodyPr>
          <a:lstStyle/>
          <a:p>
            <a:r>
              <a:rPr lang="en-US" sz="2400" dirty="0" smtClean="0"/>
              <a:t>Reporting of year-end departmental balances (FR-01 Forms)</a:t>
            </a:r>
          </a:p>
          <a:p>
            <a:pPr lvl="1"/>
            <a:r>
              <a:rPr lang="en-US" sz="2000" dirty="0" smtClean="0"/>
              <a:t>Three separate forms for Cash on Hand,  Accounts Receivable and Inventory this year</a:t>
            </a:r>
          </a:p>
          <a:p>
            <a:pPr lvl="1"/>
            <a:r>
              <a:rPr lang="en-US" sz="2000" dirty="0" smtClean="0"/>
              <a:t>Important to include only cash and checks on hand (as opposed to credit card deposits)</a:t>
            </a:r>
          </a:p>
          <a:p>
            <a:pPr lvl="1"/>
            <a:r>
              <a:rPr lang="en-US" sz="2000" dirty="0" smtClean="0"/>
              <a:t>Year-end Accounts Receivable reported SHOULD NOT include amounts due from other University departments</a:t>
            </a:r>
          </a:p>
          <a:p>
            <a:pPr lvl="1"/>
            <a:r>
              <a:rPr lang="en-US" sz="2000" dirty="0" smtClean="0"/>
              <a:t>Accounts Receivable from the Foundation, Research Foundation, the Alumni Association and Ringling should be reported separately from other A/R</a:t>
            </a:r>
          </a:p>
          <a:p>
            <a:pPr lvl="1"/>
            <a:r>
              <a:rPr lang="en-US" sz="2000" dirty="0" smtClean="0"/>
              <a:t>Please remember to include the G/L Account to which all year-end balances should be booked</a:t>
            </a:r>
          </a:p>
          <a:p>
            <a:r>
              <a:rPr lang="en-US" sz="2400" dirty="0" smtClean="0"/>
              <a:t>Will be submitting year-end calendar in April</a:t>
            </a:r>
          </a:p>
          <a:p>
            <a:pPr>
              <a:buNone/>
            </a:pPr>
            <a:endParaRPr lang="en-US" sz="2400" dirty="0" smtClean="0"/>
          </a:p>
          <a:p>
            <a:pPr lvl="2"/>
            <a:endParaRPr lang="en-US" sz="1600" dirty="0" smtClean="0"/>
          </a:p>
          <a:p>
            <a:pPr lvl="1"/>
            <a:endParaRPr lang="en-US" sz="2000" dirty="0"/>
          </a:p>
          <a:p>
            <a:pPr lvl="1"/>
            <a:endParaRPr lang="en-US" sz="2000" dirty="0" smtClean="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Controller’s Office Website</a:t>
            </a:r>
            <a:endParaRPr lang="en-US" dirty="0"/>
          </a:p>
        </p:txBody>
      </p:sp>
      <p:sp>
        <p:nvSpPr>
          <p:cNvPr id="3" name="Content Placeholder 2"/>
          <p:cNvSpPr>
            <a:spLocks noGrp="1"/>
          </p:cNvSpPr>
          <p:nvPr>
            <p:ph idx="1"/>
          </p:nvPr>
        </p:nvSpPr>
        <p:spPr>
          <a:xfrm>
            <a:off x="1447800" y="1524000"/>
            <a:ext cx="7498080" cy="5029200"/>
          </a:xfrm>
        </p:spPr>
        <p:txBody>
          <a:bodyPr>
            <a:normAutofit/>
          </a:bodyPr>
          <a:lstStyle/>
          <a:p>
            <a:r>
              <a:rPr lang="en-US" sz="2400" dirty="0" smtClean="0">
                <a:hlinkClick r:id="rId2"/>
              </a:rPr>
              <a:t>http://control.vpfa.fsu.edu/</a:t>
            </a:r>
            <a:r>
              <a:rPr lang="en-US" sz="2400" dirty="0" smtClean="0"/>
              <a:t> </a:t>
            </a:r>
          </a:p>
          <a:p>
            <a:r>
              <a:rPr lang="en-US" sz="2400" dirty="0" smtClean="0"/>
              <a:t>New and (we hope) improved</a:t>
            </a:r>
          </a:p>
          <a:p>
            <a:r>
              <a:rPr lang="en-US" sz="2400" dirty="0" smtClean="0"/>
              <a:t>Cleaner presentation; easier to navigate</a:t>
            </a:r>
          </a:p>
          <a:p>
            <a:r>
              <a:rPr lang="en-US" sz="2400" dirty="0" smtClean="0"/>
              <a:t>One-stop shop for all Controller training materials and job aids</a:t>
            </a:r>
          </a:p>
          <a:p>
            <a:r>
              <a:rPr lang="en-US" sz="2400" dirty="0" smtClean="0"/>
              <a:t>Tax site updated extensively with resources for faculty/staff, students &amp; parents, and vendors</a:t>
            </a:r>
          </a:p>
          <a:p>
            <a:r>
              <a:rPr lang="en-US" sz="2400" dirty="0" smtClean="0"/>
              <a:t>FAQs added to the Property Accounting site</a:t>
            </a:r>
          </a:p>
          <a:p>
            <a:r>
              <a:rPr lang="en-US" sz="2400" dirty="0" smtClean="0"/>
              <a:t>All Controller’s Memoranda issued since 1998 available</a:t>
            </a:r>
          </a:p>
          <a:p>
            <a:pPr lvl="1"/>
            <a:r>
              <a:rPr lang="en-US" sz="2000" dirty="0" smtClean="0"/>
              <a:t>Consult for important announcements and policies</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Cash Collection Points</a:t>
            </a:r>
            <a:endParaRPr lang="en-US" dirty="0"/>
          </a:p>
        </p:txBody>
      </p:sp>
      <p:sp>
        <p:nvSpPr>
          <p:cNvPr id="3" name="Content Placeholder 2"/>
          <p:cNvSpPr>
            <a:spLocks noGrp="1"/>
          </p:cNvSpPr>
          <p:nvPr>
            <p:ph idx="1"/>
          </p:nvPr>
        </p:nvSpPr>
        <p:spPr>
          <a:xfrm>
            <a:off x="1447800" y="1600200"/>
            <a:ext cx="7498080" cy="5029200"/>
          </a:xfrm>
        </p:spPr>
        <p:txBody>
          <a:bodyPr>
            <a:normAutofit/>
          </a:bodyPr>
          <a:lstStyle/>
          <a:p>
            <a:pPr lvl="0"/>
            <a:r>
              <a:rPr lang="en-US" sz="2400" dirty="0" smtClean="0"/>
              <a:t>Each physical location that collects cash, checks and/or credit cards must be an authorized cash collection point</a:t>
            </a:r>
          </a:p>
          <a:p>
            <a:r>
              <a:rPr lang="en-US" sz="2400" dirty="0" smtClean="0"/>
              <a:t>Cash Collection Point Applications must be resubmitted and re-authorized at least every 3 years</a:t>
            </a:r>
          </a:p>
          <a:p>
            <a:r>
              <a:rPr lang="en-US" sz="2400" dirty="0" smtClean="0"/>
              <a:t>Applications are available on the forms page of the Controller’s website - </a:t>
            </a:r>
            <a:r>
              <a:rPr lang="en-US" sz="2200" dirty="0" smtClean="0">
                <a:hlinkClick r:id="rId2"/>
              </a:rPr>
              <a:t>http://control.vpfa.fsu.edu/Controller-Forms#TreasuryForm</a:t>
            </a:r>
            <a:r>
              <a:rPr lang="en-US" sz="2200" dirty="0" smtClean="0"/>
              <a:t> </a:t>
            </a:r>
          </a:p>
          <a:p>
            <a:r>
              <a:rPr lang="en-US" sz="2400" dirty="0" smtClean="0"/>
              <a:t>The application form was recently revised to request an itemized list of all departments making deposits at the location being authorized</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Training &amp; Job Aids</a:t>
            </a:r>
            <a:endParaRPr lang="en-US" dirty="0"/>
          </a:p>
        </p:txBody>
      </p:sp>
      <p:sp>
        <p:nvSpPr>
          <p:cNvPr id="3" name="Content Placeholder 2"/>
          <p:cNvSpPr>
            <a:spLocks noGrp="1"/>
          </p:cNvSpPr>
          <p:nvPr>
            <p:ph idx="1"/>
          </p:nvPr>
        </p:nvSpPr>
        <p:spPr>
          <a:xfrm>
            <a:off x="1435608" y="1447800"/>
            <a:ext cx="7498080" cy="4876800"/>
          </a:xfrm>
        </p:spPr>
        <p:txBody>
          <a:bodyPr>
            <a:normAutofit lnSpcReduction="10000"/>
          </a:bodyPr>
          <a:lstStyle/>
          <a:p>
            <a:r>
              <a:rPr lang="en-US" sz="2400" dirty="0" smtClean="0"/>
              <a:t>New Ledger Reconciliation Class (GL 4000)</a:t>
            </a:r>
          </a:p>
          <a:p>
            <a:pPr lvl="1"/>
            <a:r>
              <a:rPr lang="en-US" sz="2000" dirty="0" smtClean="0"/>
              <a:t>Specifically designed to address Ledger Reconciliation Guidelines published by Controller last year</a:t>
            </a:r>
          </a:p>
          <a:p>
            <a:pPr lvl="2"/>
            <a:r>
              <a:rPr lang="en-US" sz="1600" dirty="0" smtClean="0">
                <a:hlinkClick r:id="rId2"/>
              </a:rPr>
              <a:t>http://control.vpfa.fsu.edu/content/download/4271/30034</a:t>
            </a:r>
            <a:endParaRPr lang="en-US" sz="1600" dirty="0" smtClean="0"/>
          </a:p>
          <a:p>
            <a:pPr lvl="1"/>
            <a:r>
              <a:rPr lang="en-US" sz="2000" dirty="0" smtClean="0"/>
              <a:t>Provides detailed guidance and detailed examples of how to set up and perform these reconciliations</a:t>
            </a:r>
          </a:p>
          <a:p>
            <a:pPr lvl="1"/>
            <a:r>
              <a:rPr lang="en-US" sz="2000" dirty="0" smtClean="0"/>
              <a:t>New forms designed to aid process</a:t>
            </a:r>
          </a:p>
          <a:p>
            <a:pPr lvl="2"/>
            <a:r>
              <a:rPr lang="en-US" sz="1600" dirty="0" smtClean="0"/>
              <a:t>Ledger Reconciliation Certification Form</a:t>
            </a:r>
          </a:p>
          <a:p>
            <a:pPr lvl="2"/>
            <a:r>
              <a:rPr lang="en-US" sz="1600" dirty="0" smtClean="0"/>
              <a:t>Ledger Reconciliation Correction Form</a:t>
            </a:r>
          </a:p>
          <a:p>
            <a:pPr lvl="1"/>
            <a:r>
              <a:rPr lang="en-US" sz="2000" dirty="0" smtClean="0"/>
              <a:t>All class materials available online</a:t>
            </a:r>
          </a:p>
          <a:p>
            <a:pPr lvl="2"/>
            <a:r>
              <a:rPr lang="en-US" sz="1600" dirty="0" smtClean="0">
                <a:hlinkClick r:id="rId3"/>
              </a:rPr>
              <a:t>http://control.vpfa.fsu.edu/General-Construction-Accounting/GL-Training-Materials</a:t>
            </a:r>
            <a:endParaRPr lang="en-US" sz="1600" dirty="0" smtClean="0"/>
          </a:p>
          <a:p>
            <a:r>
              <a:rPr lang="en-US" sz="2400" dirty="0" smtClean="0"/>
              <a:t>Additional training is in development</a:t>
            </a:r>
          </a:p>
          <a:p>
            <a:pPr lvl="1"/>
            <a:r>
              <a:rPr lang="en-US" sz="2000" smtClean="0"/>
              <a:t>UPK job aids are </a:t>
            </a:r>
            <a:r>
              <a:rPr lang="en-US" sz="2000" dirty="0" smtClean="0"/>
              <a:t>coming soon</a:t>
            </a:r>
          </a:p>
          <a:p>
            <a:pPr lvl="1"/>
            <a:r>
              <a:rPr lang="en-US" sz="2000" dirty="0" smtClean="0"/>
              <a:t>What classes are needed that are not currently available?</a:t>
            </a:r>
          </a:p>
          <a:p>
            <a:pPr lvl="1"/>
            <a:endParaRPr lang="en-US" sz="2000" dirty="0"/>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Reporting Tools</a:t>
            </a:r>
            <a:br>
              <a:rPr lang="en-US" dirty="0" smtClean="0"/>
            </a:br>
            <a:r>
              <a:rPr lang="en-US" dirty="0" smtClean="0"/>
              <a:t>OMNI Departmental Queries</a:t>
            </a:r>
            <a:endParaRPr lang="en-US" dirty="0"/>
          </a:p>
        </p:txBody>
      </p:sp>
      <p:sp>
        <p:nvSpPr>
          <p:cNvPr id="3" name="Content Placeholder 2"/>
          <p:cNvSpPr>
            <a:spLocks noGrp="1"/>
          </p:cNvSpPr>
          <p:nvPr>
            <p:ph idx="1"/>
          </p:nvPr>
        </p:nvSpPr>
        <p:spPr>
          <a:xfrm>
            <a:off x="1524000" y="1600200"/>
            <a:ext cx="7498080" cy="4876800"/>
          </a:xfrm>
        </p:spPr>
        <p:txBody>
          <a:bodyPr>
            <a:normAutofit/>
          </a:bodyPr>
          <a:lstStyle/>
          <a:p>
            <a:r>
              <a:rPr lang="en-US" sz="2400" dirty="0" smtClean="0"/>
              <a:t>All begin with FSU_DPT</a:t>
            </a:r>
          </a:p>
          <a:p>
            <a:r>
              <a:rPr lang="en-US" sz="2400" dirty="0" smtClean="0"/>
              <a:t>Useful for doing research in a number of areas</a:t>
            </a:r>
          </a:p>
          <a:p>
            <a:r>
              <a:rPr lang="en-US" sz="2400" dirty="0" smtClean="0"/>
              <a:t>Possibly an easier way to obtain specific information than by running canned report or going through “front end” of OMNI</a:t>
            </a:r>
          </a:p>
          <a:p>
            <a:r>
              <a:rPr lang="en-US" sz="2400" dirty="0" smtClean="0"/>
              <a:t>Let us know if there are additional queries needed</a:t>
            </a:r>
          </a:p>
          <a:p>
            <a:r>
              <a:rPr lang="en-US" sz="2400" dirty="0" smtClean="0"/>
              <a:t>Query listing at: </a:t>
            </a:r>
            <a:r>
              <a:rPr lang="en-US" sz="2300" dirty="0" smtClean="0">
                <a:hlinkClick r:id="rId2"/>
              </a:rPr>
              <a:t>http://control.vpfa.fsu.edu/content/download/4185/29696</a:t>
            </a:r>
            <a:endParaRPr lang="en-US" sz="2300" dirty="0" smtClean="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Reporting Tools</a:t>
            </a:r>
            <a:br>
              <a:rPr lang="en-US" dirty="0" smtClean="0"/>
            </a:br>
            <a:r>
              <a:rPr lang="en-US" dirty="0" smtClean="0"/>
              <a:t>OBI Ledger Reports</a:t>
            </a:r>
            <a:endParaRPr lang="en-US" dirty="0"/>
          </a:p>
        </p:txBody>
      </p:sp>
      <p:sp>
        <p:nvSpPr>
          <p:cNvPr id="3" name="Content Placeholder 2"/>
          <p:cNvSpPr>
            <a:spLocks noGrp="1"/>
          </p:cNvSpPr>
          <p:nvPr>
            <p:ph idx="1"/>
          </p:nvPr>
        </p:nvSpPr>
        <p:spPr>
          <a:xfrm>
            <a:off x="1435608" y="1447800"/>
            <a:ext cx="7498080" cy="5029200"/>
          </a:xfrm>
        </p:spPr>
        <p:txBody>
          <a:bodyPr>
            <a:normAutofit/>
          </a:bodyPr>
          <a:lstStyle/>
          <a:p>
            <a:r>
              <a:rPr lang="en-US" sz="2400" dirty="0" smtClean="0"/>
              <a:t>Available through OBI Reporting Dashboard</a:t>
            </a:r>
          </a:p>
          <a:p>
            <a:r>
              <a:rPr lang="en-US" sz="2400" dirty="0" smtClean="0"/>
              <a:t>Departmental Ledgers and Transaction Details report</a:t>
            </a:r>
          </a:p>
          <a:p>
            <a:r>
              <a:rPr lang="en-US" sz="2400" dirty="0" smtClean="0"/>
              <a:t>May be run for current period on an ad hoc basis</a:t>
            </a:r>
          </a:p>
          <a:p>
            <a:r>
              <a:rPr lang="en-US" sz="2400" dirty="0" smtClean="0"/>
              <a:t>Include outstanding encumbrance data</a:t>
            </a:r>
          </a:p>
          <a:p>
            <a:r>
              <a:rPr lang="en-US" sz="2400" dirty="0" smtClean="0"/>
              <a:t>OMNI Ledgers not going away</a:t>
            </a:r>
          </a:p>
          <a:p>
            <a:r>
              <a:rPr lang="en-US" sz="2400" dirty="0" smtClean="0"/>
              <a:t>Potential timing issues if using OBI reports to reconcile your Ledger</a:t>
            </a:r>
          </a:p>
          <a:p>
            <a:r>
              <a:rPr lang="en-US" sz="2400" dirty="0" smtClean="0"/>
              <a:t>Job Aids available for first time users</a:t>
            </a:r>
          </a:p>
          <a:p>
            <a:pPr lvl="1"/>
            <a:r>
              <a:rPr lang="en-US" sz="2000" dirty="0" smtClean="0">
                <a:hlinkClick r:id="rId2"/>
              </a:rPr>
              <a:t>http://erp.fsu.edu/OMNI-Training/OMNI-Job-Aids/OBI-Reporting-Job-Aids</a:t>
            </a:r>
            <a:endParaRPr lang="en-US" sz="2000" dirty="0" smtClean="0"/>
          </a:p>
          <a:p>
            <a:r>
              <a:rPr lang="en-US" sz="2400" dirty="0" smtClean="0"/>
              <a:t>Hoping to introduce trend ledger reports via OBI very soon</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Contacts </a:t>
            </a:r>
            <a:r>
              <a:rPr lang="en-US" smtClean="0"/>
              <a:t>and Location</a:t>
            </a:r>
            <a:endParaRPr lang="en-US" dirty="0"/>
          </a:p>
        </p:txBody>
      </p:sp>
      <p:sp>
        <p:nvSpPr>
          <p:cNvPr id="3" name="Content Placeholder 2"/>
          <p:cNvSpPr>
            <a:spLocks noGrp="1"/>
          </p:cNvSpPr>
          <p:nvPr>
            <p:ph idx="1"/>
          </p:nvPr>
        </p:nvSpPr>
        <p:spPr>
          <a:xfrm>
            <a:off x="1447800" y="1295400"/>
            <a:ext cx="7498080" cy="5181600"/>
          </a:xfrm>
        </p:spPr>
        <p:txBody>
          <a:bodyPr>
            <a:normAutofit fontScale="85000" lnSpcReduction="20000"/>
          </a:bodyPr>
          <a:lstStyle/>
          <a:p>
            <a:r>
              <a:rPr lang="en-US" sz="2800" dirty="0" smtClean="0"/>
              <a:t>Website: </a:t>
            </a:r>
          </a:p>
          <a:p>
            <a:pPr>
              <a:buNone/>
            </a:pPr>
            <a:r>
              <a:rPr lang="en-US" sz="2800" dirty="0" smtClean="0"/>
              <a:t>	</a:t>
            </a:r>
            <a:r>
              <a:rPr lang="en-US" sz="2800" dirty="0" smtClean="0">
                <a:hlinkClick r:id="rId2"/>
              </a:rPr>
              <a:t>http://control.vpfa.fsu.edu/Finance-Reporting-Services</a:t>
            </a:r>
            <a:r>
              <a:rPr lang="en-US" sz="2800" dirty="0" smtClean="0"/>
              <a:t> </a:t>
            </a:r>
          </a:p>
          <a:p>
            <a:r>
              <a:rPr lang="en-US" sz="2800" dirty="0" smtClean="0"/>
              <a:t>Key Departmental Contacts:</a:t>
            </a:r>
          </a:p>
          <a:p>
            <a:pPr lvl="1"/>
            <a:r>
              <a:rPr lang="en-US" sz="2400" dirty="0" smtClean="0"/>
              <a:t>Sandy Scanlan – Associate Controller</a:t>
            </a:r>
          </a:p>
          <a:p>
            <a:pPr lvl="1"/>
            <a:r>
              <a:rPr lang="en-US" sz="2400" dirty="0" smtClean="0"/>
              <a:t>Financial Reporting</a:t>
            </a:r>
          </a:p>
          <a:p>
            <a:pPr lvl="2"/>
            <a:r>
              <a:rPr lang="en-US" sz="1900" dirty="0" smtClean="0"/>
              <a:t>Su Garrison – Assistant Controller</a:t>
            </a:r>
          </a:p>
          <a:p>
            <a:pPr lvl="1"/>
            <a:r>
              <a:rPr lang="en-US" sz="2400" dirty="0" smtClean="0"/>
              <a:t>Treasury Management</a:t>
            </a:r>
          </a:p>
          <a:p>
            <a:pPr lvl="2"/>
            <a:r>
              <a:rPr lang="en-US" sz="1900" dirty="0" smtClean="0"/>
              <a:t>Dan Wussler – Assistant Controller</a:t>
            </a:r>
          </a:p>
          <a:p>
            <a:pPr lvl="2"/>
            <a:r>
              <a:rPr lang="en-US" sz="1900" dirty="0" smtClean="0"/>
              <a:t>Gayla Burdick – Interest Allocations, ACH Setup, UBIT</a:t>
            </a:r>
          </a:p>
          <a:p>
            <a:pPr lvl="1"/>
            <a:r>
              <a:rPr lang="en-US" sz="2400" dirty="0" smtClean="0"/>
              <a:t>Quality Assurance</a:t>
            </a:r>
          </a:p>
          <a:p>
            <a:pPr lvl="2"/>
            <a:r>
              <a:rPr lang="en-US" sz="1900" dirty="0" smtClean="0"/>
              <a:t>Judd Enfinger – Assistant Controller</a:t>
            </a:r>
          </a:p>
          <a:p>
            <a:pPr lvl="2"/>
            <a:r>
              <a:rPr lang="en-US" sz="1900" dirty="0" smtClean="0"/>
              <a:t>Iris Chung – Queries, Website</a:t>
            </a:r>
          </a:p>
          <a:p>
            <a:pPr lvl="2"/>
            <a:r>
              <a:rPr lang="en-US" sz="1900" dirty="0" smtClean="0"/>
              <a:t>Kim Coates – Training</a:t>
            </a:r>
          </a:p>
          <a:p>
            <a:r>
              <a:rPr lang="en-US" sz="2800" dirty="0" smtClean="0"/>
              <a:t>Departmental Directory: </a:t>
            </a:r>
            <a:r>
              <a:rPr lang="en-US" sz="2700" dirty="0" smtClean="0">
                <a:hlinkClick r:id="rId3"/>
              </a:rPr>
              <a:t>http://control.vpfa.fsu.edu/Controller-s-Departmental-Directory#FRS</a:t>
            </a:r>
            <a:r>
              <a:rPr lang="en-US" sz="2700" dirty="0" smtClean="0"/>
              <a:t> </a:t>
            </a:r>
          </a:p>
          <a:p>
            <a:r>
              <a:rPr lang="en-US" sz="2800" dirty="0" smtClean="0"/>
              <a:t>Location: 2200A University Center</a:t>
            </a:r>
            <a:endParaRPr lang="en-US" sz="2800" dirty="0" smtClean="0">
              <a:hlinkClick r:id="rId2"/>
            </a:endParaRPr>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FINANCE &amp; REPORTING SERVICES</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b="1" i="1" u="sng" dirty="0" smtClean="0">
                <a:solidFill>
                  <a:schemeClr val="accent2">
                    <a:lumMod val="75000"/>
                  </a:schemeClr>
                </a:solidFill>
              </a:rPr>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4"/>
            <a:ext cx="6400800" cy="2657475"/>
          </a:xfrm>
        </p:spPr>
        <p:txBody>
          <a:bodyPr vert="horz" wrap="square" lIns="91440" tIns="45720" rIns="91440" bIns="45720" numCol="1" anchorCtr="0" compatLnSpc="1">
            <a:prstTxWarp prst="textNoShape">
              <a:avLst/>
            </a:prstTxWarp>
            <a:normAutofit fontScale="90000"/>
          </a:bodyPr>
          <a:lstStyle/>
          <a:p>
            <a:pPr eaLnBrk="1" hangingPunct="1">
              <a:defRPr/>
            </a:pPr>
            <a:r>
              <a:rPr lang="en-US" sz="4400" cap="none" dirty="0" smtClean="0">
                <a:effectLst>
                  <a:outerShdw blurRad="38100" dist="38100" dir="2700000" algn="tl">
                    <a:srgbClr val="C0C0C0"/>
                  </a:outerShdw>
                </a:effectLst>
              </a:rPr>
              <a:t>ACCOUNTING SERVICES</a:t>
            </a:r>
            <a:r>
              <a:rPr lang="en-US" sz="3600" cap="none" dirty="0" smtClean="0">
                <a:effectLst>
                  <a:outerShdw blurRad="38100" dist="38100" dir="2700000" algn="tl">
                    <a:srgbClr val="C0C0C0"/>
                  </a:outerShdw>
                </a:effectLst>
              </a:rPr>
              <a:t/>
            </a:r>
            <a:br>
              <a:rPr lang="en-US" sz="3600" cap="none" dirty="0" smtClean="0">
                <a:effectLst>
                  <a:outerShdw blurRad="38100" dist="38100" dir="2700000" algn="tl">
                    <a:srgbClr val="C0C0C0"/>
                  </a:outerShdw>
                </a:effectLst>
              </a:rPr>
            </a:br>
            <a:r>
              <a:rPr lang="en-US" sz="3600" cap="none" dirty="0" smtClean="0">
                <a:effectLst>
                  <a:outerShdw blurRad="38100" dist="38100" dir="2700000" algn="tl">
                    <a:srgbClr val="C0C0C0"/>
                  </a:outerShdw>
                </a:effectLst>
              </a:rPr>
              <a:t/>
            </a:r>
            <a:br>
              <a:rPr lang="en-US" sz="3600" cap="none" dirty="0" smtClean="0">
                <a:effectLst>
                  <a:outerShdw blurRad="38100" dist="38100" dir="2700000" algn="tl">
                    <a:srgbClr val="C0C0C0"/>
                  </a:outerShdw>
                </a:effectLst>
              </a:rPr>
            </a:br>
            <a:r>
              <a:rPr lang="en-US" sz="3600" cap="none" dirty="0" smtClean="0">
                <a:solidFill>
                  <a:schemeClr val="accent2">
                    <a:lumMod val="60000"/>
                    <a:lumOff val="40000"/>
                  </a:schemeClr>
                </a:solidFill>
                <a:effectLst>
                  <a:outerShdw blurRad="38100" dist="38100" dir="2700000" algn="tl">
                    <a:srgbClr val="C0C0C0"/>
                  </a:outerShdw>
                </a:effectLst>
              </a:rPr>
              <a:t>ALVARO BERNAL</a:t>
            </a:r>
            <a:r>
              <a:rPr lang="en-US" sz="3600" cap="none" dirty="0" smtClean="0">
                <a:effectLst>
                  <a:outerShdw blurRad="38100" dist="38100" dir="2700000" algn="tl">
                    <a:srgbClr val="C0C0C0"/>
                  </a:outerShdw>
                </a:effectLst>
              </a:rPr>
              <a:t/>
            </a:r>
            <a:br>
              <a:rPr lang="en-US" sz="3600" cap="none" dirty="0" smtClean="0">
                <a:effectLst>
                  <a:outerShdw blurRad="38100" dist="38100" dir="2700000" algn="tl">
                    <a:srgbClr val="C0C0C0"/>
                  </a:outerShdw>
                </a:effectLst>
              </a:rPr>
            </a:br>
            <a:r>
              <a:rPr lang="en-US" sz="3600" cap="none" dirty="0" smtClean="0">
                <a:effectLst>
                  <a:outerShdw blurRad="38100" dist="38100" dir="2700000" algn="tl">
                    <a:srgbClr val="C0C0C0"/>
                  </a:outerShdw>
                </a:effectLst>
              </a:rPr>
              <a:t>	</a:t>
            </a:r>
          </a:p>
        </p:txBody>
      </p:sp>
      <p:pic>
        <p:nvPicPr>
          <p:cNvPr id="15362"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3828052-29A9-432B-8DEB-5901EE1868E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defRPr/>
            </a:pPr>
            <a:r>
              <a:rPr lang="en-US" dirty="0" smtClean="0"/>
              <a:t>General Information</a:t>
            </a:r>
            <a:endParaRPr lang="en-US" dirty="0"/>
          </a:p>
        </p:txBody>
      </p:sp>
      <p:sp>
        <p:nvSpPr>
          <p:cNvPr id="15361" name="Content Placeholder 2"/>
          <p:cNvSpPr>
            <a:spLocks noGrp="1"/>
          </p:cNvSpPr>
          <p:nvPr>
            <p:ph idx="1"/>
          </p:nvPr>
        </p:nvSpPr>
        <p:spPr>
          <a:xfrm>
            <a:off x="1447800" y="1524000"/>
            <a:ext cx="7498080" cy="4800600"/>
          </a:xfrm>
        </p:spPr>
        <p:txBody>
          <a:bodyPr/>
          <a:lstStyle/>
          <a:p>
            <a:pPr eaLnBrk="1" hangingPunct="1"/>
            <a:r>
              <a:rPr lang="en-US" sz="2400" dirty="0" smtClean="0"/>
              <a:t>Encompasses three Controller’s Office departments:</a:t>
            </a:r>
          </a:p>
          <a:p>
            <a:pPr lvl="1" eaLnBrk="1" hangingPunct="1"/>
            <a:r>
              <a:rPr lang="en-US" sz="2000" dirty="0" smtClean="0"/>
              <a:t>General Accounting</a:t>
            </a:r>
          </a:p>
          <a:p>
            <a:pPr lvl="1" eaLnBrk="1" hangingPunct="1"/>
            <a:r>
              <a:rPr lang="en-US" sz="2000" dirty="0" smtClean="0"/>
              <a:t>Property Accounting</a:t>
            </a:r>
          </a:p>
          <a:p>
            <a:pPr lvl="1" eaLnBrk="1" hangingPunct="1"/>
            <a:r>
              <a:rPr lang="en-US" sz="2000" dirty="0" smtClean="0"/>
              <a:t>Construction Accounting</a:t>
            </a:r>
          </a:p>
          <a:p>
            <a:r>
              <a:rPr lang="en-US" sz="2400" dirty="0" smtClean="0"/>
              <a:t>General Accounting</a:t>
            </a:r>
          </a:p>
          <a:p>
            <a:pPr lvl="1"/>
            <a:r>
              <a:rPr lang="en-US" sz="2000" dirty="0" smtClean="0"/>
              <a:t>Produce vendor payments (checks / EFTs) and process stop payments, cancellations, and reissues</a:t>
            </a:r>
          </a:p>
          <a:p>
            <a:pPr lvl="1"/>
            <a:r>
              <a:rPr lang="en-US" sz="2000" dirty="0" smtClean="0"/>
              <a:t>Process interdepartmental requisitions, expenditure transfers and expense refunds</a:t>
            </a:r>
          </a:p>
          <a:p>
            <a:pPr lvl="1"/>
            <a:r>
              <a:rPr lang="en-US" sz="2000" dirty="0" smtClean="0"/>
              <a:t>Upload batch journals into the general ledger </a:t>
            </a:r>
          </a:p>
          <a:p>
            <a:pPr lvl="1">
              <a:buNone/>
            </a:pPr>
            <a:endParaRPr lang="en-US" sz="2000" dirty="0" smtClean="0"/>
          </a:p>
        </p:txBody>
      </p:sp>
      <p:pic>
        <p:nvPicPr>
          <p:cNvPr id="1638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a:bodyPr>
          <a:lstStyle/>
          <a:p>
            <a:pPr eaLnBrk="1" fontAlgn="auto" hangingPunct="1">
              <a:spcAft>
                <a:spcPts val="0"/>
              </a:spcAft>
              <a:defRPr/>
            </a:pPr>
            <a:r>
              <a:rPr lang="en-US" dirty="0" smtClean="0"/>
              <a:t>General Information</a:t>
            </a:r>
            <a:endParaRPr lang="en-US" dirty="0">
              <a:solidFill>
                <a:schemeClr val="tx2">
                  <a:satMod val="130000"/>
                </a:schemeClr>
              </a:solidFill>
            </a:endParaRPr>
          </a:p>
        </p:txBody>
      </p:sp>
      <p:sp>
        <p:nvSpPr>
          <p:cNvPr id="54274" name="Content Placeholder 2"/>
          <p:cNvSpPr>
            <a:spLocks noGrp="1"/>
          </p:cNvSpPr>
          <p:nvPr>
            <p:ph idx="1"/>
          </p:nvPr>
        </p:nvSpPr>
        <p:spPr>
          <a:xfrm>
            <a:off x="1435100" y="1524000"/>
            <a:ext cx="7499350" cy="4724400"/>
          </a:xfrm>
        </p:spPr>
        <p:txBody>
          <a:bodyPr>
            <a:normAutofit/>
          </a:bodyPr>
          <a:lstStyle/>
          <a:p>
            <a:pPr eaLnBrk="1" hangingPunct="1"/>
            <a:r>
              <a:rPr lang="en-US" sz="2400" dirty="0" smtClean="0"/>
              <a:t>Property Accounting</a:t>
            </a:r>
          </a:p>
          <a:p>
            <a:pPr lvl="1"/>
            <a:r>
              <a:rPr lang="en-US" sz="2000" dirty="0" smtClean="0"/>
              <a:t>Account for university property from acquisition to disposal</a:t>
            </a:r>
          </a:p>
          <a:p>
            <a:pPr lvl="1"/>
            <a:r>
              <a:rPr lang="en-US" sz="2000" dirty="0" smtClean="0"/>
              <a:t>Coordinate university departments’ annual property inventory process</a:t>
            </a:r>
          </a:p>
          <a:p>
            <a:pPr lvl="1"/>
            <a:r>
              <a:rPr lang="en-US" sz="2000" dirty="0" smtClean="0"/>
              <a:t>Redistribute assets among university departments</a:t>
            </a:r>
          </a:p>
          <a:p>
            <a:pPr lvl="1"/>
            <a:r>
              <a:rPr lang="en-US" sz="2000" dirty="0" smtClean="0"/>
              <a:t>Conduct surplus property sales</a:t>
            </a:r>
          </a:p>
          <a:p>
            <a:pPr lvl="2"/>
            <a:r>
              <a:rPr lang="en-US" sz="1600" dirty="0" smtClean="0">
                <a:hlinkClick r:id="rId2"/>
              </a:rPr>
              <a:t>http://control.vpfa.fsu.edu/Property-Accounting/Surplus-Property-Auctions</a:t>
            </a:r>
            <a:r>
              <a:rPr lang="en-US" sz="1600" dirty="0" smtClean="0"/>
              <a:t> </a:t>
            </a:r>
          </a:p>
          <a:p>
            <a:r>
              <a:rPr lang="en-US" sz="2400" dirty="0" smtClean="0"/>
              <a:t>Construction Accounting</a:t>
            </a:r>
          </a:p>
          <a:p>
            <a:pPr lvl="1"/>
            <a:r>
              <a:rPr lang="en-US" sz="2000" dirty="0" smtClean="0"/>
              <a:t>Process requisitions and vendor payments</a:t>
            </a:r>
          </a:p>
          <a:p>
            <a:pPr lvl="1"/>
            <a:r>
              <a:rPr lang="en-US" sz="2000" dirty="0" smtClean="0"/>
              <a:t> Prepare financial reports by project</a:t>
            </a:r>
          </a:p>
        </p:txBody>
      </p:sp>
      <p:pic>
        <p:nvPicPr>
          <p:cNvPr id="54275"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6184900" cy="1143000"/>
          </a:xfrm>
        </p:spPr>
        <p:txBody>
          <a:bodyPr>
            <a:normAutofit/>
          </a:bodyPr>
          <a:lstStyle/>
          <a:p>
            <a:pPr>
              <a:defRPr/>
            </a:pPr>
            <a:r>
              <a:rPr lang="en-US" dirty="0" smtClean="0"/>
              <a:t>Current Topics &amp; Events</a:t>
            </a:r>
            <a:endParaRPr lang="en-US" dirty="0"/>
          </a:p>
        </p:txBody>
      </p:sp>
      <p:sp>
        <p:nvSpPr>
          <p:cNvPr id="25602" name="Rectangle 3"/>
          <p:cNvSpPr>
            <a:spLocks noGrp="1"/>
          </p:cNvSpPr>
          <p:nvPr>
            <p:ph idx="1"/>
          </p:nvPr>
        </p:nvSpPr>
        <p:spPr>
          <a:xfrm>
            <a:off x="1435608" y="1600200"/>
            <a:ext cx="7498080" cy="4876800"/>
          </a:xfrm>
        </p:spPr>
        <p:txBody>
          <a:bodyPr>
            <a:normAutofit/>
          </a:bodyPr>
          <a:lstStyle/>
          <a:p>
            <a:r>
              <a:rPr lang="en-US" sz="2400" dirty="0" smtClean="0"/>
              <a:t>Prepare for year-end closing</a:t>
            </a:r>
          </a:p>
          <a:p>
            <a:r>
              <a:rPr lang="en-US" sz="2400" dirty="0" smtClean="0"/>
              <a:t>Coordinate the supporting documentation needed for the some adjustments to the University financial statements</a:t>
            </a:r>
          </a:p>
          <a:p>
            <a:r>
              <a:rPr lang="en-US" sz="2400" dirty="0" smtClean="0"/>
              <a:t>Reorganization of the Property Accounting Services Website</a:t>
            </a:r>
          </a:p>
          <a:p>
            <a:r>
              <a:rPr lang="en-US" sz="2400" dirty="0" smtClean="0"/>
              <a:t>Will submit the Certification request for unexpended construction project funds</a:t>
            </a:r>
          </a:p>
          <a:p>
            <a:pPr>
              <a:buNone/>
            </a:pPr>
            <a:endParaRPr lang="en-US" sz="2400" dirty="0" smtClean="0"/>
          </a:p>
        </p:txBody>
      </p:sp>
      <p:pic>
        <p:nvPicPr>
          <p:cNvPr id="2560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4"/>
            <a:ext cx="6489408" cy="3495675"/>
          </a:xfrm>
        </p:spPr>
        <p:txBody>
          <a:bodyPr>
            <a:normAutofit fontScale="90000"/>
          </a:bodyPr>
          <a:lstStyle/>
          <a:p>
            <a:r>
              <a:rPr lang="en-US" sz="4400" dirty="0" smtClean="0"/>
              <a:t>OPENING REMARKS</a:t>
            </a:r>
            <a:r>
              <a:rPr lang="en-US" dirty="0" smtClean="0"/>
              <a:t/>
            </a:r>
            <a:br>
              <a:rPr lang="en-US" dirty="0" smtClean="0"/>
            </a:br>
            <a:r>
              <a:rPr lang="en-US" dirty="0" smtClean="0"/>
              <a:t/>
            </a:r>
            <a:br>
              <a:rPr lang="en-US" dirty="0" smtClean="0"/>
            </a:br>
            <a:r>
              <a:rPr lang="en-US" sz="3600" dirty="0" smtClean="0">
                <a:solidFill>
                  <a:schemeClr val="accent2">
                    <a:lumMod val="60000"/>
                    <a:lumOff val="40000"/>
                  </a:schemeClr>
                </a:solidFill>
              </a:rPr>
              <a:t>John </a:t>
            </a:r>
            <a:r>
              <a:rPr lang="en-US" sz="3600" dirty="0" err="1" smtClean="0">
                <a:solidFill>
                  <a:schemeClr val="accent2">
                    <a:lumMod val="60000"/>
                    <a:lumOff val="40000"/>
                  </a:schemeClr>
                </a:solidFill>
              </a:rPr>
              <a:t>Carnaghi</a:t>
            </a:r>
            <a:r>
              <a:rPr lang="en-US" sz="3600" dirty="0" smtClean="0">
                <a:solidFill>
                  <a:schemeClr val="accent2">
                    <a:lumMod val="60000"/>
                    <a:lumOff val="40000"/>
                  </a:schemeClr>
                </a:solidFill>
              </a:rPr>
              <a:t/>
            </a:r>
            <a:br>
              <a:rPr lang="en-US" sz="3600" dirty="0" smtClean="0">
                <a:solidFill>
                  <a:schemeClr val="accent2">
                    <a:lumMod val="60000"/>
                    <a:lumOff val="40000"/>
                  </a:schemeClr>
                </a:solidFill>
              </a:rPr>
            </a:br>
            <a:r>
              <a:rPr lang="en-US" sz="3600" dirty="0" smtClean="0">
                <a:solidFill>
                  <a:schemeClr val="accent2">
                    <a:lumMod val="60000"/>
                    <a:lumOff val="40000"/>
                  </a:schemeClr>
                </a:solidFill>
              </a:rPr>
              <a:t>Senior Vice President</a:t>
            </a:r>
            <a:br>
              <a:rPr lang="en-US" sz="3600" dirty="0" smtClean="0">
                <a:solidFill>
                  <a:schemeClr val="accent2">
                    <a:lumMod val="60000"/>
                    <a:lumOff val="40000"/>
                  </a:schemeClr>
                </a:solidFill>
              </a:rPr>
            </a:br>
            <a:r>
              <a:rPr lang="en-US" sz="3600" dirty="0" smtClean="0">
                <a:solidFill>
                  <a:schemeClr val="accent2">
                    <a:lumMod val="60000"/>
                    <a:lumOff val="40000"/>
                  </a:schemeClr>
                </a:solidFill>
              </a:rPr>
              <a:t>finance &amp; administration</a:t>
            </a:r>
            <a:endParaRPr lang="en-US" sz="3600" dirty="0">
              <a:solidFill>
                <a:schemeClr val="accent2">
                  <a:lumMod val="60000"/>
                  <a:lumOff val="40000"/>
                </a:schemeClr>
              </a:solidFill>
            </a:endParaRP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Training &amp; Job Aids</a:t>
            </a:r>
            <a:br>
              <a:rPr lang="en-US" dirty="0" smtClean="0"/>
            </a:br>
            <a:r>
              <a:rPr lang="en-US" dirty="0" smtClean="0"/>
              <a:t>General Accounting Classes</a:t>
            </a:r>
            <a:endParaRPr lang="en-US" dirty="0"/>
          </a:p>
        </p:txBody>
      </p:sp>
      <p:sp>
        <p:nvSpPr>
          <p:cNvPr id="18434" name="Rectangle 3"/>
          <p:cNvSpPr>
            <a:spLocks noGrp="1"/>
          </p:cNvSpPr>
          <p:nvPr>
            <p:ph idx="1"/>
          </p:nvPr>
        </p:nvSpPr>
        <p:spPr>
          <a:xfrm>
            <a:off x="1447800" y="1600200"/>
            <a:ext cx="7498080" cy="4800600"/>
          </a:xfrm>
        </p:spPr>
        <p:txBody>
          <a:bodyPr>
            <a:normAutofit/>
          </a:bodyPr>
          <a:lstStyle/>
          <a:p>
            <a:r>
              <a:rPr lang="en-US" sz="2400" dirty="0" smtClean="0"/>
              <a:t>GL1000: Accounting &amp; Budgeting Concepts</a:t>
            </a:r>
          </a:p>
          <a:p>
            <a:pPr lvl="1">
              <a:buSzPct val="80000"/>
            </a:pPr>
            <a:r>
              <a:rPr lang="en-US" sz="2000" dirty="0" smtClean="0"/>
              <a:t>Provides an overview of OMNI Financials concepts including understanding and looking up </a:t>
            </a:r>
            <a:r>
              <a:rPr lang="en-US" sz="2000" dirty="0" err="1" smtClean="0"/>
              <a:t>chartfields</a:t>
            </a:r>
            <a:r>
              <a:rPr lang="en-US" sz="2000" dirty="0" smtClean="0"/>
              <a:t> and budgets</a:t>
            </a:r>
          </a:p>
          <a:p>
            <a:pPr lvl="1">
              <a:buSzPct val="80000"/>
            </a:pPr>
            <a:r>
              <a:rPr lang="en-US" sz="2000" dirty="0" smtClean="0"/>
              <a:t>Pre-requisite for all other GL classes</a:t>
            </a:r>
          </a:p>
          <a:p>
            <a:pPr lvl="1">
              <a:buSzPct val="80000"/>
              <a:buNone/>
            </a:pPr>
            <a:endParaRPr lang="en-US" sz="2000" dirty="0" smtClean="0"/>
          </a:p>
          <a:p>
            <a:r>
              <a:rPr lang="en-US" sz="2400" dirty="0" smtClean="0"/>
              <a:t>GL2000: General Ledger Journal Processing &amp; Reporting</a:t>
            </a:r>
          </a:p>
          <a:p>
            <a:pPr lvl="1">
              <a:buSzPct val="80000"/>
            </a:pPr>
            <a:r>
              <a:rPr lang="en-US" sz="2000" dirty="0" smtClean="0"/>
              <a:t>Provides instruction on GL reporting tools to successfully monitor day-to-day OMNI financial activity</a:t>
            </a:r>
          </a:p>
          <a:p>
            <a:pPr lvl="1">
              <a:buSzPct val="80000"/>
            </a:pPr>
            <a:r>
              <a:rPr lang="en-US" sz="2000" dirty="0" smtClean="0"/>
              <a:t>Information on preparation and use of journal entry forms for ledger corrections (ET’s) and Interdepartmental Requisitions (IR’s) and other forms</a:t>
            </a:r>
          </a:p>
          <a:p>
            <a:pPr lvl="1">
              <a:buClr>
                <a:schemeClr val="tx1"/>
              </a:buClr>
            </a:pPr>
            <a:endParaRPr lang="en-US" sz="1600" dirty="0" smtClean="0"/>
          </a:p>
          <a:p>
            <a:pPr lvl="2">
              <a:buClr>
                <a:schemeClr val="tx1"/>
              </a:buClr>
            </a:pPr>
            <a:endParaRPr lang="en-US" sz="1600" dirty="0" smtClean="0"/>
          </a:p>
        </p:txBody>
      </p:sp>
      <p:pic>
        <p:nvPicPr>
          <p:cNvPr id="184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Training &amp; Job Aids</a:t>
            </a:r>
            <a:br>
              <a:rPr lang="en-US" dirty="0" smtClean="0"/>
            </a:br>
            <a:r>
              <a:rPr lang="en-US" dirty="0" smtClean="0"/>
              <a:t>General Acct Classes (cont.)</a:t>
            </a:r>
            <a:endParaRPr lang="en-US" dirty="0"/>
          </a:p>
        </p:txBody>
      </p:sp>
      <p:sp>
        <p:nvSpPr>
          <p:cNvPr id="18434" name="Rectangle 3"/>
          <p:cNvSpPr>
            <a:spLocks noGrp="1"/>
          </p:cNvSpPr>
          <p:nvPr>
            <p:ph idx="1"/>
          </p:nvPr>
        </p:nvSpPr>
        <p:spPr>
          <a:xfrm>
            <a:off x="1447800" y="1600200"/>
            <a:ext cx="7498080" cy="4800600"/>
          </a:xfrm>
        </p:spPr>
        <p:txBody>
          <a:bodyPr>
            <a:normAutofit/>
          </a:bodyPr>
          <a:lstStyle/>
          <a:p>
            <a:r>
              <a:rPr lang="en-US" sz="2400" dirty="0" smtClean="0"/>
              <a:t>GL3000: Advanced General Ledger: Reporting &amp; Using Optional </a:t>
            </a:r>
            <a:r>
              <a:rPr lang="en-US" sz="2400" dirty="0" err="1" smtClean="0"/>
              <a:t>Chartfields</a:t>
            </a:r>
            <a:endParaRPr lang="en-US" sz="2400" dirty="0" smtClean="0"/>
          </a:p>
          <a:p>
            <a:pPr lvl="1">
              <a:buSzPct val="80000"/>
            </a:pPr>
            <a:r>
              <a:rPr lang="en-US" sz="2000" dirty="0" smtClean="0"/>
              <a:t>A more in depth look at reporting tools covered in GL2000</a:t>
            </a:r>
          </a:p>
          <a:p>
            <a:pPr lvl="1">
              <a:buSzPct val="80000"/>
            </a:pPr>
            <a:r>
              <a:rPr lang="en-US" sz="2000" dirty="0" smtClean="0"/>
              <a:t>Covers other OMNI General Ledger reports </a:t>
            </a:r>
          </a:p>
          <a:p>
            <a:pPr lvl="1">
              <a:buSzPct val="80000"/>
            </a:pPr>
            <a:r>
              <a:rPr lang="en-US" sz="2000" dirty="0" smtClean="0"/>
              <a:t>Set up and use of Optional </a:t>
            </a:r>
            <a:r>
              <a:rPr lang="en-US" sz="2000" dirty="0" err="1" smtClean="0"/>
              <a:t>Chartfields</a:t>
            </a:r>
            <a:endParaRPr lang="en-US" sz="2000" dirty="0" smtClean="0"/>
          </a:p>
          <a:p>
            <a:pPr lvl="1">
              <a:buSzPct val="80000"/>
            </a:pPr>
            <a:r>
              <a:rPr lang="en-US" sz="2000" dirty="0" smtClean="0"/>
              <a:t> A section on basic accounting principles is included</a:t>
            </a:r>
          </a:p>
          <a:p>
            <a:pPr lvl="1">
              <a:buSzPct val="80000"/>
              <a:buNone/>
            </a:pPr>
            <a:endParaRPr lang="en-US" sz="2000" dirty="0" smtClean="0"/>
          </a:p>
          <a:p>
            <a:r>
              <a:rPr lang="en-US" sz="2400" dirty="0" smtClean="0"/>
              <a:t>GL4000:  General Ledger Reconciliation</a:t>
            </a:r>
          </a:p>
          <a:p>
            <a:pPr lvl="1">
              <a:buSzPct val="80000"/>
            </a:pPr>
            <a:r>
              <a:rPr lang="en-US" sz="2000" dirty="0" smtClean="0"/>
              <a:t>In depth look at the reconciliation process</a:t>
            </a:r>
          </a:p>
          <a:p>
            <a:pPr lvl="1">
              <a:buSzPct val="80000"/>
            </a:pPr>
            <a:r>
              <a:rPr lang="en-US" sz="2000" dirty="0" smtClean="0"/>
              <a:t>Taught by Quality Assurance and covered in its presentation</a:t>
            </a:r>
          </a:p>
          <a:p>
            <a:pPr lvl="2">
              <a:buClr>
                <a:schemeClr val="tx1"/>
              </a:buClr>
            </a:pPr>
            <a:endParaRPr lang="en-US" sz="1600" dirty="0" smtClean="0"/>
          </a:p>
        </p:txBody>
      </p:sp>
      <p:pic>
        <p:nvPicPr>
          <p:cNvPr id="184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idx="1"/>
          </p:nvPr>
        </p:nvSpPr>
        <p:spPr>
          <a:xfrm>
            <a:off x="1371600" y="1600200"/>
            <a:ext cx="7562850" cy="4876800"/>
          </a:xfrm>
        </p:spPr>
        <p:txBody>
          <a:bodyPr>
            <a:noAutofit/>
          </a:bodyPr>
          <a:lstStyle/>
          <a:p>
            <a:r>
              <a:rPr lang="en-US" sz="2400" dirty="0" smtClean="0"/>
              <a:t>AM1000: Basic Assets Management Skill</a:t>
            </a:r>
          </a:p>
          <a:p>
            <a:pPr lvl="1"/>
            <a:r>
              <a:rPr lang="en-US" sz="2000" dirty="0" smtClean="0"/>
              <a:t>Targets Property Managers and Property Custodians</a:t>
            </a:r>
          </a:p>
          <a:p>
            <a:pPr lvl="1"/>
            <a:r>
              <a:rPr lang="en-US" sz="2000" dirty="0" smtClean="0"/>
              <a:t>Provides OMNI Asset Management (AM) concepts as well as navigation into Assets Management module and research techniques for assets</a:t>
            </a:r>
          </a:p>
          <a:p>
            <a:pPr lvl="1">
              <a:buNone/>
            </a:pPr>
            <a:endParaRPr lang="en-US" sz="2000" dirty="0" smtClean="0"/>
          </a:p>
          <a:p>
            <a:r>
              <a:rPr lang="en-US" sz="2400" dirty="0" smtClean="0"/>
              <a:t>AM1500: Property Inventory Skills</a:t>
            </a:r>
          </a:p>
          <a:p>
            <a:pPr lvl="1"/>
            <a:r>
              <a:rPr lang="en-US" sz="2000" dirty="0" smtClean="0"/>
              <a:t>Targets Property Inventory Takers</a:t>
            </a:r>
          </a:p>
          <a:p>
            <a:pPr lvl="1"/>
            <a:r>
              <a:rPr lang="en-US" sz="2000" dirty="0" smtClean="0"/>
              <a:t>Provides instructions on how to do the annual inventory, including the use of scanners</a:t>
            </a:r>
          </a:p>
          <a:p>
            <a:endParaRPr lang="en-US" sz="2400" dirty="0" smtClean="0"/>
          </a:p>
          <a:p>
            <a:endParaRPr lang="en-US" sz="2400" dirty="0" smtClean="0"/>
          </a:p>
          <a:p>
            <a:pPr lvl="1"/>
            <a:endParaRPr lang="en-US" sz="2000" dirty="0" smtClean="0"/>
          </a:p>
          <a:p>
            <a:pPr lvl="1">
              <a:buFont typeface="Verdana" pitchFamily="34" charset="0"/>
              <a:buNone/>
            </a:pPr>
            <a:r>
              <a:rPr lang="en-US" sz="2000" dirty="0" smtClean="0"/>
              <a:t>	</a:t>
            </a:r>
          </a:p>
          <a:p>
            <a:pPr lvl="1">
              <a:buFont typeface="Verdana" pitchFamily="34" charset="0"/>
              <a:buNone/>
            </a:pPr>
            <a:endParaRPr lang="en-US" sz="2000" dirty="0" smtClean="0"/>
          </a:p>
        </p:txBody>
      </p:sp>
      <p:pic>
        <p:nvPicPr>
          <p:cNvPr id="26626"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4" name="Title 1"/>
          <p:cNvSpPr>
            <a:spLocks noGrp="1"/>
          </p:cNvSpPr>
          <p:nvPr>
            <p:ph type="title"/>
          </p:nvPr>
        </p:nvSpPr>
        <p:spPr>
          <a:xfrm>
            <a:off x="1435100" y="274638"/>
            <a:ext cx="6184900" cy="1143000"/>
          </a:xfrm>
        </p:spPr>
        <p:txBody>
          <a:bodyPr>
            <a:normAutofit fontScale="90000"/>
          </a:bodyPr>
          <a:lstStyle/>
          <a:p>
            <a:pPr>
              <a:defRPr/>
            </a:pPr>
            <a:r>
              <a:rPr lang="en-US" dirty="0" smtClean="0"/>
              <a:t>Training &amp; Job Aids</a:t>
            </a:r>
            <a:br>
              <a:rPr lang="en-US" dirty="0" smtClean="0"/>
            </a:br>
            <a:r>
              <a:rPr lang="en-US" dirty="0" smtClean="0"/>
              <a:t>Property Accounting Classes</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32</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idx="1"/>
          </p:nvPr>
        </p:nvSpPr>
        <p:spPr>
          <a:xfrm>
            <a:off x="1371600" y="1600200"/>
            <a:ext cx="7562850" cy="4876800"/>
          </a:xfrm>
        </p:spPr>
        <p:txBody>
          <a:bodyPr>
            <a:noAutofit/>
          </a:bodyPr>
          <a:lstStyle/>
          <a:p>
            <a:r>
              <a:rPr lang="en-US" sz="2400" dirty="0" smtClean="0"/>
              <a:t>CP-2000: Basic Capital Projects</a:t>
            </a:r>
          </a:p>
          <a:p>
            <a:pPr marL="742950" lvl="1" indent="-285750">
              <a:buClr>
                <a:schemeClr val="tx1"/>
              </a:buClr>
            </a:pPr>
            <a:r>
              <a:rPr lang="en-US" sz="2000" dirty="0" smtClean="0"/>
              <a:t>Introduction to OMNI Capital Projects, including navigational instructions</a:t>
            </a:r>
          </a:p>
          <a:p>
            <a:pPr marL="742950" lvl="1" indent="-285750">
              <a:buClr>
                <a:schemeClr val="tx1"/>
              </a:buClr>
              <a:buNone/>
            </a:pPr>
            <a:endParaRPr lang="en-US" sz="1600" u="sng" dirty="0" smtClean="0"/>
          </a:p>
          <a:p>
            <a:r>
              <a:rPr lang="en-US" sz="2400" dirty="0" smtClean="0"/>
              <a:t>CP-3000: Advance Capital Projects</a:t>
            </a:r>
          </a:p>
          <a:p>
            <a:pPr marL="742950" lvl="1" indent="-285750">
              <a:buClr>
                <a:schemeClr val="tx1"/>
              </a:buClr>
            </a:pPr>
            <a:r>
              <a:rPr lang="en-US" sz="2000" dirty="0" smtClean="0"/>
              <a:t>Provides detail instructions on Capital Projects, including project transaction interfaces with other OMNI modules</a:t>
            </a:r>
          </a:p>
          <a:p>
            <a:endParaRPr lang="en-US" sz="2400" dirty="0" smtClean="0"/>
          </a:p>
          <a:p>
            <a:endParaRPr lang="en-US" sz="2400" dirty="0" smtClean="0"/>
          </a:p>
          <a:p>
            <a:pPr lvl="1"/>
            <a:endParaRPr lang="en-US" sz="2000" dirty="0" smtClean="0"/>
          </a:p>
          <a:p>
            <a:pPr lvl="1">
              <a:buFont typeface="Verdana" pitchFamily="34" charset="0"/>
              <a:buNone/>
            </a:pPr>
            <a:r>
              <a:rPr lang="en-US" sz="2000" dirty="0" smtClean="0"/>
              <a:t>	</a:t>
            </a:r>
          </a:p>
          <a:p>
            <a:pPr lvl="1">
              <a:buFont typeface="Verdana" pitchFamily="34" charset="0"/>
              <a:buNone/>
            </a:pPr>
            <a:endParaRPr lang="en-US" sz="2000" dirty="0" smtClean="0"/>
          </a:p>
        </p:txBody>
      </p:sp>
      <p:pic>
        <p:nvPicPr>
          <p:cNvPr id="26626"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4" name="Title 1"/>
          <p:cNvSpPr>
            <a:spLocks noGrp="1"/>
          </p:cNvSpPr>
          <p:nvPr>
            <p:ph type="title"/>
          </p:nvPr>
        </p:nvSpPr>
        <p:spPr>
          <a:xfrm>
            <a:off x="1435100" y="274638"/>
            <a:ext cx="6184900" cy="1143000"/>
          </a:xfrm>
        </p:spPr>
        <p:txBody>
          <a:bodyPr>
            <a:normAutofit fontScale="90000"/>
          </a:bodyPr>
          <a:lstStyle/>
          <a:p>
            <a:pPr>
              <a:defRPr/>
            </a:pPr>
            <a:r>
              <a:rPr lang="en-US" dirty="0" smtClean="0"/>
              <a:t>Training &amp; Job Aids</a:t>
            </a:r>
            <a:br>
              <a:rPr lang="en-US" dirty="0" smtClean="0"/>
            </a:br>
            <a:r>
              <a:rPr lang="en-US" dirty="0" smtClean="0"/>
              <a:t>Construction Acct Classes</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638"/>
            <a:ext cx="6108192" cy="1143000"/>
          </a:xfrm>
        </p:spPr>
        <p:txBody>
          <a:bodyPr>
            <a:normAutofit fontScale="90000"/>
          </a:bodyPr>
          <a:lstStyle/>
          <a:p>
            <a:pPr>
              <a:defRPr/>
            </a:pPr>
            <a:r>
              <a:rPr lang="en-US" dirty="0" smtClean="0"/>
              <a:t>Training &amp; Job Aids</a:t>
            </a:r>
            <a:br>
              <a:rPr lang="en-US" dirty="0" smtClean="0"/>
            </a:br>
            <a:r>
              <a:rPr lang="en-US" dirty="0" smtClean="0"/>
              <a:t>Training Materials</a:t>
            </a:r>
            <a:endParaRPr lang="en-US" dirty="0"/>
          </a:p>
        </p:txBody>
      </p:sp>
      <p:sp>
        <p:nvSpPr>
          <p:cNvPr id="20482" name="Rectangle 3"/>
          <p:cNvSpPr>
            <a:spLocks noGrp="1"/>
          </p:cNvSpPr>
          <p:nvPr>
            <p:ph idx="1"/>
          </p:nvPr>
        </p:nvSpPr>
        <p:spPr>
          <a:xfrm>
            <a:off x="1447800" y="1524000"/>
            <a:ext cx="7498080" cy="4800600"/>
          </a:xfrm>
        </p:spPr>
        <p:txBody>
          <a:bodyPr>
            <a:normAutofit/>
          </a:bodyPr>
          <a:lstStyle/>
          <a:p>
            <a:r>
              <a:rPr lang="en-US" sz="2400" dirty="0" smtClean="0"/>
              <a:t>The following training materials are available online:</a:t>
            </a:r>
          </a:p>
          <a:p>
            <a:pPr lvl="1">
              <a:buClr>
                <a:schemeClr val="tx1"/>
              </a:buClr>
            </a:pPr>
            <a:r>
              <a:rPr lang="en-US" sz="2000" dirty="0" smtClean="0"/>
              <a:t>General Ledger class materials</a:t>
            </a:r>
          </a:p>
          <a:p>
            <a:pPr lvl="1">
              <a:buClr>
                <a:schemeClr val="tx1"/>
              </a:buClr>
            </a:pPr>
            <a:r>
              <a:rPr lang="en-US" sz="2000" dirty="0" smtClean="0"/>
              <a:t>Property Accounting class materials</a:t>
            </a:r>
          </a:p>
          <a:p>
            <a:pPr lvl="1">
              <a:buClr>
                <a:schemeClr val="tx1"/>
              </a:buClr>
            </a:pPr>
            <a:r>
              <a:rPr lang="en-US" sz="2000" dirty="0" smtClean="0"/>
              <a:t>Accounting basics tutorial</a:t>
            </a:r>
          </a:p>
          <a:p>
            <a:pPr lvl="1">
              <a:buClr>
                <a:schemeClr val="tx1"/>
              </a:buClr>
            </a:pPr>
            <a:r>
              <a:rPr lang="en-US" sz="2000" dirty="0" smtClean="0"/>
              <a:t>Inventory scanner user guide</a:t>
            </a:r>
          </a:p>
          <a:p>
            <a:pPr lvl="1">
              <a:buClr>
                <a:schemeClr val="tx1"/>
              </a:buClr>
              <a:buNone/>
            </a:pPr>
            <a:endParaRPr lang="en-US" sz="2000" dirty="0" smtClean="0"/>
          </a:p>
          <a:p>
            <a:r>
              <a:rPr lang="en-US" sz="2400" dirty="0" smtClean="0"/>
              <a:t>All materials can be found at </a:t>
            </a:r>
            <a:r>
              <a:rPr lang="en-US" sz="2400" dirty="0" smtClean="0">
                <a:hlinkClick r:id="rId2"/>
              </a:rPr>
              <a:t>http://control.vpfa.fsu.edu/Controller-s-Office-Training-Materials-Job-Aids</a:t>
            </a:r>
            <a:r>
              <a:rPr lang="en-US" sz="2400" dirty="0" smtClean="0"/>
              <a:t> </a:t>
            </a:r>
          </a:p>
          <a:p>
            <a:pPr>
              <a:buClr>
                <a:schemeClr val="tx1"/>
              </a:buClr>
              <a:buNone/>
            </a:pPr>
            <a:endParaRPr lang="en-US" sz="2300" dirty="0" smtClean="0"/>
          </a:p>
        </p:txBody>
      </p:sp>
      <p:pic>
        <p:nvPicPr>
          <p:cNvPr id="20483"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dirty="0" smtClean="0"/>
              <a:t>Reporting Tools</a:t>
            </a:r>
            <a:endParaRPr lang="en-US" dirty="0"/>
          </a:p>
        </p:txBody>
      </p:sp>
      <p:sp>
        <p:nvSpPr>
          <p:cNvPr id="21506" name="Content Placeholder 4"/>
          <p:cNvSpPr>
            <a:spLocks noGrp="1"/>
          </p:cNvSpPr>
          <p:nvPr>
            <p:ph idx="1"/>
          </p:nvPr>
        </p:nvSpPr>
        <p:spPr>
          <a:xfrm>
            <a:off x="1447800" y="1600200"/>
            <a:ext cx="7498080" cy="4800600"/>
          </a:xfrm>
        </p:spPr>
        <p:txBody>
          <a:bodyPr>
            <a:normAutofit/>
          </a:bodyPr>
          <a:lstStyle/>
          <a:p>
            <a:r>
              <a:rPr lang="en-US" sz="2400" dirty="0" smtClean="0"/>
              <a:t>OMNI Reports</a:t>
            </a:r>
          </a:p>
          <a:p>
            <a:pPr lvl="1"/>
            <a:r>
              <a:rPr lang="en-US" sz="2000" dirty="0" smtClean="0"/>
              <a:t>GL Trial Balance</a:t>
            </a:r>
          </a:p>
          <a:p>
            <a:pPr lvl="1"/>
            <a:r>
              <a:rPr lang="en-US" sz="2000" dirty="0" smtClean="0"/>
              <a:t>Ledger Activities</a:t>
            </a:r>
          </a:p>
          <a:p>
            <a:r>
              <a:rPr lang="en-US" sz="2400" dirty="0" smtClean="0"/>
              <a:t>OBI Reports</a:t>
            </a:r>
          </a:p>
          <a:p>
            <a:pPr lvl="1"/>
            <a:r>
              <a:rPr lang="en-US" sz="2000" dirty="0" smtClean="0"/>
              <a:t>Available Balances</a:t>
            </a:r>
          </a:p>
          <a:p>
            <a:pPr lvl="1"/>
            <a:r>
              <a:rPr lang="en-US" sz="2000" dirty="0" smtClean="0"/>
              <a:t>Departmental Ledgers</a:t>
            </a:r>
          </a:p>
          <a:p>
            <a:pPr lvl="1"/>
            <a:r>
              <a:rPr lang="en-US" sz="2000" dirty="0" smtClean="0"/>
              <a:t>Transaction Details</a:t>
            </a:r>
          </a:p>
          <a:p>
            <a:r>
              <a:rPr lang="en-US" sz="2400" dirty="0" smtClean="0"/>
              <a:t>Online queries and forms can be found at, </a:t>
            </a:r>
            <a:r>
              <a:rPr lang="en-US" sz="2400" dirty="0" smtClean="0">
                <a:hlinkClick r:id="rId2"/>
              </a:rPr>
              <a:t>http://control.vpfa.fsu.edu/</a:t>
            </a:r>
            <a:r>
              <a:rPr lang="en-US" sz="2400" dirty="0" smtClean="0"/>
              <a:t>  </a:t>
            </a:r>
          </a:p>
        </p:txBody>
      </p:sp>
      <p:pic>
        <p:nvPicPr>
          <p:cNvPr id="21507"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3828052-29A9-432B-8DEB-5901EE1868EC}" type="slidenum">
              <a:rPr lang="en-US" smtClean="0"/>
              <a:pPr/>
              <a:t>35</a:t>
            </a:fld>
            <a:endParaRPr lang="en-US"/>
          </a:p>
        </p:txBody>
      </p:sp>
      <p:sp>
        <p:nvSpPr>
          <p:cNvPr id="7" name="Footer Placeholder 6"/>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smtClean="0"/>
              <a:t>Contacts and Location</a:t>
            </a:r>
            <a:endParaRPr lang="en-US" dirty="0"/>
          </a:p>
        </p:txBody>
      </p:sp>
      <p:sp>
        <p:nvSpPr>
          <p:cNvPr id="22530" name="Rectangle 3"/>
          <p:cNvSpPr>
            <a:spLocks noGrp="1"/>
          </p:cNvSpPr>
          <p:nvPr>
            <p:ph idx="1"/>
          </p:nvPr>
        </p:nvSpPr>
        <p:spPr>
          <a:xfrm>
            <a:off x="1435100" y="1447800"/>
            <a:ext cx="7499350" cy="5105400"/>
          </a:xfrm>
        </p:spPr>
        <p:txBody>
          <a:bodyPr>
            <a:normAutofit/>
          </a:bodyPr>
          <a:lstStyle/>
          <a:p>
            <a:pPr eaLnBrk="1" hangingPunct="1"/>
            <a:r>
              <a:rPr lang="en-US" sz="2400" dirty="0" smtClean="0"/>
              <a:t>Website: </a:t>
            </a:r>
          </a:p>
          <a:p>
            <a:pPr eaLnBrk="1" hangingPunct="1">
              <a:buNone/>
            </a:pPr>
            <a:r>
              <a:rPr lang="en-US" sz="2400" dirty="0" smtClean="0"/>
              <a:t>	</a:t>
            </a:r>
            <a:r>
              <a:rPr lang="en-US" sz="2200" dirty="0" smtClean="0">
                <a:hlinkClick r:id="rId2"/>
              </a:rPr>
              <a:t>http://control.vpfa.fsu.edu/General-Construction-Accounting</a:t>
            </a:r>
            <a:endParaRPr lang="en-US" sz="2200" dirty="0" smtClean="0"/>
          </a:p>
          <a:p>
            <a:pPr eaLnBrk="1" hangingPunct="1"/>
            <a:r>
              <a:rPr lang="en-US" sz="2300" dirty="0" smtClean="0"/>
              <a:t>Key Departmental Contacts:</a:t>
            </a:r>
          </a:p>
          <a:p>
            <a:pPr lvl="1" eaLnBrk="1" hangingPunct="1"/>
            <a:r>
              <a:rPr lang="en-US" sz="2000" dirty="0" smtClean="0"/>
              <a:t>Alvaro Bernal – Associate Controller</a:t>
            </a:r>
          </a:p>
          <a:p>
            <a:pPr lvl="1" eaLnBrk="1" hangingPunct="1"/>
            <a:r>
              <a:rPr lang="en-US" sz="2000" dirty="0" smtClean="0"/>
              <a:t>Donna Jarriel – General Accounting Supervisor</a:t>
            </a:r>
          </a:p>
          <a:p>
            <a:pPr lvl="1" eaLnBrk="1" hangingPunct="1"/>
            <a:r>
              <a:rPr lang="en-US" sz="2000" dirty="0" smtClean="0"/>
              <a:t>Julie Bickford – Property Accounting Supervisor</a:t>
            </a:r>
          </a:p>
          <a:p>
            <a:pPr lvl="1" eaLnBrk="1" hangingPunct="1"/>
            <a:r>
              <a:rPr lang="en-US" sz="2000" dirty="0" smtClean="0"/>
              <a:t>Gretchen </a:t>
            </a:r>
            <a:r>
              <a:rPr lang="en-US" sz="2000" dirty="0" err="1" smtClean="0"/>
              <a:t>McKloski</a:t>
            </a:r>
            <a:r>
              <a:rPr lang="en-US" sz="2000" dirty="0" smtClean="0"/>
              <a:t> – Construction Accounting Supervisor</a:t>
            </a:r>
          </a:p>
          <a:p>
            <a:pPr>
              <a:lnSpc>
                <a:spcPct val="90000"/>
              </a:lnSpc>
            </a:pPr>
            <a:r>
              <a:rPr lang="en-US" sz="2200" dirty="0" smtClean="0"/>
              <a:t>Location:   6300A University Center</a:t>
            </a:r>
          </a:p>
          <a:p>
            <a:pPr eaLnBrk="1" hangingPunct="1">
              <a:lnSpc>
                <a:spcPct val="90000"/>
              </a:lnSpc>
            </a:pPr>
            <a:endParaRPr lang="en-US" sz="2400" dirty="0" smtClean="0"/>
          </a:p>
        </p:txBody>
      </p:sp>
      <p:pic>
        <p:nvPicPr>
          <p:cNvPr id="22531"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A3828052-29A9-432B-8DEB-5901EE1868EC}" type="slidenum">
              <a:rPr lang="en-US" smtClean="0"/>
              <a:pPr/>
              <a:t>36</a:t>
            </a:fld>
            <a:endParaRPr lang="en-US"/>
          </a:p>
        </p:txBody>
      </p:sp>
      <p:sp>
        <p:nvSpPr>
          <p:cNvPr id="8" name="Footer Placeholder 7"/>
          <p:cNvSpPr>
            <a:spLocks noGrp="1"/>
          </p:cNvSpPr>
          <p:nvPr>
            <p:ph type="ftr" sz="quarter" idx="11"/>
          </p:nvPr>
        </p:nvSpPr>
        <p:spPr/>
        <p:txBody>
          <a:bodyPr/>
          <a:lstStyle/>
          <a:p>
            <a:r>
              <a:rPr lang="en-US" smtClean="0"/>
              <a:t>ACCOUNTING SERVICES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b="1" i="1" u="sng" dirty="0" smtClean="0">
                <a:solidFill>
                  <a:schemeClr val="accent2">
                    <a:lumMod val="75000"/>
                  </a:schemeClr>
                </a:solidFill>
              </a:rPr>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4"/>
            <a:ext cx="6400800" cy="2657475"/>
          </a:xfrm>
        </p:spPr>
        <p:txBody>
          <a:bodyPr/>
          <a:lstStyle/>
          <a:p>
            <a:r>
              <a:rPr lang="en-US" dirty="0" smtClean="0"/>
              <a:t>Budget Office</a:t>
            </a:r>
            <a:br>
              <a:rPr lang="en-US" dirty="0" smtClean="0"/>
            </a:br>
            <a:r>
              <a:rPr lang="en-US" dirty="0" smtClean="0"/>
              <a:t/>
            </a:r>
            <a:br>
              <a:rPr lang="en-US" dirty="0" smtClean="0"/>
            </a:br>
            <a:r>
              <a:rPr lang="en-US" sz="3200" dirty="0" smtClean="0">
                <a:solidFill>
                  <a:schemeClr val="accent2">
                    <a:lumMod val="60000"/>
                    <a:lumOff val="40000"/>
                  </a:schemeClr>
                </a:solidFill>
              </a:rPr>
              <a:t>Katie Martindale</a:t>
            </a:r>
            <a:endParaRPr lang="en-US"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a:xfrm>
            <a:off x="1435608" y="1524000"/>
            <a:ext cx="7498080" cy="4724400"/>
          </a:xfrm>
        </p:spPr>
        <p:txBody>
          <a:bodyPr>
            <a:normAutofit fontScale="92500" lnSpcReduction="10000"/>
          </a:bodyPr>
          <a:lstStyle/>
          <a:p>
            <a:r>
              <a:rPr lang="en-US" sz="2400" dirty="0" smtClean="0"/>
              <a:t>The Budget Office assists Executive Management and the University Community by compiling and disseminating information for planning and budgeting.  Staff also works with the Board of Governors Office of Budget &amp; Finance.</a:t>
            </a:r>
          </a:p>
          <a:p>
            <a:endParaRPr lang="en-US" sz="2400" dirty="0" smtClean="0"/>
          </a:p>
          <a:p>
            <a:r>
              <a:rPr lang="en-US" sz="2400" dirty="0" smtClean="0"/>
              <a:t>Budget Office Responsibilities:</a:t>
            </a:r>
          </a:p>
          <a:p>
            <a:pPr lvl="1"/>
            <a:r>
              <a:rPr lang="en-US" sz="2200" dirty="0" smtClean="0"/>
              <a:t>Develop the University’s operating budget</a:t>
            </a:r>
          </a:p>
          <a:p>
            <a:pPr lvl="1"/>
            <a:r>
              <a:rPr lang="en-US" sz="2200" dirty="0" smtClean="0"/>
              <a:t>Reconcile budget &amp; legislative appropriations</a:t>
            </a:r>
          </a:p>
          <a:p>
            <a:pPr lvl="1"/>
            <a:r>
              <a:rPr lang="en-US" sz="2200" dirty="0" smtClean="0"/>
              <a:t>Monitor budgetary performance</a:t>
            </a:r>
          </a:p>
          <a:p>
            <a:pPr lvl="1"/>
            <a:r>
              <a:rPr lang="en-US" sz="2200" dirty="0" smtClean="0"/>
              <a:t>Manage E&amp;G rate and salary budget</a:t>
            </a:r>
          </a:p>
          <a:p>
            <a:pPr lvl="1"/>
            <a:r>
              <a:rPr lang="en-US" sz="2200" dirty="0" smtClean="0"/>
              <a:t>Maintain OMNI Departments</a:t>
            </a:r>
          </a:p>
          <a:p>
            <a:pPr lvl="1"/>
            <a:r>
              <a:rPr lang="en-US" sz="2200" dirty="0" smtClean="0"/>
              <a:t>Assist the Auxiliary Service Board in the oversight of auxiliaries</a:t>
            </a:r>
          </a:p>
          <a:p>
            <a:pPr lvl="1"/>
            <a:r>
              <a:rPr lang="en-US" sz="2200" dirty="0" smtClean="0"/>
              <a:t>Respond to requests for information (both internal &amp; external)</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BUDGET OFFICE</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rPr>
              <a:t>Before we begin…</a:t>
            </a:r>
          </a:p>
        </p:txBody>
      </p:sp>
      <p:sp>
        <p:nvSpPr>
          <p:cNvPr id="15362" name="Content Placeholder 2"/>
          <p:cNvSpPr>
            <a:spLocks noGrp="1"/>
          </p:cNvSpPr>
          <p:nvPr>
            <p:ph idx="1"/>
          </p:nvPr>
        </p:nvSpPr>
        <p:spPr>
          <a:xfrm>
            <a:off x="1447800" y="1447800"/>
            <a:ext cx="6172200" cy="3657600"/>
          </a:xfrm>
        </p:spPr>
        <p:txBody>
          <a:bodyPr/>
          <a:lstStyle/>
          <a:p>
            <a:r>
              <a:rPr lang="en-US" sz="3600" dirty="0" smtClean="0"/>
              <a:t>…thank you to the Office of the Senior Vice President for Finance &amp; Administration for the refreshments!</a:t>
            </a:r>
          </a:p>
        </p:txBody>
      </p:sp>
      <p:pic>
        <p:nvPicPr>
          <p:cNvPr id="1536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Current Topics &amp; Events</a:t>
            </a:r>
            <a:endParaRPr lang="en-US" dirty="0"/>
          </a:p>
        </p:txBody>
      </p:sp>
      <p:sp>
        <p:nvSpPr>
          <p:cNvPr id="3" name="Content Placeholder 2"/>
          <p:cNvSpPr>
            <a:spLocks noGrp="1"/>
          </p:cNvSpPr>
          <p:nvPr>
            <p:ph idx="1"/>
          </p:nvPr>
        </p:nvSpPr>
        <p:spPr>
          <a:xfrm>
            <a:off x="1435608" y="1447800"/>
            <a:ext cx="7498080" cy="5029200"/>
          </a:xfrm>
        </p:spPr>
        <p:txBody>
          <a:bodyPr>
            <a:normAutofit/>
          </a:bodyPr>
          <a:lstStyle/>
          <a:p>
            <a:r>
              <a:rPr lang="en-US" sz="2400" dirty="0" smtClean="0"/>
              <a:t>Operating Budget Submission!  BIG CHANGES!!!</a:t>
            </a:r>
          </a:p>
          <a:p>
            <a:pPr lvl="1"/>
            <a:r>
              <a:rPr lang="en-US" sz="2000" dirty="0" smtClean="0"/>
              <a:t>Annual Operating Budget Training:  Online!</a:t>
            </a:r>
          </a:p>
          <a:p>
            <a:pPr lvl="1"/>
            <a:r>
              <a:rPr lang="en-US" sz="2000" dirty="0" smtClean="0"/>
              <a:t>Budget Entry Workshop:  Optional</a:t>
            </a:r>
          </a:p>
          <a:p>
            <a:pPr lvl="1"/>
            <a:r>
              <a:rPr lang="en-US" sz="2000" dirty="0" smtClean="0"/>
              <a:t>Non-E&amp;G Budget Entry:  July, not June</a:t>
            </a:r>
            <a:r>
              <a:rPr lang="en-US" sz="2000" dirty="0" smtClean="0"/>
              <a:t>!</a:t>
            </a:r>
            <a:endParaRPr lang="en-US" sz="2000" smtClean="0"/>
          </a:p>
          <a:p>
            <a:pPr lvl="1">
              <a:buNone/>
            </a:pPr>
            <a:endParaRPr lang="en-US" sz="2000" dirty="0" smtClean="0"/>
          </a:p>
          <a:p>
            <a:r>
              <a:rPr lang="en-US" sz="2400" dirty="0" smtClean="0"/>
              <a:t>Maintenance of OMNI Departments</a:t>
            </a:r>
          </a:p>
          <a:p>
            <a:pPr lvl="1"/>
            <a:r>
              <a:rPr lang="en-US" sz="2000" dirty="0" smtClean="0"/>
              <a:t>Keep Budget Managers and Authorized Signers up-to-date!</a:t>
            </a:r>
          </a:p>
          <a:p>
            <a:pPr lvl="1"/>
            <a:r>
              <a:rPr lang="en-US" sz="2000" dirty="0" smtClean="0"/>
              <a:t>To Check:  </a:t>
            </a:r>
            <a:r>
              <a:rPr lang="en-US" sz="2000" i="1" dirty="0" err="1" smtClean="0"/>
              <a:t>ChartField</a:t>
            </a:r>
            <a:r>
              <a:rPr lang="en-US" sz="2000" i="1" dirty="0" smtClean="0"/>
              <a:t> Values</a:t>
            </a:r>
            <a:r>
              <a:rPr lang="en-US" sz="2000" dirty="0" smtClean="0"/>
              <a:t> screen in OMNI Financials</a:t>
            </a:r>
          </a:p>
          <a:p>
            <a:pPr lvl="1">
              <a:buNone/>
            </a:pPr>
            <a:r>
              <a:rPr lang="en-US" sz="2000" dirty="0" smtClean="0"/>
              <a:t>	</a:t>
            </a:r>
            <a:r>
              <a:rPr lang="en-US" sz="2000" dirty="0" smtClean="0">
                <a:hlinkClick r:id="rId2"/>
              </a:rPr>
              <a:t>www.budget.fsu.edu/Budg_Mgr_Resp_2008.pdf</a:t>
            </a:r>
            <a:endParaRPr lang="en-US" sz="2000" dirty="0" smtClean="0"/>
          </a:p>
          <a:p>
            <a:pPr lvl="1"/>
            <a:r>
              <a:rPr lang="en-US" sz="2000" dirty="0" smtClean="0"/>
              <a:t>To Update:  FSU Department ID Form</a:t>
            </a:r>
          </a:p>
          <a:p>
            <a:pPr lvl="1">
              <a:buNone/>
            </a:pPr>
            <a:r>
              <a:rPr lang="en-US" sz="2000" dirty="0" smtClean="0"/>
              <a:t>	</a:t>
            </a:r>
            <a:r>
              <a:rPr lang="en-US" sz="2000" dirty="0" smtClean="0">
                <a:hlinkClick r:id="rId3"/>
              </a:rPr>
              <a:t>www.budget.fsu.edu/forms/FSU_Dept_ID_2009.pdf</a:t>
            </a:r>
            <a:endParaRPr lang="en-US" sz="2000" dirty="0" smtClean="0"/>
          </a:p>
          <a:p>
            <a:pPr lvl="1">
              <a:buNone/>
            </a:pPr>
            <a:r>
              <a:rPr lang="en-US" sz="2000" dirty="0" smtClean="0"/>
              <a:t>	</a:t>
            </a:r>
            <a:r>
              <a:rPr lang="en-US" sz="2000" dirty="0" smtClean="0"/>
              <a:t>Send </a:t>
            </a:r>
            <a:r>
              <a:rPr lang="en-US" sz="2000" dirty="0" smtClean="0"/>
              <a:t>to Mary Alice Mills (</a:t>
            </a:r>
            <a:r>
              <a:rPr lang="en-US" sz="2000" dirty="0" smtClean="0">
                <a:hlinkClick r:id="rId4"/>
              </a:rPr>
              <a:t>mmills3@admin.fsu.edu</a:t>
            </a:r>
            <a:r>
              <a:rPr lang="en-US" sz="2000" dirty="0" smtClean="0"/>
              <a:t> or MC:  1360)</a:t>
            </a:r>
          </a:p>
          <a:p>
            <a:pPr lvl="1">
              <a:buNone/>
            </a:pPr>
            <a:endParaRPr lang="en-US" sz="2000" dirty="0" smtClean="0"/>
          </a:p>
          <a:p>
            <a:pPr lvl="1"/>
            <a:endParaRPr lang="en-US" sz="2000" dirty="0" smtClean="0"/>
          </a:p>
        </p:txBody>
      </p:sp>
      <p:pic>
        <p:nvPicPr>
          <p:cNvPr id="4" name="Picture 3" descr="RGB_Seal 1.tif"/>
          <p:cNvPicPr>
            <a:picLocks noChangeAspect="1"/>
          </p:cNvPicPr>
          <p:nvPr/>
        </p:nvPicPr>
        <p:blipFill>
          <a:blip r:embed="rId5"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BUDGET OFFICE</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Training &amp; Job Aids</a:t>
            </a:r>
            <a:endParaRPr lang="en-US" dirty="0"/>
          </a:p>
        </p:txBody>
      </p:sp>
      <p:sp>
        <p:nvSpPr>
          <p:cNvPr id="3" name="Content Placeholder 2"/>
          <p:cNvSpPr>
            <a:spLocks noGrp="1"/>
          </p:cNvSpPr>
          <p:nvPr>
            <p:ph idx="1"/>
          </p:nvPr>
        </p:nvSpPr>
        <p:spPr/>
        <p:txBody>
          <a:bodyPr>
            <a:normAutofit/>
          </a:bodyPr>
          <a:lstStyle/>
          <a:p>
            <a:r>
              <a:rPr lang="en-US" sz="2400" dirty="0" smtClean="0"/>
              <a:t>Training Courses Offered</a:t>
            </a:r>
          </a:p>
          <a:p>
            <a:pPr lvl="1"/>
            <a:r>
              <a:rPr lang="en-US" sz="2000" dirty="0" smtClean="0"/>
              <a:t>“Managing a Budget”</a:t>
            </a:r>
          </a:p>
          <a:p>
            <a:pPr lvl="2"/>
            <a:r>
              <a:rPr lang="en-US" sz="1600" dirty="0" smtClean="0"/>
              <a:t>Policies and Procedures, Commitment Control Ledgers, Budget Transfers</a:t>
            </a:r>
          </a:p>
          <a:p>
            <a:pPr lvl="2"/>
            <a:r>
              <a:rPr lang="en-US" sz="1600" dirty="0" smtClean="0"/>
              <a:t>4/15/2009 and 5/20/2009</a:t>
            </a:r>
          </a:p>
          <a:p>
            <a:pPr lvl="1"/>
            <a:r>
              <a:rPr lang="en-US" sz="2000" dirty="0" smtClean="0"/>
              <a:t>“Introduction to Auxiliaries”</a:t>
            </a:r>
          </a:p>
          <a:p>
            <a:pPr lvl="2"/>
            <a:r>
              <a:rPr lang="en-US" sz="1600" dirty="0" smtClean="0"/>
              <a:t>Policies and Procedures, Establishing an Auxiliary, Special Requirements</a:t>
            </a:r>
          </a:p>
          <a:p>
            <a:pPr lvl="2"/>
            <a:r>
              <a:rPr lang="en-US" sz="1600" dirty="0" smtClean="0"/>
              <a:t>3/25/2009 and 4/8/2009</a:t>
            </a:r>
          </a:p>
          <a:p>
            <a:pPr lvl="2"/>
            <a:endParaRPr lang="en-US" sz="1600" dirty="0" smtClean="0"/>
          </a:p>
          <a:p>
            <a:r>
              <a:rPr lang="en-US" sz="2400" dirty="0" smtClean="0"/>
              <a:t>Reference Materials Available on </a:t>
            </a:r>
            <a:r>
              <a:rPr lang="en-US" sz="2400" dirty="0" smtClean="0">
                <a:hlinkClick r:id="rId2"/>
              </a:rPr>
              <a:t>www.budget.fsu.edu</a:t>
            </a:r>
            <a:endParaRPr lang="en-US" sz="2400" dirty="0" smtClean="0"/>
          </a:p>
          <a:p>
            <a:pPr lvl="1"/>
            <a:r>
              <a:rPr lang="en-US" sz="2000" dirty="0" smtClean="0"/>
              <a:t>Positions &amp; Rate Page</a:t>
            </a:r>
          </a:p>
          <a:p>
            <a:pPr lvl="1"/>
            <a:r>
              <a:rPr lang="en-US" sz="2000" dirty="0" smtClean="0"/>
              <a:t>Budget Manager Responsibilities</a:t>
            </a:r>
          </a:p>
          <a:p>
            <a:pPr lvl="1"/>
            <a:r>
              <a:rPr lang="en-US" sz="2000" dirty="0" smtClean="0"/>
              <a:t>Auxiliary Policies &amp; Procedures</a:t>
            </a:r>
          </a:p>
          <a:p>
            <a:pPr lvl="1"/>
            <a:r>
              <a:rPr lang="en-US" sz="2000" dirty="0" smtClean="0"/>
              <a:t>Job Aids</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a:xfrm>
            <a:off x="5715000" y="6305550"/>
            <a:ext cx="2895600" cy="476250"/>
          </a:xfrm>
        </p:spPr>
        <p:txBody>
          <a:bodyPr/>
          <a:lstStyle/>
          <a:p>
            <a:r>
              <a:rPr lang="en-US" smtClean="0"/>
              <a:t>BUDGET OFFICE</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Reporting Tools</a:t>
            </a:r>
            <a:endParaRPr lang="en-US" dirty="0"/>
          </a:p>
        </p:txBody>
      </p:sp>
      <p:sp>
        <p:nvSpPr>
          <p:cNvPr id="3" name="Content Placeholder 2"/>
          <p:cNvSpPr>
            <a:spLocks noGrp="1"/>
          </p:cNvSpPr>
          <p:nvPr>
            <p:ph idx="1"/>
          </p:nvPr>
        </p:nvSpPr>
        <p:spPr/>
        <p:txBody>
          <a:bodyPr>
            <a:normAutofit/>
          </a:bodyPr>
          <a:lstStyle/>
          <a:p>
            <a:r>
              <a:rPr lang="en-US" sz="2400" dirty="0" smtClean="0"/>
              <a:t>OMNI Commitment Control Inquiries</a:t>
            </a:r>
            <a:endParaRPr lang="en-US" sz="2000" dirty="0" smtClean="0"/>
          </a:p>
          <a:p>
            <a:pPr lvl="1"/>
            <a:r>
              <a:rPr lang="en-US" sz="2000" dirty="0" smtClean="0"/>
              <a:t>Budget Details (view one at a time)</a:t>
            </a:r>
          </a:p>
          <a:p>
            <a:pPr lvl="1"/>
            <a:r>
              <a:rPr lang="en-US" sz="2000" dirty="0" smtClean="0"/>
              <a:t>Budgets Overview (view a range)</a:t>
            </a:r>
          </a:p>
          <a:p>
            <a:pPr lvl="1"/>
            <a:endParaRPr lang="en-US" sz="1600" dirty="0" smtClean="0"/>
          </a:p>
          <a:p>
            <a:pPr lvl="1"/>
            <a:endParaRPr lang="en-US" sz="1600" dirty="0" smtClean="0"/>
          </a:p>
          <a:p>
            <a:r>
              <a:rPr lang="en-US" sz="2400" dirty="0" smtClean="0"/>
              <a:t>OBI Reports</a:t>
            </a:r>
          </a:p>
          <a:p>
            <a:pPr lvl="1"/>
            <a:r>
              <a:rPr lang="en-US" sz="2000" dirty="0" smtClean="0"/>
              <a:t>Available Balance Report</a:t>
            </a:r>
          </a:p>
          <a:p>
            <a:pPr lvl="1"/>
            <a:r>
              <a:rPr lang="en-US" sz="2000" dirty="0" smtClean="0"/>
              <a:t>Financial &amp; Budget Position Report (Formerly the “SS195”)</a:t>
            </a:r>
          </a:p>
          <a:p>
            <a:pPr lvl="1"/>
            <a:endParaRPr lang="en-US" sz="2000" dirty="0" smtClean="0"/>
          </a:p>
          <a:p>
            <a:pPr lvl="1"/>
            <a:endParaRPr lang="en-US" sz="2000" dirty="0" smtClean="0"/>
          </a:p>
          <a:p>
            <a:pPr>
              <a:buNone/>
            </a:pPr>
            <a:r>
              <a:rPr lang="en-US" sz="2400" i="1" dirty="0" smtClean="0"/>
              <a:t>Job Aids for the above are available on </a:t>
            </a:r>
            <a:r>
              <a:rPr lang="en-US" sz="2400" i="1" dirty="0" smtClean="0">
                <a:hlinkClick r:id="rId2"/>
              </a:rPr>
              <a:t>www.budget.fsu.edu</a:t>
            </a:r>
            <a:r>
              <a:rPr lang="en-US" sz="2400" i="1" dirty="0" smtClean="0"/>
              <a:t>!</a:t>
            </a:r>
            <a:endParaRPr lang="en-US" sz="2000" i="1" dirty="0" smtClean="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BUDGET OFFICE</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Contacts and Location</a:t>
            </a:r>
            <a:endParaRPr lang="en-US" dirty="0"/>
          </a:p>
        </p:txBody>
      </p:sp>
      <p:sp>
        <p:nvSpPr>
          <p:cNvPr id="3" name="Content Placeholder 2"/>
          <p:cNvSpPr>
            <a:spLocks noGrp="1"/>
          </p:cNvSpPr>
          <p:nvPr>
            <p:ph idx="1"/>
          </p:nvPr>
        </p:nvSpPr>
        <p:spPr/>
        <p:txBody>
          <a:bodyPr>
            <a:normAutofit/>
          </a:bodyPr>
          <a:lstStyle/>
          <a:p>
            <a:r>
              <a:rPr lang="en-US" sz="2400" dirty="0" smtClean="0"/>
              <a:t>Website:  </a:t>
            </a:r>
            <a:r>
              <a:rPr lang="en-US" sz="2400" dirty="0" smtClean="0">
                <a:hlinkClick r:id="rId2"/>
              </a:rPr>
              <a:t>www.budget.fsu.edu</a:t>
            </a:r>
            <a:endParaRPr lang="en-US" sz="1100" dirty="0" smtClean="0"/>
          </a:p>
          <a:p>
            <a:r>
              <a:rPr lang="en-US" sz="2400" dirty="0" smtClean="0"/>
              <a:t>Main Phone Line:  644-4203</a:t>
            </a:r>
            <a:endParaRPr lang="en-US" sz="1100" dirty="0" smtClean="0"/>
          </a:p>
          <a:p>
            <a:r>
              <a:rPr lang="en-US" sz="2400" dirty="0" smtClean="0"/>
              <a:t>Key Departmental Contacts:</a:t>
            </a:r>
          </a:p>
          <a:p>
            <a:pPr lvl="1"/>
            <a:r>
              <a:rPr lang="en-US" sz="2000" dirty="0" smtClean="0"/>
              <a:t>Mike Lake – Director</a:t>
            </a:r>
          </a:p>
          <a:p>
            <a:pPr lvl="1"/>
            <a:r>
              <a:rPr lang="en-US" sz="2000" dirty="0" smtClean="0"/>
              <a:t>Katie Martindale – Assistant Director</a:t>
            </a:r>
          </a:p>
          <a:p>
            <a:pPr lvl="1"/>
            <a:r>
              <a:rPr lang="en-US" sz="2000" dirty="0" smtClean="0"/>
              <a:t>Gail Friedrich – General Budgetary Issues, Deficits</a:t>
            </a:r>
          </a:p>
          <a:p>
            <a:pPr lvl="1"/>
            <a:r>
              <a:rPr lang="en-US" sz="2000" dirty="0" smtClean="0"/>
              <a:t>Vann Gardner – E&amp;G Rate, Salary Conversions</a:t>
            </a:r>
          </a:p>
          <a:p>
            <a:pPr lvl="1"/>
            <a:r>
              <a:rPr lang="en-US" sz="2000" dirty="0" smtClean="0"/>
              <a:t>Mary Alice Mills – Auxiliary Issues, OMNI Departments</a:t>
            </a:r>
          </a:p>
          <a:p>
            <a:r>
              <a:rPr lang="en-US" sz="2400" dirty="0" smtClean="0"/>
              <a:t>Location: 321 Westcott</a:t>
            </a:r>
          </a:p>
          <a:p>
            <a:pPr lvl="1"/>
            <a:endParaRPr lang="en-US" sz="1000" dirty="0" smtClean="0"/>
          </a:p>
          <a:p>
            <a:pPr>
              <a:buNone/>
            </a:pPr>
            <a:r>
              <a:rPr lang="en-US" sz="2100" i="1" dirty="0" smtClean="0"/>
              <a:t>Visit </a:t>
            </a:r>
            <a:r>
              <a:rPr lang="en-US" sz="2100" i="1" dirty="0" smtClean="0">
                <a:hlinkClick r:id="rId3"/>
              </a:rPr>
              <a:t>www.budget.fsu.edu/staff</a:t>
            </a:r>
            <a:r>
              <a:rPr lang="en-US" sz="2100" i="1" dirty="0" smtClean="0"/>
              <a:t> for staff profiles and contact information!</a:t>
            </a:r>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BUDGET OFFICE</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b="1" i="1" u="sng" dirty="0" smtClean="0">
                <a:solidFill>
                  <a:schemeClr val="accent2">
                    <a:lumMod val="75000"/>
                  </a:schemeClr>
                </a:solidFill>
              </a:rPr>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4"/>
            <a:ext cx="6400800" cy="3419475"/>
          </a:xfrm>
        </p:spPr>
        <p:txBody>
          <a:bodyPr vert="horz" wrap="square" lIns="91440" tIns="45720" rIns="91440" bIns="45720"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rPr>
              <a:t>OFFICE OF AUDIT SERVICES</a:t>
            </a:r>
            <a:br>
              <a:rPr lang="en-US" cap="none" dirty="0" smtClean="0">
                <a:effectLst>
                  <a:outerShdw blurRad="38100" dist="38100" dir="2700000" algn="tl">
                    <a:srgbClr val="C0C0C0"/>
                  </a:outerShdw>
                </a:effectLst>
              </a:rPr>
            </a:br>
            <a:r>
              <a:rPr lang="en-US" cap="none" dirty="0" smtClean="0">
                <a:effectLst>
                  <a:outerShdw blurRad="38100" dist="38100" dir="2700000" algn="tl">
                    <a:srgbClr val="C0C0C0"/>
                  </a:outerShdw>
                </a:effectLst>
              </a:rPr>
              <a:t/>
            </a:r>
            <a:br>
              <a:rPr lang="en-US" cap="none" dirty="0" smtClean="0">
                <a:effectLst>
                  <a:outerShdw blurRad="38100" dist="38100" dir="2700000" algn="tl">
                    <a:srgbClr val="C0C0C0"/>
                  </a:outerShdw>
                </a:effectLst>
              </a:rPr>
            </a:br>
            <a:r>
              <a:rPr lang="en-US" sz="3200" cap="none" dirty="0" smtClean="0">
                <a:solidFill>
                  <a:schemeClr val="accent2">
                    <a:lumMod val="60000"/>
                    <a:lumOff val="40000"/>
                  </a:schemeClr>
                </a:solidFill>
                <a:effectLst>
                  <a:outerShdw blurRad="38100" dist="38100" dir="2700000" algn="tl">
                    <a:srgbClr val="C0C0C0"/>
                  </a:outerShdw>
                </a:effectLst>
              </a:rPr>
              <a:t>RANSOM MCCLUNG</a:t>
            </a:r>
            <a:endParaRPr lang="en-US" cap="none" dirty="0" smtClean="0">
              <a:effectLst>
                <a:outerShdw blurRad="38100" dist="38100" dir="2700000" algn="tl">
                  <a:srgbClr val="C0C0C0"/>
                </a:outerShdw>
              </a:effectLst>
            </a:endParaRPr>
          </a:p>
        </p:txBody>
      </p:sp>
      <p:pic>
        <p:nvPicPr>
          <p:cNvPr id="1536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3828052-29A9-432B-8DEB-5901EE1868EC}"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6386" name="Content Placeholder 2"/>
          <p:cNvSpPr>
            <a:spLocks noGrp="1"/>
          </p:cNvSpPr>
          <p:nvPr>
            <p:ph idx="1"/>
          </p:nvPr>
        </p:nvSpPr>
        <p:spPr>
          <a:xfrm>
            <a:off x="1447800" y="1524000"/>
            <a:ext cx="7499350" cy="4800600"/>
          </a:xfrm>
        </p:spPr>
        <p:txBody>
          <a:bodyPr/>
          <a:lstStyle/>
          <a:p>
            <a:pPr eaLnBrk="1" hangingPunct="1"/>
            <a:r>
              <a:rPr lang="en-US" sz="2400" dirty="0" smtClean="0"/>
              <a:t>"Internal auditing is an independent, objective assurance and consulting activity designed to add value and improve an organization's operation. It helps an organization accomplish its objectives by bringing a systematic, disciplined approach to evaluate and improve the effectiveness of risk management, control, and governance processes." Our primary services to the University include:</a:t>
            </a:r>
          </a:p>
          <a:p>
            <a:pPr marL="896938" lvl="1" eaLnBrk="1" hangingPunct="1"/>
            <a:r>
              <a:rPr lang="en-US" sz="2000" dirty="0" smtClean="0"/>
              <a:t>Audits</a:t>
            </a:r>
            <a:r>
              <a:rPr lang="en-US" dirty="0" smtClean="0"/>
              <a:t> </a:t>
            </a:r>
          </a:p>
          <a:p>
            <a:pPr marL="896938" lvl="1" eaLnBrk="1" hangingPunct="1"/>
            <a:r>
              <a:rPr lang="en-US" sz="2000" dirty="0" smtClean="0"/>
              <a:t>Consulting </a:t>
            </a:r>
          </a:p>
          <a:p>
            <a:pPr marL="896938" lvl="1" eaLnBrk="1" hangingPunct="1"/>
            <a:r>
              <a:rPr lang="en-US" sz="2000" dirty="0" smtClean="0"/>
              <a:t>Investigations </a:t>
            </a:r>
          </a:p>
          <a:p>
            <a:pPr marL="896938" lvl="1" eaLnBrk="1" hangingPunct="1"/>
            <a:r>
              <a:rPr lang="en-US" sz="2000" dirty="0" smtClean="0"/>
              <a:t>Training</a:t>
            </a:r>
          </a:p>
          <a:p>
            <a:pPr lvl="1" eaLnBrk="1" hangingPunct="1">
              <a:buFont typeface="Verdana" pitchFamily="34" charset="0"/>
              <a:buNone/>
            </a:pPr>
            <a:endParaRPr lang="en-US" sz="2000" dirty="0" smtClean="0"/>
          </a:p>
        </p:txBody>
      </p:sp>
      <p:pic>
        <p:nvPicPr>
          <p:cNvPr id="1638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AUDIT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6386" name="Content Placeholder 2"/>
          <p:cNvSpPr>
            <a:spLocks noGrp="1"/>
          </p:cNvSpPr>
          <p:nvPr>
            <p:ph idx="1"/>
          </p:nvPr>
        </p:nvSpPr>
        <p:spPr>
          <a:xfrm>
            <a:off x="1447800" y="1524000"/>
            <a:ext cx="7499350" cy="4800600"/>
          </a:xfrm>
        </p:spPr>
        <p:txBody>
          <a:bodyPr/>
          <a:lstStyle/>
          <a:p>
            <a:r>
              <a:rPr lang="en-US" sz="2400" dirty="0" smtClean="0"/>
              <a:t>Authority &amp; Purpose</a:t>
            </a:r>
          </a:p>
          <a:p>
            <a:pPr marL="896938" lvl="1"/>
            <a:r>
              <a:rPr lang="en-US" sz="2000" dirty="0" smtClean="0"/>
              <a:t>The Office of Audit Services operates pursuant to its Charter, which was approved by the President in August 2003 and by the Board of Trustees in September 2003. Our Office is intended to be the central point for coordinating activities that promote accountability, integrity, and efficiency. </a:t>
            </a:r>
          </a:p>
          <a:p>
            <a:pPr marL="1143000" lvl="2">
              <a:buNone/>
            </a:pPr>
            <a:endParaRPr lang="en-US" sz="2000" dirty="0" smtClean="0"/>
          </a:p>
          <a:p>
            <a:r>
              <a:rPr lang="en-US" sz="2400" dirty="0" smtClean="0"/>
              <a:t>Mission Statement</a:t>
            </a:r>
          </a:p>
          <a:p>
            <a:pPr marL="896938" lvl="1"/>
            <a:r>
              <a:rPr lang="en-US" sz="2000" dirty="0" smtClean="0"/>
              <a:t>Facilitate positive change with the objective of reducing risk to the University's resources and reputation and enhancing its efficiency and effectiveness. </a:t>
            </a:r>
          </a:p>
        </p:txBody>
      </p:sp>
      <p:pic>
        <p:nvPicPr>
          <p:cNvPr id="1638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AUDIT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295400" y="1524000"/>
            <a:ext cx="7696200" cy="4876800"/>
          </a:xfrm>
        </p:spPr>
        <p:txBody>
          <a:bodyPr>
            <a:normAutofit/>
          </a:bodyPr>
          <a:lstStyle/>
          <a:p>
            <a:r>
              <a:rPr lang="en-US" sz="2400" dirty="0" smtClean="0"/>
              <a:t>Training Courses Offered:</a:t>
            </a:r>
          </a:p>
          <a:p>
            <a:pPr lvl="1"/>
            <a:r>
              <a:rPr lang="en-US" sz="2000" dirty="0" smtClean="0"/>
              <a:t>Auxiliary Rate Calculations</a:t>
            </a:r>
          </a:p>
          <a:p>
            <a:pPr lvl="2"/>
            <a:r>
              <a:rPr lang="en-US" sz="1600" dirty="0" smtClean="0"/>
              <a:t>3/27/09 (Friday) – 9:00-11:00 </a:t>
            </a:r>
          </a:p>
          <a:p>
            <a:pPr lvl="2"/>
            <a:r>
              <a:rPr lang="en-US" sz="1600" dirty="0" smtClean="0"/>
              <a:t>4/9/09 (Thursday) – 8:30-10:30</a:t>
            </a:r>
          </a:p>
          <a:p>
            <a:pPr lvl="2"/>
            <a:r>
              <a:rPr lang="en-US" sz="1600" dirty="0" smtClean="0"/>
              <a:t>All sessions at the University Training Center</a:t>
            </a:r>
          </a:p>
          <a:p>
            <a:pPr lvl="1"/>
            <a:r>
              <a:rPr lang="en-US" sz="2000" dirty="0" smtClean="0"/>
              <a:t>Ethics</a:t>
            </a:r>
          </a:p>
          <a:p>
            <a:pPr lvl="1"/>
            <a:r>
              <a:rPr lang="en-US" sz="2000" dirty="0" smtClean="0"/>
              <a:t>Internal controls</a:t>
            </a:r>
          </a:p>
          <a:p>
            <a:pPr lvl="1"/>
            <a:r>
              <a:rPr lang="en-US" sz="2000" dirty="0" smtClean="0"/>
              <a:t>Fraud awareness, prevention and detection</a:t>
            </a:r>
          </a:p>
          <a:p>
            <a:pPr lvl="1"/>
            <a:r>
              <a:rPr lang="en-US" sz="2000" dirty="0" smtClean="0"/>
              <a:t>University policy on sexual harassment</a:t>
            </a:r>
          </a:p>
          <a:p>
            <a:r>
              <a:rPr lang="en-US" sz="2400" dirty="0" smtClean="0"/>
              <a:t>Sexual Harassment FAQ and other information at </a:t>
            </a:r>
            <a:r>
              <a:rPr lang="en-US" sz="2400" dirty="0" smtClean="0">
                <a:hlinkClick r:id="rId2"/>
              </a:rPr>
              <a:t>http://www.auditservices.fsu.edu/sh/index.html</a:t>
            </a:r>
            <a:r>
              <a:rPr lang="en-US" sz="2400" dirty="0" smtClean="0"/>
              <a:t> </a:t>
            </a:r>
          </a:p>
        </p:txBody>
      </p:sp>
      <p:pic>
        <p:nvPicPr>
          <p:cNvPr id="18435"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AUDIT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48</a:t>
            </a:fld>
            <a:endParaRPr lang="en-US"/>
          </a:p>
        </p:txBody>
      </p:sp>
      <p:sp>
        <p:nvSpPr>
          <p:cNvPr id="7" name="Title 6"/>
          <p:cNvSpPr>
            <a:spLocks noGrp="1"/>
          </p:cNvSpPr>
          <p:nvPr>
            <p:ph type="title"/>
          </p:nvPr>
        </p:nvSpPr>
        <p:spPr/>
        <p:txBody>
          <a:bodyPr/>
          <a:lstStyle/>
          <a:p>
            <a:r>
              <a:rPr lang="en-US" dirty="0" smtClean="0"/>
              <a:t>Training &amp; Job Aids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Contacts</a:t>
            </a:r>
            <a:endParaRPr lang="en-US" dirty="0">
              <a:solidFill>
                <a:schemeClr val="tx2">
                  <a:satMod val="130000"/>
                </a:schemeClr>
              </a:solidFill>
            </a:endParaRPr>
          </a:p>
        </p:txBody>
      </p:sp>
      <p:sp>
        <p:nvSpPr>
          <p:cNvPr id="21506" name="Content Placeholder 2"/>
          <p:cNvSpPr>
            <a:spLocks noGrp="1"/>
          </p:cNvSpPr>
          <p:nvPr>
            <p:ph idx="1"/>
          </p:nvPr>
        </p:nvSpPr>
        <p:spPr>
          <a:xfrm>
            <a:off x="1435608" y="1600200"/>
            <a:ext cx="7498080" cy="4648200"/>
          </a:xfrm>
        </p:spPr>
        <p:txBody>
          <a:bodyPr/>
          <a:lstStyle/>
          <a:p>
            <a:pPr eaLnBrk="1" hangingPunct="1"/>
            <a:r>
              <a:rPr lang="en-US" sz="2400" dirty="0" smtClean="0"/>
              <a:t>Website: </a:t>
            </a:r>
            <a:r>
              <a:rPr lang="en-US" sz="2400" dirty="0" smtClean="0">
                <a:hlinkClick r:id="rId2"/>
              </a:rPr>
              <a:t>http://www.auditservices.fsu.edu/</a:t>
            </a:r>
            <a:r>
              <a:rPr lang="en-US" sz="2400" dirty="0" smtClean="0"/>
              <a:t> </a:t>
            </a:r>
          </a:p>
          <a:p>
            <a:pPr eaLnBrk="1" hangingPunct="1"/>
            <a:r>
              <a:rPr lang="en-US" sz="2400" dirty="0" smtClean="0"/>
              <a:t>Main Phone Line: 644-6031</a:t>
            </a:r>
          </a:p>
          <a:p>
            <a:pPr eaLnBrk="1" hangingPunct="1"/>
            <a:r>
              <a:rPr lang="en-US" sz="2400" dirty="0" smtClean="0"/>
              <a:t>Departmental Directory: </a:t>
            </a:r>
            <a:r>
              <a:rPr lang="en-US" sz="2400" dirty="0" smtClean="0">
                <a:hlinkClick r:id="rId3"/>
              </a:rPr>
              <a:t>http://www.auditservices.fsu.edu/staff/index.html</a:t>
            </a:r>
            <a:endParaRPr lang="en-US" sz="2400" dirty="0" smtClean="0"/>
          </a:p>
          <a:p>
            <a:pPr eaLnBrk="1" hangingPunct="1">
              <a:buNone/>
            </a:pPr>
            <a:endParaRPr lang="en-US" sz="2400" dirty="0" smtClean="0"/>
          </a:p>
        </p:txBody>
      </p:sp>
      <p:pic>
        <p:nvPicPr>
          <p:cNvPr id="21507" name="Picture 3" descr="RGB_Seal 1.tif"/>
          <p:cNvPicPr>
            <a:picLocks noChangeAspect="1"/>
          </p:cNvPicPr>
          <p:nvPr/>
        </p:nvPicPr>
        <p:blipFill>
          <a:blip r:embed="rId4"/>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AUDIT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vert="horz" wrap="square" lIns="91440" tIns="45720" rIns="91440" bIns="45720" numCol="1" anchorCtr="0" compatLnSpc="1">
            <a:prstTxWarp prst="textNoShape">
              <a:avLst/>
            </a:prstTxWarp>
          </a:bodyPr>
          <a:lstStyle/>
          <a:p>
            <a:r>
              <a:rPr lang="en-US" smtClean="0">
                <a:effectLst>
                  <a:outerShdw blurRad="38100" dist="38100" dir="2700000" algn="tl">
                    <a:srgbClr val="C0C0C0"/>
                  </a:outerShdw>
                </a:effectLst>
              </a:rPr>
              <a:t>Presentation Format</a:t>
            </a:r>
          </a:p>
        </p:txBody>
      </p:sp>
      <p:sp>
        <p:nvSpPr>
          <p:cNvPr id="14338" name="Content Placeholder 2"/>
          <p:cNvSpPr>
            <a:spLocks noGrp="1"/>
          </p:cNvSpPr>
          <p:nvPr>
            <p:ph idx="1"/>
          </p:nvPr>
        </p:nvSpPr>
        <p:spPr>
          <a:xfrm>
            <a:off x="1435100" y="1447800"/>
            <a:ext cx="7499350" cy="5181600"/>
          </a:xfrm>
        </p:spPr>
        <p:txBody>
          <a:bodyPr/>
          <a:lstStyle/>
          <a:p>
            <a:r>
              <a:rPr lang="en-US" sz="2400" dirty="0" smtClean="0"/>
              <a:t>General Department Information</a:t>
            </a:r>
          </a:p>
          <a:p>
            <a:r>
              <a:rPr lang="en-US" sz="2400" dirty="0" smtClean="0"/>
              <a:t>Current Topics &amp; Events</a:t>
            </a:r>
          </a:p>
          <a:p>
            <a:r>
              <a:rPr lang="en-US" sz="2400" dirty="0" smtClean="0"/>
              <a:t>Training &amp; Job Aids</a:t>
            </a:r>
          </a:p>
          <a:p>
            <a:r>
              <a:rPr lang="en-US" sz="2400" dirty="0" smtClean="0"/>
              <a:t>Reporting Tools</a:t>
            </a:r>
          </a:p>
          <a:p>
            <a:r>
              <a:rPr lang="en-US" sz="2400" dirty="0" smtClean="0"/>
              <a:t>Department Contact Information</a:t>
            </a:r>
          </a:p>
        </p:txBody>
      </p:sp>
      <p:pic>
        <p:nvPicPr>
          <p:cNvPr id="1433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b="1" i="1" u="sng" dirty="0" smtClean="0">
                <a:solidFill>
                  <a:schemeClr val="accent2">
                    <a:lumMod val="75000"/>
                  </a:schemeClr>
                </a:solidFill>
              </a:rPr>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4"/>
            <a:ext cx="6400800" cy="3114675"/>
          </a:xfrm>
        </p:spPr>
        <p:txBody>
          <a:bodyPr/>
          <a:lstStyle/>
          <a:p>
            <a:r>
              <a:rPr lang="en-US" dirty="0" smtClean="0"/>
              <a:t>STUDENT FINANCIAL SERVICES (SFS)</a:t>
            </a:r>
            <a:br>
              <a:rPr lang="en-US" dirty="0" smtClean="0"/>
            </a:br>
            <a:r>
              <a:rPr lang="en-US" dirty="0" smtClean="0"/>
              <a:t/>
            </a:r>
            <a:br>
              <a:rPr lang="en-US" dirty="0" smtClean="0"/>
            </a:br>
            <a:r>
              <a:rPr lang="en-US" sz="3200" dirty="0" smtClean="0">
                <a:solidFill>
                  <a:schemeClr val="accent2">
                    <a:lumMod val="60000"/>
                    <a:lumOff val="40000"/>
                  </a:schemeClr>
                </a:solidFill>
              </a:rPr>
              <a:t>Marcia Murphy</a:t>
            </a:r>
            <a:endParaRPr lang="en-US" dirty="0"/>
          </a:p>
        </p:txBody>
      </p:sp>
      <p:sp>
        <p:nvSpPr>
          <p:cNvPr id="3" name="Text Placeholder 2"/>
          <p:cNvSpPr>
            <a:spLocks noGrp="1"/>
          </p:cNvSpPr>
          <p:nvPr>
            <p:ph type="body" idx="1"/>
          </p:nvPr>
        </p:nvSpPr>
        <p:spPr/>
        <p:txBody>
          <a:bodyPr/>
          <a:lstStyle/>
          <a:p>
            <a:endParaRPr lang="en-US"/>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a:xfrm>
            <a:off x="1435608" y="1447800"/>
            <a:ext cx="7498080" cy="5181600"/>
          </a:xfrm>
        </p:spPr>
        <p:txBody>
          <a:bodyPr>
            <a:normAutofit/>
          </a:bodyPr>
          <a:lstStyle/>
          <a:p>
            <a:r>
              <a:rPr lang="en-US" sz="2400" dirty="0" smtClean="0"/>
              <a:t>Two Primary Areas: Accounting and Operations</a:t>
            </a:r>
          </a:p>
          <a:p>
            <a:r>
              <a:rPr lang="en-US" sz="2400" dirty="0" smtClean="0"/>
              <a:t>Accounting – Glenn Scanlan,  Assistant Controller</a:t>
            </a:r>
          </a:p>
          <a:p>
            <a:pPr lvl="1"/>
            <a:r>
              <a:rPr lang="en-US" sz="2000" dirty="0" smtClean="0"/>
              <a:t>Processes departmental deposits (DT 118s)</a:t>
            </a:r>
          </a:p>
          <a:p>
            <a:pPr lvl="1"/>
            <a:r>
              <a:rPr lang="en-US" sz="2000" dirty="0" smtClean="0"/>
              <a:t>Processes revenue/expense corrections</a:t>
            </a:r>
          </a:p>
          <a:p>
            <a:pPr lvl="1"/>
            <a:r>
              <a:rPr lang="en-US" sz="2000" dirty="0" smtClean="0"/>
              <a:t>Performs reconciliations of incoming and outgoing financial aid</a:t>
            </a:r>
          </a:p>
          <a:p>
            <a:pPr lvl="1"/>
            <a:r>
              <a:rPr lang="en-US" sz="2000" dirty="0" smtClean="0"/>
              <a:t>Assists Treasury Management with SFS-related bank reconciliations</a:t>
            </a:r>
          </a:p>
          <a:p>
            <a:pPr lvl="1"/>
            <a:r>
              <a:rPr lang="en-US" sz="2000" dirty="0" smtClean="0"/>
              <a:t>Performs withdrawal calculations and returns funds to U.S. Department of Education</a:t>
            </a:r>
          </a:p>
          <a:p>
            <a:pPr lvl="1"/>
            <a:r>
              <a:rPr lang="en-US" sz="2000" dirty="0" smtClean="0"/>
              <a:t>Performs collected tuition and fee distributions</a:t>
            </a:r>
          </a:p>
          <a:p>
            <a:pPr lvl="1"/>
            <a:r>
              <a:rPr lang="en-US" sz="2000" dirty="0" smtClean="0"/>
              <a:t>Responsible for federal reporting</a:t>
            </a:r>
          </a:p>
          <a:p>
            <a:pPr lvl="1"/>
            <a:r>
              <a:rPr lang="en-US" sz="2000" dirty="0" smtClean="0"/>
              <a:t>Manages credit card program</a:t>
            </a:r>
          </a:p>
          <a:p>
            <a:pPr lvl="1"/>
            <a:endParaRPr lang="en-US" sz="2000" dirty="0" smtClean="0"/>
          </a:p>
          <a:p>
            <a:endParaRPr lang="en-US" sz="2000" dirty="0" smtClean="0"/>
          </a:p>
          <a:p>
            <a:pPr lvl="1"/>
            <a:endParaRPr lang="en-US" sz="2000" dirty="0" smtClean="0"/>
          </a:p>
          <a:p>
            <a:endParaRPr lang="en-US" sz="2400"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95400"/>
            <a:ext cx="7498080" cy="5181600"/>
          </a:xfrm>
        </p:spPr>
        <p:txBody>
          <a:bodyPr>
            <a:normAutofit lnSpcReduction="10000"/>
          </a:bodyPr>
          <a:lstStyle/>
          <a:p>
            <a:r>
              <a:rPr lang="en-US" sz="2400" dirty="0" smtClean="0"/>
              <a:t>Operations – John Bembry,  Assistant Director</a:t>
            </a:r>
          </a:p>
          <a:p>
            <a:pPr lvl="1"/>
            <a:r>
              <a:rPr lang="en-US" sz="2000" dirty="0" smtClean="0"/>
              <a:t>Cashiering and Customer Service</a:t>
            </a:r>
          </a:p>
          <a:p>
            <a:pPr lvl="2"/>
            <a:r>
              <a:rPr lang="en-US" sz="1600" dirty="0" smtClean="0"/>
              <a:t>Processes departmental deposits and collects student tuition and fee payments</a:t>
            </a:r>
          </a:p>
          <a:p>
            <a:pPr lvl="2"/>
            <a:r>
              <a:rPr lang="en-US" sz="1600" dirty="0" smtClean="0"/>
              <a:t>Collects tuition for third party billings, Florida Prepaid, departmental billings and waivers</a:t>
            </a:r>
          </a:p>
          <a:p>
            <a:pPr lvl="2"/>
            <a:r>
              <a:rPr lang="en-US" sz="1600" dirty="0" smtClean="0"/>
              <a:t>Assists with general and complex student financial inquiries</a:t>
            </a:r>
          </a:p>
          <a:p>
            <a:pPr lvl="1"/>
            <a:r>
              <a:rPr lang="en-US" sz="2000" dirty="0" smtClean="0"/>
              <a:t>Manages the accurate assessment of tuition and fees</a:t>
            </a:r>
          </a:p>
          <a:p>
            <a:pPr lvl="1"/>
            <a:r>
              <a:rPr lang="en-US" sz="2000" dirty="0" smtClean="0"/>
              <a:t>Financial Aid Disbursements and Refunds</a:t>
            </a:r>
          </a:p>
          <a:p>
            <a:pPr lvl="2"/>
            <a:r>
              <a:rPr lang="en-US" sz="1600" dirty="0" smtClean="0"/>
              <a:t>Oversees the timely and accurate release of $300 million each year in state, federal and private financial aid</a:t>
            </a:r>
          </a:p>
          <a:p>
            <a:pPr lvl="2"/>
            <a:r>
              <a:rPr lang="en-US" sz="1600" dirty="0" smtClean="0"/>
              <a:t>Processes University refunds</a:t>
            </a:r>
          </a:p>
          <a:p>
            <a:pPr lvl="1"/>
            <a:r>
              <a:rPr lang="en-US" sz="2000" dirty="0" smtClean="0"/>
              <a:t>Maintains accounts receivable and collects on delinquent funds owed to the university</a:t>
            </a:r>
          </a:p>
          <a:p>
            <a:pPr lvl="2"/>
            <a:r>
              <a:rPr lang="en-US" sz="1600" dirty="0" smtClean="0"/>
              <a:t>Processes and collects funds for returned checks and university loans</a:t>
            </a:r>
          </a:p>
          <a:p>
            <a:pPr lvl="2"/>
            <a:r>
              <a:rPr lang="en-US" sz="1600" dirty="0" smtClean="0"/>
              <a:t>Negotiates payment arrangements</a:t>
            </a:r>
          </a:p>
          <a:p>
            <a:pPr lvl="2"/>
            <a:r>
              <a:rPr lang="en-US" sz="1600" dirty="0" smtClean="0"/>
              <a:t>Manages relationship with collection agencies</a:t>
            </a:r>
          </a:p>
          <a:p>
            <a:pPr lvl="2"/>
            <a:r>
              <a:rPr lang="en-US" sz="1600" dirty="0" smtClean="0"/>
              <a:t>Cancels student schedules for non-payment of tuition</a:t>
            </a:r>
          </a:p>
          <a:p>
            <a:pPr lvl="1"/>
            <a:endParaRPr lang="en-US" sz="2000" dirty="0" smtClean="0"/>
          </a:p>
          <a:p>
            <a:pPr lvl="2"/>
            <a:endParaRPr lang="en-US" sz="1600" dirty="0" smtClean="0"/>
          </a:p>
          <a:p>
            <a:endParaRPr lang="en-US" sz="2000" dirty="0" smtClean="0"/>
          </a:p>
          <a:p>
            <a:pPr lvl="1"/>
            <a:endParaRPr lang="en-US" sz="2000" dirty="0" smtClean="0"/>
          </a:p>
          <a:p>
            <a:endParaRPr lang="en-US" sz="2400" dirty="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53</a:t>
            </a:fld>
            <a:endParaRPr lang="en-US"/>
          </a:p>
        </p:txBody>
      </p:sp>
      <p:sp>
        <p:nvSpPr>
          <p:cNvPr id="7" name="Title 6"/>
          <p:cNvSpPr>
            <a:spLocks noGrp="1"/>
          </p:cNvSpPr>
          <p:nvPr>
            <p:ph type="title"/>
          </p:nvPr>
        </p:nvSpPr>
        <p:spPr>
          <a:xfrm>
            <a:off x="1435608" y="274638"/>
            <a:ext cx="6108192" cy="1143000"/>
          </a:xfrm>
        </p:spPr>
        <p:txBody>
          <a:bodyPr/>
          <a:lstStyle/>
          <a:p>
            <a:r>
              <a:rPr lang="en-US" dirty="0" smtClean="0"/>
              <a:t>General Information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Summer Sessions</a:t>
            </a:r>
            <a:endParaRPr lang="en-US" dirty="0"/>
          </a:p>
        </p:txBody>
      </p:sp>
      <p:sp>
        <p:nvSpPr>
          <p:cNvPr id="3" name="Content Placeholder 2"/>
          <p:cNvSpPr>
            <a:spLocks noGrp="1"/>
          </p:cNvSpPr>
          <p:nvPr>
            <p:ph idx="1"/>
          </p:nvPr>
        </p:nvSpPr>
        <p:spPr>
          <a:xfrm>
            <a:off x="1447800" y="1524000"/>
            <a:ext cx="7498080" cy="4800600"/>
          </a:xfrm>
        </p:spPr>
        <p:txBody>
          <a:bodyPr>
            <a:normAutofit/>
          </a:bodyPr>
          <a:lstStyle/>
          <a:p>
            <a:r>
              <a:rPr lang="en-US" sz="2400" dirty="0" smtClean="0"/>
              <a:t>Details available at </a:t>
            </a:r>
            <a:r>
              <a:rPr lang="en-US" sz="2400" dirty="0" smtClean="0">
                <a:hlinkClick r:id="rId2"/>
              </a:rPr>
              <a:t>www.sfs.fsu.edu</a:t>
            </a:r>
            <a:r>
              <a:rPr lang="en-US" sz="2400" dirty="0" smtClean="0"/>
              <a:t> </a:t>
            </a:r>
          </a:p>
          <a:p>
            <a:r>
              <a:rPr lang="en-US" sz="2400" dirty="0" smtClean="0"/>
              <a:t>Departments should enter tuition waivers and departmental billings as soon as possible, and no later than Wednesday, May 13</a:t>
            </a:r>
            <a:r>
              <a:rPr lang="en-US" sz="2400" baseline="30000" dirty="0" smtClean="0"/>
              <a:t>th</a:t>
            </a:r>
          </a:p>
          <a:p>
            <a:r>
              <a:rPr lang="en-US" sz="2400" b="1" dirty="0" smtClean="0"/>
              <a:t>Summer 2009 Tuition and Fees Payment Deadlines:</a:t>
            </a:r>
          </a:p>
          <a:p>
            <a:pPr lvl="1"/>
            <a:r>
              <a:rPr lang="en-US" sz="2000" dirty="0" smtClean="0"/>
              <a:t>Session A, B, F: Friday, May 22nd </a:t>
            </a:r>
          </a:p>
          <a:p>
            <a:pPr lvl="1"/>
            <a:r>
              <a:rPr lang="en-US" sz="2000" dirty="0" smtClean="0"/>
              <a:t>Session C: Friday, July 10th </a:t>
            </a:r>
          </a:p>
          <a:p>
            <a:pPr lvl="1"/>
            <a:r>
              <a:rPr lang="en-US" sz="2000" dirty="0" smtClean="0"/>
              <a:t>Session D: Friday, June 26th </a:t>
            </a:r>
          </a:p>
          <a:p>
            <a:pPr lvl="1"/>
            <a:endParaRPr lang="en-US" sz="1900" dirty="0" smtClean="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Current Topics &amp; Events</a:t>
            </a:r>
            <a:br>
              <a:rPr lang="en-US" dirty="0" smtClean="0"/>
            </a:br>
            <a:r>
              <a:rPr lang="en-US" dirty="0" smtClean="0"/>
              <a:t>Summer Sessions (cont.)</a:t>
            </a:r>
            <a:endParaRPr lang="en-US" dirty="0"/>
          </a:p>
        </p:txBody>
      </p:sp>
      <p:sp>
        <p:nvSpPr>
          <p:cNvPr id="3" name="Content Placeholder 2"/>
          <p:cNvSpPr>
            <a:spLocks noGrp="1"/>
          </p:cNvSpPr>
          <p:nvPr>
            <p:ph idx="1"/>
          </p:nvPr>
        </p:nvSpPr>
        <p:spPr>
          <a:xfrm>
            <a:off x="1447800" y="1524000"/>
            <a:ext cx="7498080" cy="4800600"/>
          </a:xfrm>
        </p:spPr>
        <p:txBody>
          <a:bodyPr>
            <a:normAutofit fontScale="92500" lnSpcReduction="10000"/>
          </a:bodyPr>
          <a:lstStyle/>
          <a:p>
            <a:r>
              <a:rPr lang="en-US" sz="2600" i="1" dirty="0" smtClean="0"/>
              <a:t>Tuition and Fees should be paid as early as possible but no later than the posted deadlines.</a:t>
            </a:r>
          </a:p>
          <a:p>
            <a:r>
              <a:rPr lang="en-US" sz="2600" i="1" dirty="0" smtClean="0">
                <a:hlinkClick r:id="rId2"/>
              </a:rPr>
              <a:t>University Housing</a:t>
            </a:r>
            <a:r>
              <a:rPr lang="en-US" sz="2600" i="1" dirty="0" smtClean="0"/>
              <a:t>, </a:t>
            </a:r>
            <a:r>
              <a:rPr lang="en-US" sz="2600" i="1" dirty="0" smtClean="0">
                <a:hlinkClick r:id="rId3"/>
              </a:rPr>
              <a:t>Meal Plan</a:t>
            </a:r>
            <a:r>
              <a:rPr lang="en-US" sz="2600" i="1" dirty="0" smtClean="0"/>
              <a:t>, Book Store and other non-tuition related fees may have separate deadlines. Check your contract with these departments for specific deadlines or contact them directly for more information.</a:t>
            </a:r>
            <a:endParaRPr lang="en-US" sz="2600" dirty="0" smtClean="0"/>
          </a:p>
          <a:p>
            <a:r>
              <a:rPr lang="en-US" sz="2600" b="1" dirty="0" smtClean="0"/>
              <a:t>Summer 2009 Deferments Expire </a:t>
            </a:r>
            <a:r>
              <a:rPr lang="en-US" sz="2600" dirty="0" smtClean="0"/>
              <a:t>Friday, July 24th, 2009 </a:t>
            </a:r>
          </a:p>
          <a:p>
            <a:r>
              <a:rPr lang="en-US" sz="2600" b="1" dirty="0" smtClean="0"/>
              <a:t>Summer 2009 Financial Aid Refund Available on SunTrust-</a:t>
            </a:r>
            <a:r>
              <a:rPr lang="en-US" sz="2600" b="1" dirty="0" err="1" smtClean="0"/>
              <a:t>FSUCard</a:t>
            </a:r>
            <a:r>
              <a:rPr lang="en-US" sz="2600" b="1" dirty="0" smtClean="0"/>
              <a:t> Account or Check Mailed </a:t>
            </a:r>
          </a:p>
          <a:p>
            <a:pPr lvl="1"/>
            <a:r>
              <a:rPr lang="en-US" sz="2200" dirty="0" smtClean="0"/>
              <a:t>Session A, B, F: Monday, May 18th </a:t>
            </a:r>
          </a:p>
          <a:p>
            <a:pPr lvl="1"/>
            <a:r>
              <a:rPr lang="en-US" sz="2200" dirty="0" smtClean="0"/>
              <a:t>Session C: Tuesday, July 7th </a:t>
            </a:r>
          </a:p>
          <a:p>
            <a:pPr lvl="1"/>
            <a:r>
              <a:rPr lang="en-US" sz="2200" dirty="0" smtClean="0"/>
              <a:t>Session D: Monday, June 22</a:t>
            </a:r>
            <a:r>
              <a:rPr lang="en-US" sz="2200" baseline="30000" dirty="0" smtClean="0"/>
              <a:t>nd</a:t>
            </a:r>
            <a:r>
              <a:rPr lang="en-US" sz="2200" dirty="0" smtClean="0"/>
              <a:t> </a:t>
            </a:r>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Current Topics &amp; Events</a:t>
            </a:r>
            <a:endParaRPr lang="en-US" dirty="0"/>
          </a:p>
        </p:txBody>
      </p:sp>
      <p:sp>
        <p:nvSpPr>
          <p:cNvPr id="3" name="Content Placeholder 2"/>
          <p:cNvSpPr>
            <a:spLocks noGrp="1"/>
          </p:cNvSpPr>
          <p:nvPr>
            <p:ph idx="1"/>
          </p:nvPr>
        </p:nvSpPr>
        <p:spPr/>
        <p:txBody>
          <a:bodyPr>
            <a:normAutofit/>
          </a:bodyPr>
          <a:lstStyle/>
          <a:p>
            <a:r>
              <a:rPr lang="en-US" sz="2400" dirty="0" smtClean="0"/>
              <a:t>Tuition Rates for 2009-10: anticipated availability date is July</a:t>
            </a:r>
          </a:p>
          <a:p>
            <a:r>
              <a:rPr lang="en-US" sz="2400" dirty="0" smtClean="0"/>
              <a:t>New FSU Technology Fee approved</a:t>
            </a:r>
          </a:p>
          <a:p>
            <a:pPr lvl="1"/>
            <a:r>
              <a:rPr lang="en-US" sz="2000" dirty="0" smtClean="0"/>
              <a:t>Not covered by Bright Futures Awards or Florida Prepaid College Program</a:t>
            </a:r>
            <a:r>
              <a:rPr lang="en-US" sz="1500" dirty="0" smtClean="0"/>
              <a:t> </a:t>
            </a:r>
          </a:p>
          <a:p>
            <a:r>
              <a:rPr lang="en-US" sz="2400" dirty="0" smtClean="0"/>
              <a:t>Possible change in credit card merchant bank</a:t>
            </a:r>
          </a:p>
          <a:p>
            <a:r>
              <a:rPr lang="en-US" sz="2400" dirty="0" smtClean="0"/>
              <a:t>Many changes anticipated in federal financial aid</a:t>
            </a:r>
          </a:p>
          <a:p>
            <a:r>
              <a:rPr lang="en-US" sz="2400" dirty="0" smtClean="0"/>
              <a:t>Possible legislative changes in Bright Futures</a:t>
            </a:r>
          </a:p>
          <a:p>
            <a:r>
              <a:rPr lang="en-US" sz="2400" dirty="0" smtClean="0"/>
              <a:t>Red Flag</a:t>
            </a:r>
          </a:p>
          <a:p>
            <a:r>
              <a:rPr lang="en-US" sz="2400" dirty="0" smtClean="0"/>
              <a:t>PCI</a:t>
            </a:r>
          </a:p>
          <a:p>
            <a:r>
              <a:rPr lang="en-US" sz="2400" dirty="0" smtClean="0"/>
              <a:t>Financial literacy website</a:t>
            </a:r>
          </a:p>
          <a:p>
            <a:endParaRPr lang="en-US" sz="1900" dirty="0" smtClean="0"/>
          </a:p>
          <a:p>
            <a:endParaRPr lang="en-US" sz="1900" dirty="0" smtClean="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Training &amp; Job Aids</a:t>
            </a:r>
            <a:endParaRPr lang="en-US" dirty="0"/>
          </a:p>
        </p:txBody>
      </p:sp>
      <p:sp>
        <p:nvSpPr>
          <p:cNvPr id="3" name="Content Placeholder 2"/>
          <p:cNvSpPr>
            <a:spLocks noGrp="1"/>
          </p:cNvSpPr>
          <p:nvPr>
            <p:ph idx="1"/>
          </p:nvPr>
        </p:nvSpPr>
        <p:spPr>
          <a:xfrm>
            <a:off x="1435608" y="1524000"/>
            <a:ext cx="7498080" cy="4724400"/>
          </a:xfrm>
        </p:spPr>
        <p:txBody>
          <a:bodyPr>
            <a:normAutofit/>
          </a:bodyPr>
          <a:lstStyle/>
          <a:p>
            <a:r>
              <a:rPr lang="en-US" sz="2400" dirty="0" smtClean="0"/>
              <a:t>Updated department forms with instructions</a:t>
            </a:r>
          </a:p>
          <a:p>
            <a:pPr>
              <a:buNone/>
            </a:pPr>
            <a:endParaRPr lang="en-US" sz="2400" dirty="0" smtClean="0"/>
          </a:p>
          <a:p>
            <a:r>
              <a:rPr lang="en-US" sz="2400" dirty="0" smtClean="0"/>
              <a:t>Department User’s Manual for deposits</a:t>
            </a:r>
          </a:p>
          <a:p>
            <a:pPr>
              <a:buNone/>
            </a:pPr>
            <a:endParaRPr lang="en-US" sz="2400" dirty="0" smtClean="0"/>
          </a:p>
          <a:p>
            <a:r>
              <a:rPr lang="en-US" sz="2400" dirty="0" smtClean="0"/>
              <a:t>Training on Student Financial System basics available</a:t>
            </a:r>
          </a:p>
          <a:p>
            <a:pPr lvl="1"/>
            <a:r>
              <a:rPr lang="en-US" sz="2000" dirty="0" smtClean="0"/>
              <a:t>Contact Rachel Collins – 645-2317 / </a:t>
            </a:r>
            <a:r>
              <a:rPr lang="en-US" sz="2000" dirty="0" smtClean="0">
                <a:hlinkClick r:id="rId2"/>
              </a:rPr>
              <a:t>racollins@fsu.edu</a:t>
            </a:r>
            <a:r>
              <a:rPr lang="en-US" sz="2000" dirty="0" smtClean="0"/>
              <a:t> </a:t>
            </a:r>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Reporting Tools</a:t>
            </a:r>
            <a:endParaRPr lang="en-US" dirty="0"/>
          </a:p>
        </p:txBody>
      </p:sp>
      <p:sp>
        <p:nvSpPr>
          <p:cNvPr id="3" name="Content Placeholder 2"/>
          <p:cNvSpPr>
            <a:spLocks noGrp="1"/>
          </p:cNvSpPr>
          <p:nvPr>
            <p:ph idx="1"/>
          </p:nvPr>
        </p:nvSpPr>
        <p:spPr/>
        <p:txBody>
          <a:bodyPr>
            <a:normAutofit/>
          </a:bodyPr>
          <a:lstStyle/>
          <a:p>
            <a:r>
              <a:rPr lang="en-US" sz="2400" dirty="0" smtClean="0"/>
              <a:t>Omni queries are available to assist in reconciliation of departmental ledgers</a:t>
            </a:r>
          </a:p>
          <a:p>
            <a:pPr lvl="1"/>
            <a:r>
              <a:rPr lang="en-US" sz="2000" dirty="0" smtClean="0"/>
              <a:t>Contact Glenn Scanlan – 644-0936 / </a:t>
            </a:r>
            <a:r>
              <a:rPr lang="en-US" sz="2000" dirty="0" smtClean="0">
                <a:hlinkClick r:id="rId2"/>
              </a:rPr>
              <a:t>gscanlan@fsu.edu</a:t>
            </a:r>
            <a:r>
              <a:rPr lang="en-US" sz="2000" dirty="0" smtClean="0"/>
              <a:t> </a:t>
            </a:r>
            <a:endParaRPr lang="en-US" sz="2400" dirty="0" smtClean="0"/>
          </a:p>
          <a:p>
            <a:r>
              <a:rPr lang="en-US" sz="2400" dirty="0" smtClean="0"/>
              <a:t>Business Objects reports are available to reconcile department’s accounts receivable</a:t>
            </a:r>
          </a:p>
          <a:p>
            <a:pPr lvl="1"/>
            <a:r>
              <a:rPr lang="en-US" sz="2000" dirty="0" smtClean="0"/>
              <a:t>Contact Jennifer Whittaker – 645-6806 / </a:t>
            </a:r>
            <a:r>
              <a:rPr lang="en-US" sz="2000" dirty="0" smtClean="0">
                <a:hlinkClick r:id="rId3"/>
              </a:rPr>
              <a:t>jwhittaker@admin.fsu.edu</a:t>
            </a:r>
            <a:r>
              <a:rPr lang="en-US" sz="2000" dirty="0" smtClean="0"/>
              <a:t> </a:t>
            </a:r>
          </a:p>
          <a:p>
            <a:r>
              <a:rPr lang="en-US" sz="2400" dirty="0" smtClean="0"/>
              <a:t>View student account history on Blackboard</a:t>
            </a:r>
          </a:p>
          <a:p>
            <a:pPr lvl="1"/>
            <a:r>
              <a:rPr lang="en-US" sz="2000" dirty="0" smtClean="0"/>
              <a:t>Contact Nita Moore – 644-9470 / </a:t>
            </a:r>
            <a:r>
              <a:rPr lang="en-US" sz="2000" dirty="0" smtClean="0">
                <a:hlinkClick r:id="rId4"/>
              </a:rPr>
              <a:t>nmoore@admin.fsu.edu</a:t>
            </a:r>
            <a:r>
              <a:rPr lang="en-US" sz="2000" dirty="0" smtClean="0"/>
              <a:t> </a:t>
            </a:r>
          </a:p>
          <a:p>
            <a:endParaRPr lang="en-US" sz="2400" dirty="0"/>
          </a:p>
        </p:txBody>
      </p:sp>
      <p:pic>
        <p:nvPicPr>
          <p:cNvPr id="4" name="Picture 3" descr="RGB_Seal 1.tif"/>
          <p:cNvPicPr>
            <a:picLocks noChangeAspect="1"/>
          </p:cNvPicPr>
          <p:nvPr/>
        </p:nvPicPr>
        <p:blipFill>
          <a:blip r:embed="rId5"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a:bodyPr>
          <a:lstStyle/>
          <a:p>
            <a:r>
              <a:rPr lang="en-US" dirty="0" smtClean="0"/>
              <a:t>Contacts and Location</a:t>
            </a:r>
            <a:endParaRPr lang="en-US" dirty="0"/>
          </a:p>
        </p:txBody>
      </p:sp>
      <p:sp>
        <p:nvSpPr>
          <p:cNvPr id="3" name="Content Placeholder 2"/>
          <p:cNvSpPr>
            <a:spLocks noGrp="1"/>
          </p:cNvSpPr>
          <p:nvPr>
            <p:ph idx="1"/>
          </p:nvPr>
        </p:nvSpPr>
        <p:spPr>
          <a:xfrm>
            <a:off x="1435608" y="1447800"/>
            <a:ext cx="7498080" cy="5181600"/>
          </a:xfrm>
        </p:spPr>
        <p:txBody>
          <a:bodyPr>
            <a:normAutofit/>
          </a:bodyPr>
          <a:lstStyle/>
          <a:p>
            <a:r>
              <a:rPr lang="en-US" sz="2400" dirty="0" smtClean="0"/>
              <a:t>SFS Website: </a:t>
            </a:r>
            <a:r>
              <a:rPr lang="en-US" sz="2400" dirty="0" smtClean="0">
                <a:hlinkClick r:id="rId2"/>
              </a:rPr>
              <a:t>www.sfs.fsu.edu</a:t>
            </a:r>
            <a:r>
              <a:rPr lang="en-US" sz="2400" dirty="0" smtClean="0"/>
              <a:t> </a:t>
            </a:r>
          </a:p>
          <a:p>
            <a:r>
              <a:rPr lang="en-US" sz="2400" dirty="0" smtClean="0"/>
              <a:t>Main Phone Line: 644-9452</a:t>
            </a:r>
          </a:p>
          <a:p>
            <a:r>
              <a:rPr lang="en-US" sz="2400" dirty="0" smtClean="0"/>
              <a:t>Email: </a:t>
            </a:r>
            <a:r>
              <a:rPr lang="en-US" sz="2400" u="sng" dirty="0" smtClean="0">
                <a:hlinkClick r:id="rId3"/>
              </a:rPr>
              <a:t>sfs@admin.fsu.edu</a:t>
            </a:r>
            <a:endParaRPr lang="en-US" sz="2400" dirty="0" smtClean="0"/>
          </a:p>
          <a:p>
            <a:r>
              <a:rPr lang="en-US" sz="2400" dirty="0" smtClean="0"/>
              <a:t>Location: 1500A University Center</a:t>
            </a:r>
          </a:p>
          <a:p>
            <a:r>
              <a:rPr lang="en-US" sz="2400" dirty="0" smtClean="0"/>
              <a:t>Business Hours: 8am to 5pm</a:t>
            </a:r>
          </a:p>
          <a:p>
            <a:r>
              <a:rPr lang="en-US" sz="2400" dirty="0" smtClean="0"/>
              <a:t>Cashiering Hours: 8:30am to 4:30pm</a:t>
            </a:r>
          </a:p>
          <a:p>
            <a:r>
              <a:rPr lang="en-US" sz="2400" dirty="0" smtClean="0"/>
              <a:t>Students can view their payment and bill online at:</a:t>
            </a:r>
          </a:p>
          <a:p>
            <a:pPr>
              <a:buNone/>
            </a:pPr>
            <a:r>
              <a:rPr lang="en-US" sz="2400" dirty="0" smtClean="0"/>
              <a:t>	</a:t>
            </a:r>
            <a:r>
              <a:rPr lang="en-US" sz="2400" u="sng" dirty="0" smtClean="0">
                <a:hlinkClick r:id="rId4"/>
              </a:rPr>
              <a:t>www.studentsfirst.fsu.edu</a:t>
            </a:r>
            <a:endParaRPr lang="en-US" sz="2400" u="sng" dirty="0" smtClean="0"/>
          </a:p>
        </p:txBody>
      </p:sp>
      <p:pic>
        <p:nvPicPr>
          <p:cNvPr id="4" name="Picture 3" descr="RGB_Seal 1.tif"/>
          <p:cNvPicPr>
            <a:picLocks noChangeAspect="1"/>
          </p:cNvPicPr>
          <p:nvPr/>
        </p:nvPicPr>
        <p:blipFill>
          <a:blip r:embed="rId5"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261100" cy="1143000"/>
          </a:xfrm>
        </p:spPr>
        <p:txBody>
          <a:bodyPr vert="horz" wrap="square" lIns="91440" tIns="45720" rIns="91440" bIns="45720" numCol="1" anchorCtr="0" compatLnSpc="1">
            <a:prstTxWarp prst="textNoShape">
              <a:avLst/>
            </a:prstTxWarp>
            <a:normAutofit/>
          </a:bodyPr>
          <a:lstStyle/>
          <a:p>
            <a:r>
              <a:rPr lang="en-US" dirty="0" smtClean="0">
                <a:effectLst>
                  <a:outerShdw blurRad="38100" dist="38100" dir="2700000" algn="tl">
                    <a:srgbClr val="C0C0C0"/>
                  </a:outerShdw>
                </a:effectLst>
              </a:rPr>
              <a:t>Other Housekeeping Items</a:t>
            </a:r>
          </a:p>
        </p:txBody>
      </p:sp>
      <p:sp>
        <p:nvSpPr>
          <p:cNvPr id="14338" name="Content Placeholder 2"/>
          <p:cNvSpPr>
            <a:spLocks noGrp="1"/>
          </p:cNvSpPr>
          <p:nvPr>
            <p:ph idx="1"/>
          </p:nvPr>
        </p:nvSpPr>
        <p:spPr>
          <a:xfrm>
            <a:off x="1435100" y="1447800"/>
            <a:ext cx="7499350" cy="5181600"/>
          </a:xfrm>
        </p:spPr>
        <p:txBody>
          <a:bodyPr/>
          <a:lstStyle/>
          <a:p>
            <a:r>
              <a:rPr lang="en-US" sz="2400" dirty="0" smtClean="0"/>
              <a:t>Materials available on the web at </a:t>
            </a:r>
            <a:r>
              <a:rPr lang="en-US" sz="2400" u="sng" dirty="0" smtClean="0">
                <a:hlinkClick r:id="rId2"/>
              </a:rPr>
              <a:t>http://www.vpfa.fsu.edu/financialrep.html</a:t>
            </a:r>
            <a:endParaRPr lang="en-US" sz="2400" dirty="0" smtClean="0"/>
          </a:p>
          <a:p>
            <a:r>
              <a:rPr lang="en-US" sz="2400" dirty="0" smtClean="0"/>
              <a:t>Break mid-way through Agenda</a:t>
            </a:r>
          </a:p>
          <a:p>
            <a:r>
              <a:rPr lang="en-US" sz="2400" dirty="0" smtClean="0"/>
              <a:t>Q&amp;A Process</a:t>
            </a:r>
          </a:p>
          <a:p>
            <a:r>
              <a:rPr lang="en-US" sz="2400" dirty="0" smtClean="0"/>
              <a:t>New Financial Rep Listserv (</a:t>
            </a:r>
            <a:r>
              <a:rPr lang="en-US" sz="2400" i="1" dirty="0" err="1" smtClean="0"/>
              <a:t>Finrep</a:t>
            </a:r>
            <a:r>
              <a:rPr lang="en-US" sz="2400" dirty="0" smtClean="0"/>
              <a:t>)</a:t>
            </a:r>
          </a:p>
          <a:p>
            <a:pPr lvl="1"/>
            <a:r>
              <a:rPr lang="en-US" sz="2000" dirty="0" smtClean="0"/>
              <a:t>Please sign up to receive notifications about future meetings</a:t>
            </a:r>
          </a:p>
          <a:p>
            <a:pPr lvl="1"/>
            <a:r>
              <a:rPr lang="en-US" sz="2000" dirty="0" smtClean="0"/>
              <a:t>Other important announcements (e.g. new reports, year-end calendars, new training and job aids, etc.)</a:t>
            </a:r>
          </a:p>
          <a:p>
            <a:pPr lvl="1"/>
            <a:r>
              <a:rPr lang="en-US" sz="2000" u="sng" dirty="0" smtClean="0">
                <a:hlinkClick r:id="rId3"/>
              </a:rPr>
              <a:t>https://lists.fsu.edu/mailman/listinfo/finrep</a:t>
            </a:r>
            <a:endParaRPr lang="en-US" sz="2000" dirty="0" smtClean="0"/>
          </a:p>
          <a:p>
            <a:r>
              <a:rPr lang="en-US" sz="2400" dirty="0" smtClean="0"/>
              <a:t>Follow Up Survey emailed to attendees </a:t>
            </a:r>
          </a:p>
          <a:p>
            <a:endParaRPr lang="en-US" sz="2400" dirty="0" smtClean="0"/>
          </a:p>
        </p:txBody>
      </p:sp>
      <p:pic>
        <p:nvPicPr>
          <p:cNvPr id="14339" name="Picture 3" descr="RGB_Seal 1.tif"/>
          <p:cNvPicPr>
            <a:picLocks noChangeAspect="1"/>
          </p:cNvPicPr>
          <p:nvPr/>
        </p:nvPicPr>
        <p:blipFill>
          <a:blip r:embed="rId4"/>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normAutofit fontScale="90000"/>
          </a:bodyPr>
          <a:lstStyle/>
          <a:p>
            <a:r>
              <a:rPr lang="en-US" dirty="0" smtClean="0"/>
              <a:t>Contacts (cont.)</a:t>
            </a:r>
            <a:br>
              <a:rPr lang="en-US" dirty="0" smtClean="0"/>
            </a:br>
            <a:r>
              <a:rPr lang="en-US" dirty="0" smtClean="0"/>
              <a:t>Key Departmental Contacts</a:t>
            </a:r>
            <a:endParaRPr lang="en-US" dirty="0"/>
          </a:p>
        </p:txBody>
      </p:sp>
      <p:sp>
        <p:nvSpPr>
          <p:cNvPr id="3" name="Content Placeholder 2"/>
          <p:cNvSpPr>
            <a:spLocks noGrp="1"/>
          </p:cNvSpPr>
          <p:nvPr>
            <p:ph idx="1"/>
          </p:nvPr>
        </p:nvSpPr>
        <p:spPr>
          <a:xfrm>
            <a:off x="1447800" y="1524000"/>
            <a:ext cx="7498080" cy="4876800"/>
          </a:xfrm>
        </p:spPr>
        <p:txBody>
          <a:bodyPr>
            <a:normAutofit fontScale="92500" lnSpcReduction="10000"/>
          </a:bodyPr>
          <a:lstStyle/>
          <a:p>
            <a:r>
              <a:rPr lang="en-US" sz="2600" dirty="0" smtClean="0"/>
              <a:t>Curt Caito – DT-118s; revenue corrections;  ACH/Wire deposits</a:t>
            </a:r>
            <a:endParaRPr lang="en-US" sz="2200" dirty="0" smtClean="0"/>
          </a:p>
          <a:p>
            <a:r>
              <a:rPr lang="en-US" sz="2600" dirty="0" smtClean="0"/>
              <a:t>Rachel Collins – Departmental deposits/billings</a:t>
            </a:r>
          </a:p>
          <a:p>
            <a:r>
              <a:rPr lang="en-US" sz="2600" dirty="0" smtClean="0"/>
              <a:t>Gilman Page – Departmental refunds; financial aid refunds</a:t>
            </a:r>
          </a:p>
          <a:p>
            <a:r>
              <a:rPr lang="en-US" sz="2600" dirty="0" smtClean="0"/>
              <a:t>Jennifer Whittaker – Accounts receivable &amp; charge adjustments; return checks; Perkins loans</a:t>
            </a:r>
          </a:p>
          <a:p>
            <a:r>
              <a:rPr lang="en-US" sz="2600" dirty="0" smtClean="0"/>
              <a:t>Nita Moore – SFS security access; SFS admin for Blackboard students’ account statements</a:t>
            </a:r>
          </a:p>
          <a:p>
            <a:r>
              <a:rPr lang="en-US" sz="2600" dirty="0" smtClean="0"/>
              <a:t>Alyn Minnerly – Credit card merchants / charge backs</a:t>
            </a:r>
            <a:r>
              <a:rPr lang="en-US" sz="2000" dirty="0" smtClean="0"/>
              <a:t>	</a:t>
            </a:r>
            <a:endParaRPr lang="en-US" sz="2600" dirty="0" smtClean="0"/>
          </a:p>
          <a:p>
            <a:r>
              <a:rPr lang="en-US" sz="2600" dirty="0" smtClean="0"/>
              <a:t>Departmental Directory: </a:t>
            </a:r>
            <a:r>
              <a:rPr lang="en-US" sz="2600" dirty="0" smtClean="0">
                <a:hlinkClick r:id="rId2"/>
              </a:rPr>
              <a:t>http://control.vpfa.fsu.edu/Controller-s-Departmental-Directory#SFS</a:t>
            </a:r>
            <a:r>
              <a:rPr lang="en-US" sz="2600" dirty="0" smtClean="0"/>
              <a:t> </a:t>
            </a:r>
          </a:p>
          <a:p>
            <a:endParaRPr lang="en-US" sz="2400" dirty="0" smtClean="0"/>
          </a:p>
          <a:p>
            <a:pPr lvl="2"/>
            <a:endParaRPr lang="en-US" sz="1600" dirty="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SFS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5"/>
            <a:ext cx="6400800" cy="2286000"/>
          </a:xfrm>
        </p:spPr>
        <p:txBody>
          <a:bodyPr vert="horz" wrap="square" lIns="91440" tIns="45720" rIns="91440" bIns="45720"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rPr>
              <a:t>BREAK!!</a:t>
            </a:r>
            <a:br>
              <a:rPr lang="en-US" cap="none" dirty="0" smtClean="0">
                <a:effectLst>
                  <a:outerShdw blurRad="38100" dist="38100" dir="2700000" algn="tl">
                    <a:srgbClr val="C0C0C0"/>
                  </a:outerShdw>
                </a:effectLst>
              </a:rPr>
            </a:br>
            <a:r>
              <a:rPr lang="en-US" i="1" cap="none" dirty="0" smtClean="0">
                <a:effectLst>
                  <a:outerShdw blurRad="38100" dist="38100" dir="2700000" algn="tl">
                    <a:srgbClr val="C0C0C0"/>
                  </a:outerShdw>
                </a:effectLst>
              </a:rPr>
              <a:t/>
            </a:r>
            <a:br>
              <a:rPr lang="en-US" i="1" cap="none" dirty="0" smtClean="0">
                <a:effectLst>
                  <a:outerShdw blurRad="38100" dist="38100" dir="2700000" algn="tl">
                    <a:srgbClr val="C0C0C0"/>
                  </a:outerShdw>
                </a:effectLst>
              </a:rPr>
            </a:br>
            <a:endParaRPr lang="en-US" cap="none" dirty="0" smtClean="0">
              <a:effectLst>
                <a:outerShdw blurRad="38100" dist="38100" dir="2700000" algn="tl">
                  <a:srgbClr val="C0C0C0"/>
                </a:outerShdw>
              </a:effectLst>
            </a:endParaRPr>
          </a:p>
        </p:txBody>
      </p:sp>
      <p:sp>
        <p:nvSpPr>
          <p:cNvPr id="3" name="Text Placeholder 2"/>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endParaRPr lang="en-US" dirty="0"/>
          </a:p>
        </p:txBody>
      </p:sp>
      <p:pic>
        <p:nvPicPr>
          <p:cNvPr id="1433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b="1" i="1" u="sng" dirty="0" smtClean="0">
                <a:solidFill>
                  <a:schemeClr val="accent2">
                    <a:lumMod val="75000"/>
                  </a:schemeClr>
                </a:solidFill>
              </a:rPr>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4"/>
            <a:ext cx="6400800" cy="3343275"/>
          </a:xfrm>
        </p:spPr>
        <p:txBody>
          <a:bodyPr/>
          <a:lstStyle/>
          <a:p>
            <a:pPr eaLnBrk="1" fontAlgn="auto" hangingPunct="1">
              <a:spcAft>
                <a:spcPts val="0"/>
              </a:spcAft>
              <a:defRPr/>
            </a:pPr>
            <a:r>
              <a:rPr lang="en-US" dirty="0" smtClean="0">
                <a:solidFill>
                  <a:schemeClr val="tx2">
                    <a:satMod val="130000"/>
                  </a:schemeClr>
                </a:solidFill>
              </a:rPr>
              <a:t>Purchasing Services</a:t>
            </a:r>
            <a:br>
              <a:rPr lang="en-US" dirty="0" smtClean="0">
                <a:solidFill>
                  <a:schemeClr val="tx2">
                    <a:satMod val="130000"/>
                  </a:schemeClr>
                </a:solidFill>
              </a:rPr>
            </a:br>
            <a:r>
              <a:rPr lang="en-US" dirty="0" smtClean="0"/>
              <a:t/>
            </a:r>
            <a:br>
              <a:rPr lang="en-US" dirty="0" smtClean="0"/>
            </a:br>
            <a:r>
              <a:rPr lang="en-US" sz="3200" dirty="0" smtClean="0">
                <a:solidFill>
                  <a:schemeClr val="accent2">
                    <a:lumMod val="60000"/>
                    <a:lumOff val="40000"/>
                  </a:schemeClr>
                </a:solidFill>
              </a:rPr>
              <a:t>Karen Gibson</a:t>
            </a:r>
            <a:endParaRPr lang="en-US" dirty="0">
              <a:solidFill>
                <a:schemeClr val="tx2">
                  <a:satMod val="130000"/>
                </a:schemeClr>
              </a:solidFill>
            </a:endParaRPr>
          </a:p>
        </p:txBody>
      </p:sp>
      <p:sp>
        <p:nvSpPr>
          <p:cNvPr id="3" name="Text Placeholder 2"/>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endParaRPr lang="en-US"/>
          </a:p>
        </p:txBody>
      </p:sp>
      <p:pic>
        <p:nvPicPr>
          <p:cNvPr id="9220"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p:txBody>
          <a:bodyPr>
            <a:normAutofit/>
          </a:bodyPr>
          <a:lstStyle/>
          <a:p>
            <a:pPr eaLnBrk="1" hangingPunct="1"/>
            <a:r>
              <a:rPr lang="en-US" sz="2400" dirty="0" smtClean="0"/>
              <a:t>MISSION STATEMENT:</a:t>
            </a:r>
            <a:endParaRPr lang="en-US" sz="2000" dirty="0" smtClean="0"/>
          </a:p>
          <a:p>
            <a:pPr lvl="1" eaLnBrk="1" hangingPunct="1">
              <a:buNone/>
            </a:pPr>
            <a:r>
              <a:rPr lang="en-US" sz="2000" dirty="0" smtClean="0"/>
              <a:t>The mission of Purchasing Services is to serve the University community by purchasing the materials and services required to carry out the University’s mission of education, research and service.</a:t>
            </a:r>
          </a:p>
          <a:p>
            <a:pPr eaLnBrk="1" hangingPunct="1"/>
            <a:r>
              <a:rPr lang="en-US" sz="2400" dirty="0" smtClean="0"/>
              <a:t>Facilitate</a:t>
            </a:r>
          </a:p>
          <a:p>
            <a:pPr eaLnBrk="1" hangingPunct="1"/>
            <a:r>
              <a:rPr lang="en-US" sz="2400" dirty="0" smtClean="0"/>
              <a:t>Communicate</a:t>
            </a:r>
          </a:p>
          <a:p>
            <a:pPr eaLnBrk="1" hangingPunct="1"/>
            <a:r>
              <a:rPr lang="en-US" sz="2400" dirty="0" smtClean="0"/>
              <a:t>Innovate</a:t>
            </a:r>
          </a:p>
          <a:p>
            <a:pPr eaLnBrk="1" hangingPunct="1"/>
            <a:r>
              <a:rPr lang="en-US" sz="2400" dirty="0" smtClean="0"/>
              <a:t>Educate</a:t>
            </a:r>
          </a:p>
          <a:p>
            <a:pPr eaLnBrk="1" hangingPunct="1"/>
            <a:r>
              <a:rPr lang="en-US" sz="2400" dirty="0" smtClean="0"/>
              <a:t>Highest Ethical Standards</a:t>
            </a:r>
          </a:p>
          <a:p>
            <a:pPr eaLnBrk="1" hangingPunct="1"/>
            <a:r>
              <a:rPr lang="en-US" sz="2400" dirty="0" smtClean="0"/>
              <a:t>Pride, Professionalism and Enthusiasm</a:t>
            </a:r>
          </a:p>
          <a:p>
            <a:pPr eaLnBrk="1" hangingPunct="1"/>
            <a:endParaRPr lang="en-US" sz="2400" dirty="0" smtClean="0"/>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pPr>
              <a:defRPr/>
            </a:pPr>
            <a:r>
              <a:rPr lang="en-US" smtClean="0"/>
              <a:t>PURCHASING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Current Topics &amp; Events</a:t>
            </a:r>
            <a:endParaRPr lang="en-US" dirty="0">
              <a:solidFill>
                <a:schemeClr val="tx2">
                  <a:satMod val="130000"/>
                </a:schemeClr>
              </a:solidFill>
            </a:endParaRPr>
          </a:p>
        </p:txBody>
      </p:sp>
      <p:sp>
        <p:nvSpPr>
          <p:cNvPr id="12291" name="Content Placeholder 2"/>
          <p:cNvSpPr>
            <a:spLocks noGrp="1"/>
          </p:cNvSpPr>
          <p:nvPr>
            <p:ph idx="1"/>
          </p:nvPr>
        </p:nvSpPr>
        <p:spPr/>
        <p:txBody>
          <a:bodyPr/>
          <a:lstStyle/>
          <a:p>
            <a:pPr eaLnBrk="1" hangingPunct="1"/>
            <a:r>
              <a:rPr lang="en-US" sz="2400" dirty="0" smtClean="0"/>
              <a:t>E-Market</a:t>
            </a:r>
          </a:p>
          <a:p>
            <a:pPr eaLnBrk="1" hangingPunct="1"/>
            <a:r>
              <a:rPr lang="en-US" sz="2400" dirty="0" smtClean="0"/>
              <a:t>How to Buy page</a:t>
            </a:r>
          </a:p>
          <a:p>
            <a:pPr eaLnBrk="1" hangingPunct="1"/>
            <a:r>
              <a:rPr lang="en-US" sz="2400" dirty="0" smtClean="0"/>
              <a:t>9.0 Upgrade features</a:t>
            </a:r>
          </a:p>
        </p:txBody>
      </p:sp>
      <p:pic>
        <p:nvPicPr>
          <p:cNvPr id="12292"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PURCHASING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solidFill>
                  <a:schemeClr val="tx2">
                    <a:satMod val="130000"/>
                  </a:schemeClr>
                </a:solidFill>
              </a:rPr>
              <a:t>E-Market</a:t>
            </a:r>
            <a:endParaRPr lang="en-US" dirty="0">
              <a:solidFill>
                <a:schemeClr val="tx2">
                  <a:satMod val="130000"/>
                </a:schemeClr>
              </a:solidFill>
            </a:endParaRPr>
          </a:p>
        </p:txBody>
      </p:sp>
      <p:sp>
        <p:nvSpPr>
          <p:cNvPr id="13315" name="Content Placeholder 2"/>
          <p:cNvSpPr>
            <a:spLocks noGrp="1"/>
          </p:cNvSpPr>
          <p:nvPr>
            <p:ph idx="1"/>
          </p:nvPr>
        </p:nvSpPr>
        <p:spPr>
          <a:xfrm>
            <a:off x="1435100" y="1447800"/>
            <a:ext cx="7499350" cy="4953000"/>
          </a:xfrm>
        </p:spPr>
        <p:txBody>
          <a:bodyPr/>
          <a:lstStyle/>
          <a:p>
            <a:pPr eaLnBrk="1" hangingPunct="1"/>
            <a:r>
              <a:rPr lang="en-US" sz="2400" dirty="0" smtClean="0"/>
              <a:t>What is E-Market?</a:t>
            </a:r>
          </a:p>
          <a:p>
            <a:pPr eaLnBrk="1" hangingPunct="1"/>
            <a:r>
              <a:rPr lang="en-US" sz="2400" dirty="0" smtClean="0"/>
              <a:t>Who are the E-Market suppliers?</a:t>
            </a:r>
          </a:p>
          <a:p>
            <a:pPr eaLnBrk="1" hangingPunct="1"/>
            <a:r>
              <a:rPr lang="en-US" sz="2400" dirty="0" smtClean="0"/>
              <a:t>Who can use E-Market?</a:t>
            </a:r>
          </a:p>
          <a:p>
            <a:pPr eaLnBrk="1" hangingPunct="1"/>
            <a:r>
              <a:rPr lang="en-US" sz="2400" dirty="0" smtClean="0"/>
              <a:t>How do I get started?</a:t>
            </a:r>
          </a:p>
          <a:p>
            <a:pPr eaLnBrk="1" hangingPunct="1"/>
            <a:r>
              <a:rPr lang="en-US" sz="2400" dirty="0" smtClean="0"/>
              <a:t>What training is provided?</a:t>
            </a:r>
          </a:p>
          <a:p>
            <a:pPr eaLnBrk="1" hangingPunct="1"/>
            <a:r>
              <a:rPr lang="en-US" sz="2400" dirty="0" smtClean="0"/>
              <a:t>What are the benefits of E-Market?</a:t>
            </a:r>
          </a:p>
        </p:txBody>
      </p:sp>
      <p:pic>
        <p:nvPicPr>
          <p:cNvPr id="13316"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3"/>
          </p:cNvPr>
          <p:cNvPicPr>
            <a:picLocks noChangeAspect="1" noChangeArrowheads="1"/>
          </p:cNvPicPr>
          <p:nvPr/>
        </p:nvPicPr>
        <p:blipFill>
          <a:blip r:embed="rId4"/>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solidFill>
                  <a:schemeClr val="tx2">
                    <a:satMod val="130000"/>
                  </a:schemeClr>
                </a:solidFill>
              </a:rPr>
              <a:t>What Is E-Market?</a:t>
            </a:r>
            <a:endParaRPr lang="en-US" dirty="0">
              <a:solidFill>
                <a:schemeClr val="tx2">
                  <a:satMod val="130000"/>
                </a:schemeClr>
              </a:solidFill>
            </a:endParaRPr>
          </a:p>
        </p:txBody>
      </p:sp>
      <p:sp>
        <p:nvSpPr>
          <p:cNvPr id="14339" name="Content Placeholder 2"/>
          <p:cNvSpPr>
            <a:spLocks noGrp="1"/>
          </p:cNvSpPr>
          <p:nvPr>
            <p:ph idx="1"/>
          </p:nvPr>
        </p:nvSpPr>
        <p:spPr>
          <a:xfrm>
            <a:off x="1371600" y="1447800"/>
            <a:ext cx="7562850" cy="4953000"/>
          </a:xfrm>
        </p:spPr>
        <p:txBody>
          <a:bodyPr/>
          <a:lstStyle/>
          <a:p>
            <a:pPr eaLnBrk="1" hangingPunct="1">
              <a:buFont typeface="Wingdings 2" pitchFamily="18" charset="2"/>
              <a:buNone/>
            </a:pPr>
            <a:endParaRPr lang="en-US" sz="2400" smtClean="0"/>
          </a:p>
          <a:p>
            <a:pPr eaLnBrk="1" hangingPunct="1">
              <a:buFont typeface="Wingdings 2" pitchFamily="18" charset="2"/>
              <a:buNone/>
            </a:pPr>
            <a:r>
              <a:rPr lang="en-US" sz="2400" smtClean="0"/>
              <a:t>	Purchasing Services and ERP have created an “Amazon.com” style catalog ordering option:</a:t>
            </a:r>
          </a:p>
          <a:p>
            <a:pPr eaLnBrk="1" hangingPunct="1">
              <a:buFont typeface="Wingdings 2" pitchFamily="18" charset="2"/>
              <a:buNone/>
            </a:pPr>
            <a:endParaRPr lang="en-US" sz="2400" smtClean="0"/>
          </a:p>
          <a:p>
            <a:pPr eaLnBrk="1" hangingPunct="1">
              <a:buFont typeface="Wingdings 2" pitchFamily="18" charset="2"/>
              <a:buNone/>
            </a:pPr>
            <a:r>
              <a:rPr lang="en-US" sz="2400" smtClean="0"/>
              <a:t>	The OMNI E-Market</a:t>
            </a:r>
          </a:p>
          <a:p>
            <a:pPr eaLnBrk="1" hangingPunct="1">
              <a:buFont typeface="Wingdings 2" pitchFamily="18" charset="2"/>
              <a:buNone/>
            </a:pPr>
            <a:endParaRPr lang="en-US" sz="2400" smtClean="0"/>
          </a:p>
          <a:p>
            <a:pPr eaLnBrk="1" hangingPunct="1">
              <a:buFont typeface="Wingdings 2" pitchFamily="18" charset="2"/>
              <a:buNone/>
            </a:pPr>
            <a:r>
              <a:rPr lang="en-US" sz="2400" smtClean="0"/>
              <a:t>	Purchasing Services negotiates contracts and places them on-line in the OMNI E-Market. You buy directly from the catalogs, without going through Purchasing Services – our work has already been done by establishing prices and content ahead of time.</a:t>
            </a:r>
          </a:p>
        </p:txBody>
      </p:sp>
      <p:pic>
        <p:nvPicPr>
          <p:cNvPr id="14340"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3"/>
          </p:cNvPr>
          <p:cNvPicPr>
            <a:picLocks noChangeAspect="1" noChangeArrowheads="1"/>
          </p:cNvPicPr>
          <p:nvPr/>
        </p:nvPicPr>
        <p:blipFill>
          <a:blip r:embed="rId4"/>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solidFill>
                  <a:schemeClr val="tx2">
                    <a:satMod val="130000"/>
                  </a:schemeClr>
                </a:solidFill>
              </a:rPr>
              <a:t>E-Market Suppliers</a:t>
            </a:r>
            <a:endParaRPr lang="en-US" dirty="0">
              <a:solidFill>
                <a:schemeClr val="tx2">
                  <a:satMod val="130000"/>
                </a:schemeClr>
              </a:solidFill>
            </a:endParaRPr>
          </a:p>
        </p:txBody>
      </p:sp>
      <p:sp>
        <p:nvSpPr>
          <p:cNvPr id="15363" name="Content Placeholder 2"/>
          <p:cNvSpPr>
            <a:spLocks noGrp="1"/>
          </p:cNvSpPr>
          <p:nvPr>
            <p:ph idx="1"/>
          </p:nvPr>
        </p:nvSpPr>
        <p:spPr>
          <a:xfrm>
            <a:off x="1371600" y="1524000"/>
            <a:ext cx="7562850" cy="4876800"/>
          </a:xfrm>
        </p:spPr>
        <p:txBody>
          <a:bodyPr/>
          <a:lstStyle/>
          <a:p>
            <a:pPr eaLnBrk="1" hangingPunct="1"/>
            <a:r>
              <a:rPr lang="en-US" sz="2400" dirty="0" err="1" smtClean="0"/>
              <a:t>GovConnection</a:t>
            </a:r>
            <a:endParaRPr lang="en-US" sz="2400" dirty="0" smtClean="0"/>
          </a:p>
          <a:p>
            <a:pPr eaLnBrk="1" hangingPunct="1"/>
            <a:r>
              <a:rPr lang="en-US" sz="2400" dirty="0" smtClean="0"/>
              <a:t>HP – Hewlett Packard</a:t>
            </a:r>
          </a:p>
          <a:p>
            <a:pPr eaLnBrk="1" hangingPunct="1"/>
            <a:r>
              <a:rPr lang="en-US" sz="2400" dirty="0" smtClean="0"/>
              <a:t>Cooperatives Computer Center</a:t>
            </a:r>
          </a:p>
          <a:p>
            <a:pPr eaLnBrk="1" hangingPunct="1"/>
            <a:r>
              <a:rPr lang="en-US" sz="2400" dirty="0" smtClean="0"/>
              <a:t>Dell Computers</a:t>
            </a:r>
          </a:p>
          <a:p>
            <a:pPr eaLnBrk="1" hangingPunct="1"/>
            <a:r>
              <a:rPr lang="en-US" sz="2400" dirty="0" smtClean="0"/>
              <a:t>Office Max</a:t>
            </a:r>
          </a:p>
          <a:p>
            <a:pPr eaLnBrk="1" hangingPunct="1"/>
            <a:r>
              <a:rPr lang="en-US" sz="2400" dirty="0" smtClean="0"/>
              <a:t>VWR Scientific</a:t>
            </a:r>
          </a:p>
          <a:p>
            <a:pPr eaLnBrk="1" hangingPunct="1"/>
            <a:r>
              <a:rPr lang="en-US" sz="2400" dirty="0" smtClean="0"/>
              <a:t>W.W. Grainger</a:t>
            </a:r>
          </a:p>
          <a:p>
            <a:pPr eaLnBrk="1" hangingPunct="1"/>
            <a:r>
              <a:rPr lang="en-US" sz="2400" dirty="0" smtClean="0"/>
              <a:t>Various other scientific lab suppliers</a:t>
            </a:r>
          </a:p>
          <a:p>
            <a:pPr eaLnBrk="1" hangingPunct="1"/>
            <a:r>
              <a:rPr lang="en-US" sz="2400" dirty="0" smtClean="0"/>
              <a:t>Some furniture suppliers</a:t>
            </a:r>
          </a:p>
        </p:txBody>
      </p:sp>
      <p:pic>
        <p:nvPicPr>
          <p:cNvPr id="15364"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3"/>
          </p:cNvPr>
          <p:cNvPicPr>
            <a:picLocks noChangeAspect="1" noChangeArrowheads="1"/>
          </p:cNvPicPr>
          <p:nvPr/>
        </p:nvPicPr>
        <p:blipFill>
          <a:blip r:embed="rId4"/>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 </a:t>
            </a:r>
            <a:br>
              <a:rPr lang="en-US" dirty="0" smtClean="0">
                <a:solidFill>
                  <a:schemeClr val="tx2">
                    <a:satMod val="130000"/>
                  </a:schemeClr>
                </a:solidFill>
              </a:rPr>
            </a:br>
            <a:r>
              <a:rPr lang="en-US" dirty="0" smtClean="0">
                <a:solidFill>
                  <a:schemeClr val="tx2">
                    <a:satMod val="130000"/>
                  </a:schemeClr>
                </a:solidFill>
              </a:rPr>
              <a:t>Using E-Market</a:t>
            </a:r>
            <a:endParaRPr lang="en-US" dirty="0">
              <a:solidFill>
                <a:schemeClr val="tx2">
                  <a:satMod val="130000"/>
                </a:schemeClr>
              </a:solidFill>
            </a:endParaRPr>
          </a:p>
        </p:txBody>
      </p:sp>
      <p:sp>
        <p:nvSpPr>
          <p:cNvPr id="16387" name="Content Placeholder 2"/>
          <p:cNvSpPr>
            <a:spLocks noGrp="1"/>
          </p:cNvSpPr>
          <p:nvPr>
            <p:ph idx="1"/>
          </p:nvPr>
        </p:nvSpPr>
        <p:spPr>
          <a:xfrm>
            <a:off x="1371600" y="1447800"/>
            <a:ext cx="7562850" cy="4953000"/>
          </a:xfrm>
        </p:spPr>
        <p:txBody>
          <a:bodyPr/>
          <a:lstStyle/>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	</a:t>
            </a:r>
          </a:p>
          <a:p>
            <a:pPr eaLnBrk="1" hangingPunct="1">
              <a:buFont typeface="Wingdings 2" pitchFamily="18" charset="2"/>
              <a:buNone/>
            </a:pPr>
            <a:r>
              <a:rPr lang="en-US" sz="2400" dirty="0" smtClean="0"/>
              <a:t>	Shoppers – Quick and easy access to a variety of vendors and products. Point and click to compare prices and purchase with ease.</a:t>
            </a:r>
          </a:p>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	Requestors – Streamlined process for easier order entry and tracking.</a:t>
            </a:r>
          </a:p>
        </p:txBody>
      </p:sp>
      <p:pic>
        <p:nvPicPr>
          <p:cNvPr id="16388"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3"/>
          </p:cNvPr>
          <p:cNvPicPr>
            <a:picLocks noChangeAspect="1" noChangeArrowheads="1"/>
          </p:cNvPicPr>
          <p:nvPr/>
        </p:nvPicPr>
        <p:blipFill>
          <a:blip r:embed="rId4"/>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b="1" i="1" u="sng" dirty="0" smtClean="0">
                <a:solidFill>
                  <a:schemeClr val="accent2">
                    <a:lumMod val="75000"/>
                  </a:schemeClr>
                </a:solidFill>
              </a:rPr>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 </a:t>
            </a:r>
            <a:br>
              <a:rPr lang="en-US" dirty="0" smtClean="0">
                <a:solidFill>
                  <a:schemeClr val="tx2">
                    <a:satMod val="130000"/>
                  </a:schemeClr>
                </a:solidFill>
              </a:rPr>
            </a:br>
            <a:r>
              <a:rPr lang="en-US" dirty="0" smtClean="0">
                <a:solidFill>
                  <a:schemeClr val="tx2">
                    <a:satMod val="130000"/>
                  </a:schemeClr>
                </a:solidFill>
              </a:rPr>
              <a:t>Getting Started in E-Market</a:t>
            </a:r>
            <a:endParaRPr lang="en-US" dirty="0">
              <a:solidFill>
                <a:schemeClr val="tx2">
                  <a:satMod val="130000"/>
                </a:schemeClr>
              </a:solidFill>
            </a:endParaRPr>
          </a:p>
        </p:txBody>
      </p:sp>
      <p:sp>
        <p:nvSpPr>
          <p:cNvPr id="17411" name="Content Placeholder 2"/>
          <p:cNvSpPr>
            <a:spLocks noGrp="1"/>
          </p:cNvSpPr>
          <p:nvPr>
            <p:ph idx="1"/>
          </p:nvPr>
        </p:nvSpPr>
        <p:spPr>
          <a:xfrm>
            <a:off x="1371600" y="1676400"/>
            <a:ext cx="7562850" cy="4724400"/>
          </a:xfrm>
        </p:spPr>
        <p:txBody>
          <a:bodyPr/>
          <a:lstStyle/>
          <a:p>
            <a:pPr eaLnBrk="1" hangingPunct="1"/>
            <a:r>
              <a:rPr lang="en-US" sz="2400" dirty="0" smtClean="0"/>
              <a:t>Requestors are already set up</a:t>
            </a:r>
          </a:p>
          <a:p>
            <a:pPr eaLnBrk="1" hangingPunct="1"/>
            <a:r>
              <a:rPr lang="en-US" sz="2400" dirty="0" smtClean="0"/>
              <a:t>Shoppers must submit an OMNI </a:t>
            </a:r>
            <a:r>
              <a:rPr lang="en-US" sz="2400" dirty="0" err="1" smtClean="0"/>
              <a:t>eORR</a:t>
            </a:r>
            <a:r>
              <a:rPr lang="en-US" sz="2400" dirty="0" smtClean="0"/>
              <a:t> (Online Role Request)</a:t>
            </a:r>
          </a:p>
          <a:p>
            <a:pPr eaLnBrk="1" hangingPunct="1"/>
            <a:r>
              <a:rPr lang="en-US" sz="2400" dirty="0" smtClean="0"/>
              <a:t>Once Purchasing approves the request, they will ask you for your Requestor names and/or Dept IDs that apply to all requestors to finish setting you up</a:t>
            </a:r>
          </a:p>
        </p:txBody>
      </p:sp>
      <p:pic>
        <p:nvPicPr>
          <p:cNvPr id="17412"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3"/>
          </p:cNvPr>
          <p:cNvPicPr>
            <a:picLocks noChangeAspect="1" noChangeArrowheads="1"/>
          </p:cNvPicPr>
          <p:nvPr/>
        </p:nvPicPr>
        <p:blipFill>
          <a:blip r:embed="rId4"/>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 </a:t>
            </a:r>
            <a:br>
              <a:rPr lang="en-US" dirty="0" smtClean="0">
                <a:solidFill>
                  <a:schemeClr val="tx2">
                    <a:satMod val="130000"/>
                  </a:schemeClr>
                </a:solidFill>
              </a:rPr>
            </a:br>
            <a:r>
              <a:rPr lang="en-US" dirty="0" smtClean="0">
                <a:solidFill>
                  <a:schemeClr val="tx2">
                    <a:satMod val="130000"/>
                  </a:schemeClr>
                </a:solidFill>
              </a:rPr>
              <a:t>E-Market Training</a:t>
            </a:r>
            <a:endParaRPr lang="en-US" dirty="0">
              <a:solidFill>
                <a:schemeClr val="tx2">
                  <a:satMod val="130000"/>
                </a:schemeClr>
              </a:solidFill>
            </a:endParaRPr>
          </a:p>
        </p:txBody>
      </p:sp>
      <p:sp>
        <p:nvSpPr>
          <p:cNvPr id="18435" name="Content Placeholder 2"/>
          <p:cNvSpPr>
            <a:spLocks noGrp="1"/>
          </p:cNvSpPr>
          <p:nvPr>
            <p:ph idx="1"/>
          </p:nvPr>
        </p:nvSpPr>
        <p:spPr>
          <a:xfrm>
            <a:off x="1447800" y="1219200"/>
            <a:ext cx="7486650" cy="5334000"/>
          </a:xfrm>
        </p:spPr>
        <p:txBody>
          <a:bodyPr/>
          <a:lstStyle/>
          <a:p>
            <a:pPr eaLnBrk="1" hangingPunct="1">
              <a:buFont typeface="Wingdings 2" pitchFamily="18" charset="2"/>
              <a:buNone/>
            </a:pPr>
            <a:endParaRPr lang="en-US" sz="2400" dirty="0" smtClean="0"/>
          </a:p>
          <a:p>
            <a:pPr eaLnBrk="1" hangingPunct="1"/>
            <a:r>
              <a:rPr lang="en-US" sz="2400" dirty="0" smtClean="0"/>
              <a:t>E-Market Job Aids and short videos are provided for both Requestors and Shoppers at </a:t>
            </a:r>
            <a:r>
              <a:rPr lang="en-US" sz="2400" dirty="0" smtClean="0">
                <a:hlinkClick r:id="rId2"/>
              </a:rPr>
              <a:t>http://www.purchasing.fsu.edu/JobAids1.html</a:t>
            </a:r>
            <a:r>
              <a:rPr lang="en-US" sz="2400" dirty="0" smtClean="0"/>
              <a:t> for use at your desktop.</a:t>
            </a:r>
          </a:p>
          <a:p>
            <a:pPr eaLnBrk="1" hangingPunct="1"/>
            <a:r>
              <a:rPr lang="en-US" sz="2400" dirty="0" smtClean="0"/>
              <a:t>One-on-One Training</a:t>
            </a:r>
          </a:p>
          <a:p>
            <a:pPr eaLnBrk="1" hangingPunct="1"/>
            <a:r>
              <a:rPr lang="en-US" sz="2400" dirty="0" smtClean="0"/>
              <a:t>Departmental Classroom Training</a:t>
            </a:r>
          </a:p>
          <a:p>
            <a:pPr eaLnBrk="1" hangingPunct="1"/>
            <a:r>
              <a:rPr lang="en-US" sz="2400" dirty="0" smtClean="0"/>
              <a:t>For training questions contact 644-6850:</a:t>
            </a:r>
          </a:p>
          <a:p>
            <a:pPr eaLnBrk="1" hangingPunct="1">
              <a:buFont typeface="Wingdings 2" pitchFamily="18" charset="2"/>
              <a:buNone/>
            </a:pPr>
            <a:r>
              <a:rPr lang="en-US" sz="2400" dirty="0" smtClean="0"/>
              <a:t>		Nancy Milburn @ </a:t>
            </a:r>
            <a:r>
              <a:rPr lang="en-US" sz="2400" dirty="0" smtClean="0">
                <a:hlinkClick r:id="rId3"/>
              </a:rPr>
              <a:t>nmilburn@admin.fsu.edu</a:t>
            </a:r>
            <a:r>
              <a:rPr lang="en-US" sz="2400" dirty="0" smtClean="0"/>
              <a:t> or 	Phyllis Sullivan @ </a:t>
            </a:r>
            <a:r>
              <a:rPr lang="en-US" sz="2400" dirty="0" smtClean="0">
                <a:hlinkClick r:id="rId4"/>
              </a:rPr>
              <a:t>pwsullivan@admin.fsu.edu</a:t>
            </a:r>
            <a:r>
              <a:rPr lang="en-US" sz="2400" dirty="0" smtClean="0"/>
              <a:t> </a:t>
            </a:r>
          </a:p>
        </p:txBody>
      </p:sp>
      <p:pic>
        <p:nvPicPr>
          <p:cNvPr id="18436"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6"/>
          </p:cNvPr>
          <p:cNvPicPr>
            <a:picLocks noChangeAspect="1" noChangeArrowheads="1"/>
          </p:cNvPicPr>
          <p:nvPr/>
        </p:nvPicPr>
        <p:blipFill>
          <a:blip r:embed="rId7"/>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 </a:t>
            </a:r>
            <a:br>
              <a:rPr lang="en-US" dirty="0" smtClean="0">
                <a:solidFill>
                  <a:schemeClr val="tx2">
                    <a:satMod val="130000"/>
                  </a:schemeClr>
                </a:solidFill>
              </a:rPr>
            </a:br>
            <a:r>
              <a:rPr lang="en-US" dirty="0" smtClean="0">
                <a:solidFill>
                  <a:schemeClr val="tx2">
                    <a:satMod val="130000"/>
                  </a:schemeClr>
                </a:solidFill>
              </a:rPr>
              <a:t>E-Market Benefits &amp; Features</a:t>
            </a:r>
            <a:endParaRPr lang="en-US" dirty="0">
              <a:solidFill>
                <a:schemeClr val="tx2">
                  <a:satMod val="130000"/>
                </a:schemeClr>
              </a:solidFill>
            </a:endParaRPr>
          </a:p>
        </p:txBody>
      </p:sp>
      <p:sp>
        <p:nvSpPr>
          <p:cNvPr id="19459" name="Content Placeholder 2"/>
          <p:cNvSpPr>
            <a:spLocks noGrp="1"/>
          </p:cNvSpPr>
          <p:nvPr>
            <p:ph idx="1"/>
          </p:nvPr>
        </p:nvSpPr>
        <p:spPr>
          <a:xfrm>
            <a:off x="1447800" y="1600200"/>
            <a:ext cx="7486650" cy="4724400"/>
          </a:xfrm>
        </p:spPr>
        <p:txBody>
          <a:bodyPr>
            <a:normAutofit fontScale="92500" lnSpcReduction="20000"/>
          </a:bodyPr>
          <a:lstStyle/>
          <a:p>
            <a:pPr eaLnBrk="1" hangingPunct="1"/>
            <a:r>
              <a:rPr lang="en-US" sz="2200" dirty="0" smtClean="0"/>
              <a:t>Easy:  “Amazon.com” style ordering</a:t>
            </a:r>
          </a:p>
          <a:p>
            <a:pPr eaLnBrk="1" hangingPunct="1"/>
            <a:r>
              <a:rPr lang="en-US" sz="2200" dirty="0" smtClean="0"/>
              <a:t>Accurate: Correct item / Correct pricing</a:t>
            </a:r>
          </a:p>
          <a:p>
            <a:pPr eaLnBrk="1" hangingPunct="1"/>
            <a:r>
              <a:rPr lang="en-US" sz="2200" dirty="0" smtClean="0"/>
              <a:t>Expeditious: Eliminates vendor’s order entry delays</a:t>
            </a:r>
          </a:p>
          <a:p>
            <a:pPr eaLnBrk="1" hangingPunct="1"/>
            <a:r>
              <a:rPr lang="en-US" sz="2200" dirty="0" smtClean="0"/>
              <a:t>Safe:  Continues to use same approval and budgetary controls in place today.</a:t>
            </a:r>
          </a:p>
          <a:p>
            <a:pPr eaLnBrk="1" hangingPunct="1"/>
            <a:r>
              <a:rPr lang="en-US" sz="2200" dirty="0" smtClean="0"/>
              <a:t>Order Tracking/Reports</a:t>
            </a:r>
          </a:p>
          <a:p>
            <a:pPr eaLnBrk="1" hangingPunct="1"/>
            <a:r>
              <a:rPr lang="en-US" sz="2200" dirty="0" smtClean="0"/>
              <a:t>Very Intuitive</a:t>
            </a:r>
          </a:p>
          <a:p>
            <a:pPr eaLnBrk="1" hangingPunct="1"/>
            <a:r>
              <a:rPr lang="en-US" sz="2200" dirty="0" smtClean="0"/>
              <a:t>Catalog Pricing at your fingertips</a:t>
            </a:r>
          </a:p>
          <a:p>
            <a:pPr eaLnBrk="1" hangingPunct="1"/>
            <a:r>
              <a:rPr lang="en-US" sz="2200" dirty="0" smtClean="0"/>
              <a:t>Shop from home</a:t>
            </a:r>
          </a:p>
          <a:p>
            <a:pPr eaLnBrk="1" hangingPunct="1"/>
            <a:r>
              <a:rPr lang="en-US" sz="2200" dirty="0" smtClean="0"/>
              <a:t>Fewer errors</a:t>
            </a:r>
          </a:p>
          <a:p>
            <a:pPr eaLnBrk="1" hangingPunct="1"/>
            <a:r>
              <a:rPr lang="en-US" sz="2200" dirty="0" smtClean="0"/>
              <a:t>Saves time for Requestors</a:t>
            </a:r>
          </a:p>
          <a:p>
            <a:pPr eaLnBrk="1" hangingPunct="1"/>
            <a:r>
              <a:rPr lang="en-US" sz="2200" dirty="0" smtClean="0"/>
              <a:t>Saves FSU $$ (volume purchasing results in savings to all FSU departments)</a:t>
            </a:r>
          </a:p>
          <a:p>
            <a:pPr eaLnBrk="1" hangingPunct="1"/>
            <a:endParaRPr lang="en-US" sz="2400" dirty="0" smtClean="0"/>
          </a:p>
          <a:p>
            <a:pPr eaLnBrk="1" hangingPunct="1">
              <a:buFont typeface="Wingdings 2" pitchFamily="18" charset="2"/>
              <a:buNone/>
            </a:pPr>
            <a:r>
              <a:rPr lang="en-US" sz="2400" dirty="0" smtClean="0"/>
              <a:t>	</a:t>
            </a:r>
          </a:p>
        </p:txBody>
      </p:sp>
      <p:pic>
        <p:nvPicPr>
          <p:cNvPr id="19460"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PURCHASING SERVICES</a:t>
            </a:r>
            <a:endParaRPr lang="en-US"/>
          </a:p>
        </p:txBody>
      </p:sp>
      <p:pic>
        <p:nvPicPr>
          <p:cNvPr id="7" name="Picture 4" descr="2223">
            <a:hlinkClick r:id="rId3"/>
          </p:cNvPr>
          <p:cNvPicPr>
            <a:picLocks noChangeAspect="1" noChangeArrowheads="1"/>
          </p:cNvPicPr>
          <p:nvPr/>
        </p:nvPicPr>
        <p:blipFill>
          <a:blip r:embed="rId4"/>
          <a:srcRect/>
          <a:stretch>
            <a:fillRect/>
          </a:stretch>
        </p:blipFill>
        <p:spPr bwMode="auto">
          <a:xfrm>
            <a:off x="1066800" y="5943600"/>
            <a:ext cx="7620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3828052-29A9-432B-8DEB-5901EE1868EC}"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solidFill>
                  <a:schemeClr val="tx2">
                    <a:satMod val="130000"/>
                  </a:schemeClr>
                </a:solidFill>
              </a:rPr>
              <a:t>How to Buy at FSU</a:t>
            </a:r>
            <a:endParaRPr lang="en-US" dirty="0">
              <a:solidFill>
                <a:schemeClr val="tx2">
                  <a:satMod val="130000"/>
                </a:schemeClr>
              </a:solidFill>
            </a:endParaRPr>
          </a:p>
        </p:txBody>
      </p:sp>
      <p:sp>
        <p:nvSpPr>
          <p:cNvPr id="21507" name="Content Placeholder 2"/>
          <p:cNvSpPr>
            <a:spLocks noGrp="1"/>
          </p:cNvSpPr>
          <p:nvPr>
            <p:ph idx="1"/>
          </p:nvPr>
        </p:nvSpPr>
        <p:spPr>
          <a:xfrm>
            <a:off x="1447800" y="1600200"/>
            <a:ext cx="7486650" cy="4953000"/>
          </a:xfrm>
        </p:spPr>
        <p:txBody>
          <a:bodyPr>
            <a:normAutofit/>
          </a:bodyPr>
          <a:lstStyle/>
          <a:p>
            <a:r>
              <a:rPr lang="en-US" sz="2400" dirty="0" smtClean="0">
                <a:hlinkClick r:id="rId2"/>
              </a:rPr>
              <a:t>http://purchasing.fsu.edu/ContractPage1.html</a:t>
            </a:r>
            <a:r>
              <a:rPr lang="en-US" sz="2400" dirty="0" smtClean="0"/>
              <a:t> </a:t>
            </a:r>
          </a:p>
          <a:p>
            <a:pPr eaLnBrk="1" hangingPunct="1"/>
            <a:r>
              <a:rPr lang="en-US" sz="2400" dirty="0" smtClean="0"/>
              <a:t>Listing of contracts</a:t>
            </a:r>
          </a:p>
          <a:p>
            <a:pPr eaLnBrk="1" hangingPunct="1"/>
            <a:r>
              <a:rPr lang="en-US" sz="2400" dirty="0" smtClean="0"/>
              <a:t>Links to vendor contract summary sheets</a:t>
            </a:r>
          </a:p>
          <a:p>
            <a:pPr eaLnBrk="1" hangingPunct="1"/>
            <a:r>
              <a:rPr lang="en-US" sz="2400" dirty="0" smtClean="0"/>
              <a:t>OMNI supplier numbers (Vendor IDs)</a:t>
            </a:r>
          </a:p>
          <a:p>
            <a:pPr eaLnBrk="1" hangingPunct="1"/>
            <a:r>
              <a:rPr lang="en-US" sz="2400" dirty="0" smtClean="0"/>
              <a:t>Contract numbers</a:t>
            </a:r>
          </a:p>
          <a:p>
            <a:pPr eaLnBrk="1" hangingPunct="1"/>
            <a:r>
              <a:rPr lang="en-US" sz="2400" dirty="0" smtClean="0"/>
              <a:t>Buyer contact information</a:t>
            </a:r>
          </a:p>
          <a:p>
            <a:pPr eaLnBrk="1" hangingPunct="1"/>
            <a:r>
              <a:rPr lang="en-US" sz="2400" dirty="0" smtClean="0"/>
              <a:t>Icons to show E-Market and minority business enterprise (MBE) vendors</a:t>
            </a:r>
          </a:p>
          <a:p>
            <a:pPr eaLnBrk="1" hangingPunct="1">
              <a:buFont typeface="Wingdings 2" pitchFamily="18" charset="2"/>
              <a:buNone/>
            </a:pPr>
            <a:r>
              <a:rPr lang="en-US" sz="2400" dirty="0" smtClean="0"/>
              <a:t>	</a:t>
            </a:r>
          </a:p>
        </p:txBody>
      </p:sp>
      <p:pic>
        <p:nvPicPr>
          <p:cNvPr id="21508"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12" name="Footer Placeholder 11"/>
          <p:cNvSpPr>
            <a:spLocks noGrp="1"/>
          </p:cNvSpPr>
          <p:nvPr>
            <p:ph type="ftr" sz="quarter" idx="11"/>
          </p:nvPr>
        </p:nvSpPr>
        <p:spPr/>
        <p:txBody>
          <a:bodyPr/>
          <a:lstStyle/>
          <a:p>
            <a:pPr>
              <a:defRPr/>
            </a:pPr>
            <a:r>
              <a:rPr lang="en-US" smtClean="0"/>
              <a:t>PURCHASING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eaLnBrk="1" fontAlgn="auto" hangingPunct="1">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solidFill>
                  <a:schemeClr val="tx2">
                    <a:satMod val="130000"/>
                  </a:schemeClr>
                </a:solidFill>
              </a:rPr>
              <a:t>9.0 Upgrade Features</a:t>
            </a:r>
            <a:endParaRPr lang="en-US" dirty="0">
              <a:solidFill>
                <a:schemeClr val="tx2">
                  <a:satMod val="130000"/>
                </a:schemeClr>
              </a:solidFill>
            </a:endParaRPr>
          </a:p>
        </p:txBody>
      </p:sp>
      <p:sp>
        <p:nvSpPr>
          <p:cNvPr id="22531" name="Content Placeholder 2"/>
          <p:cNvSpPr>
            <a:spLocks noGrp="1"/>
          </p:cNvSpPr>
          <p:nvPr>
            <p:ph idx="1"/>
          </p:nvPr>
        </p:nvSpPr>
        <p:spPr>
          <a:xfrm>
            <a:off x="1447800" y="1295400"/>
            <a:ext cx="7486650" cy="5257800"/>
          </a:xfrm>
        </p:spPr>
        <p:txBody>
          <a:bodyPr/>
          <a:lstStyle/>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COPY FROM – This feature allows you to create a new requisition by making a copy of an older requisition</a:t>
            </a:r>
          </a:p>
          <a:p>
            <a:pPr eaLnBrk="1" hangingPunct="1">
              <a:buFont typeface="Wingdings 2" pitchFamily="18" charset="2"/>
              <a:buNone/>
            </a:pPr>
            <a:endParaRPr lang="en-US" sz="2400" dirty="0" smtClean="0"/>
          </a:p>
          <a:p>
            <a:pPr eaLnBrk="1" hangingPunct="1">
              <a:buFont typeface="Wingdings 2" pitchFamily="18" charset="2"/>
              <a:buNone/>
            </a:pPr>
            <a:r>
              <a:rPr lang="en-US" sz="2400" dirty="0" smtClean="0"/>
              <a:t>HISTORY – History is maintained in the approval path when the requisition is returned to department for corrections, etc.</a:t>
            </a:r>
          </a:p>
          <a:p>
            <a:pPr eaLnBrk="1" hangingPunct="1">
              <a:buFont typeface="Wingdings 2" pitchFamily="18" charset="2"/>
              <a:buNone/>
            </a:pPr>
            <a:endParaRPr lang="en-US" sz="2400" dirty="0" smtClean="0"/>
          </a:p>
        </p:txBody>
      </p:sp>
      <p:pic>
        <p:nvPicPr>
          <p:cNvPr id="22532"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PURCHASING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Training &amp; Job Aids</a:t>
            </a:r>
            <a:endParaRPr lang="en-US" dirty="0">
              <a:solidFill>
                <a:schemeClr val="tx2">
                  <a:satMod val="130000"/>
                </a:schemeClr>
              </a:solidFill>
            </a:endParaRPr>
          </a:p>
        </p:txBody>
      </p:sp>
      <p:sp>
        <p:nvSpPr>
          <p:cNvPr id="23555" name="Content Placeholder 2"/>
          <p:cNvSpPr>
            <a:spLocks noGrp="1"/>
          </p:cNvSpPr>
          <p:nvPr>
            <p:ph idx="1"/>
          </p:nvPr>
        </p:nvSpPr>
        <p:spPr/>
        <p:txBody>
          <a:bodyPr/>
          <a:lstStyle/>
          <a:p>
            <a:r>
              <a:rPr lang="en-US" sz="2400" dirty="0" smtClean="0"/>
              <a:t>Live classes offered for E-Market,  Purchasing Policies and Procedures overview, OMNI </a:t>
            </a:r>
            <a:r>
              <a:rPr lang="en-US" sz="2400" dirty="0" err="1" smtClean="0"/>
              <a:t>eProcurement</a:t>
            </a:r>
            <a:endParaRPr lang="en-US" sz="2000" dirty="0" smtClean="0"/>
          </a:p>
          <a:p>
            <a:r>
              <a:rPr lang="en-US" sz="2400" dirty="0" smtClean="0"/>
              <a:t>Job aids located at: </a:t>
            </a:r>
            <a:r>
              <a:rPr lang="en-US" sz="2400" dirty="0" smtClean="0">
                <a:hlinkClick r:id="rId2"/>
              </a:rPr>
              <a:t>www.purchasing.fsu.edu/JobAids1.html</a:t>
            </a:r>
            <a:r>
              <a:rPr lang="en-US" sz="2400" dirty="0" smtClean="0"/>
              <a:t> </a:t>
            </a:r>
            <a:endParaRPr lang="en-US" sz="2000" dirty="0" smtClean="0"/>
          </a:p>
          <a:p>
            <a:r>
              <a:rPr lang="en-US" sz="2400" dirty="0" smtClean="0"/>
              <a:t>Tips &amp; FAQ located at: </a:t>
            </a:r>
            <a:r>
              <a:rPr lang="en-US" sz="2400" dirty="0" smtClean="0">
                <a:hlinkClick r:id="rId3"/>
              </a:rPr>
              <a:t>www.purchasing.fsu.edu/tips.html</a:t>
            </a:r>
            <a:r>
              <a:rPr lang="en-US" sz="2400" dirty="0" smtClean="0"/>
              <a:t> </a:t>
            </a:r>
            <a:endParaRPr lang="en-US" sz="2000" dirty="0" smtClean="0"/>
          </a:p>
          <a:p>
            <a:r>
              <a:rPr lang="en-US" sz="2400" dirty="0" smtClean="0"/>
              <a:t>Purchasing $</a:t>
            </a:r>
            <a:r>
              <a:rPr lang="en-US" sz="2400" dirty="0" err="1" smtClean="0"/>
              <a:t>ense</a:t>
            </a:r>
            <a:r>
              <a:rPr lang="en-US" sz="2400" dirty="0" smtClean="0"/>
              <a:t> Memos located at: </a:t>
            </a:r>
            <a:r>
              <a:rPr lang="en-US" sz="2400" dirty="0" smtClean="0">
                <a:hlinkClick r:id="rId4"/>
              </a:rPr>
              <a:t>www.purchasing.fsu.edu/memos.html</a:t>
            </a:r>
            <a:r>
              <a:rPr lang="en-US" sz="2400" dirty="0" smtClean="0"/>
              <a:t> </a:t>
            </a:r>
          </a:p>
          <a:p>
            <a:pPr lvl="1" eaLnBrk="1" hangingPunct="1"/>
            <a:endParaRPr lang="en-US" sz="2000" dirty="0" smtClean="0"/>
          </a:p>
          <a:p>
            <a:pPr eaLnBrk="1" hangingPunct="1">
              <a:buFont typeface="Wingdings 2" pitchFamily="18" charset="2"/>
              <a:buNone/>
            </a:pPr>
            <a:endParaRPr lang="en-US" sz="2400" dirty="0" smtClean="0"/>
          </a:p>
        </p:txBody>
      </p:sp>
      <p:pic>
        <p:nvPicPr>
          <p:cNvPr id="23556"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PURCHASING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eaLnBrk="1" fontAlgn="auto" hangingPunct="1">
              <a:spcAft>
                <a:spcPts val="0"/>
              </a:spcAft>
              <a:defRPr/>
            </a:pPr>
            <a:r>
              <a:rPr lang="en-US" dirty="0" smtClean="0">
                <a:solidFill>
                  <a:schemeClr val="tx2">
                    <a:satMod val="130000"/>
                  </a:schemeClr>
                </a:solidFill>
              </a:rPr>
              <a:t>Contacts and Location</a:t>
            </a:r>
            <a:endParaRPr lang="en-US" dirty="0">
              <a:solidFill>
                <a:schemeClr val="tx2">
                  <a:satMod val="130000"/>
                </a:schemeClr>
              </a:solidFill>
            </a:endParaRPr>
          </a:p>
        </p:txBody>
      </p:sp>
      <p:sp>
        <p:nvSpPr>
          <p:cNvPr id="25603" name="Content Placeholder 2"/>
          <p:cNvSpPr>
            <a:spLocks noGrp="1"/>
          </p:cNvSpPr>
          <p:nvPr>
            <p:ph idx="1"/>
          </p:nvPr>
        </p:nvSpPr>
        <p:spPr/>
        <p:txBody>
          <a:bodyPr>
            <a:normAutofit/>
          </a:bodyPr>
          <a:lstStyle/>
          <a:p>
            <a:r>
              <a:rPr lang="en-US" sz="2400" dirty="0" smtClean="0"/>
              <a:t>Website: </a:t>
            </a:r>
            <a:r>
              <a:rPr lang="en-US" sz="2400" dirty="0" smtClean="0">
                <a:hlinkClick r:id="rId2"/>
              </a:rPr>
              <a:t>www.purchasing.fsu.edu</a:t>
            </a:r>
            <a:endParaRPr lang="en-US" sz="2400" dirty="0" smtClean="0"/>
          </a:p>
          <a:p>
            <a:pPr lvl="1"/>
            <a:r>
              <a:rPr lang="en-US" sz="2000" dirty="0" smtClean="0"/>
              <a:t>How to Buy contract site</a:t>
            </a:r>
          </a:p>
          <a:p>
            <a:pPr lvl="1"/>
            <a:r>
              <a:rPr lang="en-US" sz="2000" dirty="0" smtClean="0"/>
              <a:t>P-card Information</a:t>
            </a:r>
          </a:p>
          <a:p>
            <a:pPr lvl="1"/>
            <a:r>
              <a:rPr lang="en-US" sz="2000" dirty="0" smtClean="0"/>
              <a:t>Training &amp; Job Aids</a:t>
            </a:r>
          </a:p>
          <a:p>
            <a:pPr lvl="1"/>
            <a:r>
              <a:rPr lang="en-US" sz="2000" dirty="0" smtClean="0"/>
              <a:t>Queries</a:t>
            </a:r>
          </a:p>
          <a:p>
            <a:pPr lvl="1"/>
            <a:r>
              <a:rPr lang="en-US" sz="2000" dirty="0" smtClean="0"/>
              <a:t>Policies &amp; Procedures</a:t>
            </a:r>
          </a:p>
          <a:p>
            <a:pPr eaLnBrk="1" hangingPunct="1"/>
            <a:r>
              <a:rPr lang="en-US" sz="2400" dirty="0" smtClean="0"/>
              <a:t>Main Phone Line: 644-6850</a:t>
            </a:r>
          </a:p>
          <a:p>
            <a:pPr eaLnBrk="1" hangingPunct="1"/>
            <a:r>
              <a:rPr lang="en-US" sz="2400" dirty="0" smtClean="0"/>
              <a:t>Location: 1400A University Center	</a:t>
            </a:r>
          </a:p>
          <a:p>
            <a:r>
              <a:rPr lang="en-US" sz="2400" dirty="0" smtClean="0"/>
              <a:t>Departmental Directory: </a:t>
            </a:r>
            <a:r>
              <a:rPr lang="en-US" sz="2400" dirty="0" smtClean="0">
                <a:hlinkClick r:id="rId3"/>
              </a:rPr>
              <a:t>http://www.purchasing.fsu.edu/contact.html</a:t>
            </a:r>
            <a:r>
              <a:rPr lang="en-US" sz="2400" dirty="0" smtClean="0"/>
              <a:t> </a:t>
            </a:r>
          </a:p>
          <a:p>
            <a:pPr eaLnBrk="1" hangingPunct="1">
              <a:buFont typeface="Wingdings 2" pitchFamily="18" charset="2"/>
              <a:buNone/>
            </a:pPr>
            <a:r>
              <a:rPr lang="en-US" sz="2400" dirty="0" smtClean="0"/>
              <a:t>	</a:t>
            </a:r>
          </a:p>
        </p:txBody>
      </p:sp>
      <p:pic>
        <p:nvPicPr>
          <p:cNvPr id="25604" name="Picture 3" descr="RGB_Seal 1.tif"/>
          <p:cNvPicPr>
            <a:picLocks noChangeAspect="1"/>
          </p:cNvPicPr>
          <p:nvPr/>
        </p:nvPicPr>
        <p:blipFill>
          <a:blip r:embed="rId4"/>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PURCHASING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b="1" i="1" u="sng" dirty="0" smtClean="0">
                <a:solidFill>
                  <a:schemeClr val="accent2">
                    <a:lumMod val="75000"/>
                  </a:schemeClr>
                </a:solidFill>
              </a:rPr>
              <a:t>Controller’s Office – Payables &amp; Disbursement </a:t>
            </a:r>
            <a:r>
              <a:rPr lang="en-US" sz="2400" b="1" i="1" u="sng" dirty="0" err="1" smtClean="0">
                <a:solidFill>
                  <a:schemeClr val="accent2">
                    <a:lumMod val="75000"/>
                  </a:schemeClr>
                </a:solidFill>
              </a:rPr>
              <a:t>Svcs</a:t>
            </a:r>
            <a:r>
              <a:rPr lang="en-US" sz="2400" b="1" i="1" u="sng" dirty="0" smtClean="0">
                <a:solidFill>
                  <a:schemeClr val="accent2">
                    <a:lumMod val="75000"/>
                  </a:schemeClr>
                </a:solidFill>
              </a:rPr>
              <a:t>	Dawn Snyder</a:t>
            </a:r>
          </a:p>
          <a:p>
            <a:pPr>
              <a:buNone/>
            </a:pPr>
            <a:r>
              <a:rPr lang="en-US" sz="2400" dirty="0" smtClean="0"/>
              <a:t>Controller’s Office – Travel			Dawn Snyder</a:t>
            </a:r>
          </a:p>
          <a:p>
            <a:pPr>
              <a:buNone/>
            </a:pPr>
            <a:r>
              <a:rPr lang="en-US" sz="2400" dirty="0" smtClean="0"/>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5"/>
            <a:ext cx="6400800" cy="2962275"/>
          </a:xfrm>
        </p:spPr>
        <p:txBody>
          <a:bodyPr/>
          <a:lstStyle/>
          <a:p>
            <a:pPr fontAlgn="auto">
              <a:spcAft>
                <a:spcPts val="0"/>
              </a:spcAft>
              <a:defRPr/>
            </a:pPr>
            <a:r>
              <a:rPr lang="en-US" dirty="0" smtClean="0">
                <a:solidFill>
                  <a:schemeClr val="tx2">
                    <a:satMod val="130000"/>
                  </a:schemeClr>
                </a:solidFill>
              </a:rPr>
              <a:t>Payables </a:t>
            </a:r>
            <a:r>
              <a:rPr lang="en-US" cap="small" dirty="0" smtClean="0">
                <a:solidFill>
                  <a:schemeClr val="tx2">
                    <a:satMod val="130000"/>
                  </a:schemeClr>
                </a:solidFill>
              </a:rPr>
              <a:t>and </a:t>
            </a:r>
            <a:r>
              <a:rPr lang="en-US" dirty="0" smtClean="0">
                <a:solidFill>
                  <a:schemeClr val="tx2">
                    <a:satMod val="130000"/>
                  </a:schemeClr>
                </a:solidFill>
              </a:rPr>
              <a:t>disbursement services</a:t>
            </a:r>
            <a:br>
              <a:rPr lang="en-US" dirty="0" smtClean="0">
                <a:solidFill>
                  <a:schemeClr val="tx2">
                    <a:satMod val="130000"/>
                  </a:schemeClr>
                </a:solidFill>
              </a:rPr>
            </a:br>
            <a:r>
              <a:rPr lang="en-US" dirty="0" smtClean="0">
                <a:solidFill>
                  <a:schemeClr val="tx2">
                    <a:satMod val="130000"/>
                  </a:schemeClr>
                </a:solidFill>
              </a:rPr>
              <a:t/>
            </a:r>
            <a:br>
              <a:rPr lang="en-US" dirty="0" smtClean="0">
                <a:solidFill>
                  <a:schemeClr val="tx2">
                    <a:satMod val="130000"/>
                  </a:schemeClr>
                </a:solidFill>
              </a:rPr>
            </a:br>
            <a:r>
              <a:rPr lang="en-US" sz="3200" dirty="0" smtClean="0">
                <a:solidFill>
                  <a:schemeClr val="accent2">
                    <a:lumMod val="60000"/>
                    <a:lumOff val="40000"/>
                  </a:schemeClr>
                </a:solidFill>
              </a:rPr>
              <a:t>dawn </a:t>
            </a:r>
            <a:r>
              <a:rPr lang="en-US" sz="3200" dirty="0" err="1" smtClean="0">
                <a:solidFill>
                  <a:schemeClr val="accent2">
                    <a:lumMod val="60000"/>
                    <a:lumOff val="40000"/>
                  </a:schemeClr>
                </a:solidFill>
              </a:rPr>
              <a:t>snyder</a:t>
            </a:r>
            <a:endParaRPr lang="en-US" dirty="0">
              <a:solidFill>
                <a:schemeClr val="tx2">
                  <a:satMod val="130000"/>
                </a:schemeClr>
              </a:solidFill>
            </a:endParaRPr>
          </a:p>
        </p:txBody>
      </p:sp>
      <p:sp>
        <p:nvSpPr>
          <p:cNvPr id="3" name="Text Placeholder 2"/>
          <p:cNvSpPr>
            <a:spLocks noGrp="1"/>
          </p:cNvSpPr>
          <p:nvPr>
            <p:ph type="body" idx="1"/>
          </p:nvPr>
        </p:nvSpPr>
        <p:spPr>
          <a:xfrm>
            <a:off x="2578100" y="1066800"/>
            <a:ext cx="6400800" cy="1509713"/>
          </a:xfrm>
        </p:spPr>
        <p:txBody>
          <a:bodyPr>
            <a:normAutofit/>
          </a:bodyPr>
          <a:lstStyle/>
          <a:p>
            <a:pPr fontAlgn="auto">
              <a:spcAft>
                <a:spcPts val="0"/>
              </a:spcAft>
              <a:buFont typeface="Wingdings 2"/>
              <a:buNone/>
              <a:defRPr/>
            </a:pPr>
            <a:endParaRPr lang="en-US"/>
          </a:p>
        </p:txBody>
      </p:sp>
      <p:pic>
        <p:nvPicPr>
          <p:cNvPr id="11161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12642" name="Content Placeholder 2"/>
          <p:cNvSpPr>
            <a:spLocks noGrp="1"/>
          </p:cNvSpPr>
          <p:nvPr>
            <p:ph idx="1"/>
          </p:nvPr>
        </p:nvSpPr>
        <p:spPr/>
        <p:txBody>
          <a:bodyPr/>
          <a:lstStyle/>
          <a:p>
            <a:pPr>
              <a:buFont typeface="Wingdings 2" pitchFamily="18" charset="2"/>
              <a:buNone/>
            </a:pPr>
            <a:r>
              <a:rPr lang="en-US" sz="2400" smtClean="0"/>
              <a:t> </a:t>
            </a:r>
          </a:p>
          <a:p>
            <a:pPr>
              <a:buFont typeface="Wingdings 2" pitchFamily="18" charset="2"/>
              <a:buNone/>
            </a:pPr>
            <a:r>
              <a:rPr lang="en-US" sz="2400" smtClean="0"/>
              <a:t>The primary mission of Payables and Disbursement Services is to ensure that vendors, travelers, University departments, Bank of America and others are paid timely and accurately, and in accordance with applicable laws, regulations and University requirements. </a:t>
            </a:r>
          </a:p>
          <a:p>
            <a:pPr>
              <a:buFont typeface="Wingdings 2" pitchFamily="18" charset="2"/>
              <a:buNone/>
            </a:pPr>
            <a:endParaRPr lang="en-US" sz="2400" smtClean="0"/>
          </a:p>
        </p:txBody>
      </p:sp>
      <p:pic>
        <p:nvPicPr>
          <p:cNvPr id="11264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4"/>
            <a:ext cx="6400800" cy="3571876"/>
          </a:xfrm>
        </p:spPr>
        <p:txBody>
          <a:bodyPr/>
          <a:lstStyle/>
          <a:p>
            <a:r>
              <a:rPr lang="en-US" dirty="0" smtClean="0"/>
              <a:t>ENTERPRISE RESOURCE PLANNING (ERP)</a:t>
            </a:r>
            <a:br>
              <a:rPr lang="en-US" dirty="0" smtClean="0"/>
            </a:br>
            <a:r>
              <a:rPr lang="en-US" dirty="0" smtClean="0"/>
              <a:t/>
            </a:r>
            <a:br>
              <a:rPr lang="en-US" dirty="0" smtClean="0"/>
            </a:br>
            <a:r>
              <a:rPr lang="en-US" sz="3200" dirty="0" smtClean="0">
                <a:solidFill>
                  <a:schemeClr val="accent2">
                    <a:lumMod val="60000"/>
                    <a:lumOff val="40000"/>
                  </a:schemeClr>
                </a:solidFill>
              </a:rPr>
              <a:t>Andrea McPherson</a:t>
            </a:r>
            <a:br>
              <a:rPr lang="en-US" sz="3200" dirty="0" smtClean="0">
                <a:solidFill>
                  <a:schemeClr val="accent2">
                    <a:lumMod val="60000"/>
                    <a:lumOff val="40000"/>
                  </a:schemeClr>
                </a:solidFill>
              </a:rPr>
            </a:br>
            <a:r>
              <a:rPr lang="en-US" sz="3200" dirty="0" smtClean="0">
                <a:solidFill>
                  <a:schemeClr val="accent2">
                    <a:lumMod val="60000"/>
                    <a:lumOff val="40000"/>
                  </a:schemeClr>
                </a:solidFill>
              </a:rPr>
              <a:t>Kelley Barton</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RGB_Seal 1.tif"/>
          <p:cNvPicPr>
            <a:picLocks noChangeAspect="1"/>
          </p:cNvPicPr>
          <p:nvPr/>
        </p:nvPicPr>
        <p:blipFill>
          <a:blip r:embed="rId3"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t>Accounts Payable</a:t>
            </a:r>
            <a:endParaRPr lang="en-US" dirty="0">
              <a:solidFill>
                <a:schemeClr val="tx2">
                  <a:satMod val="130000"/>
                </a:schemeClr>
              </a:solidFill>
            </a:endParaRPr>
          </a:p>
        </p:txBody>
      </p:sp>
      <p:sp>
        <p:nvSpPr>
          <p:cNvPr id="113666" name="Content Placeholder 2"/>
          <p:cNvSpPr>
            <a:spLocks noGrp="1"/>
          </p:cNvSpPr>
          <p:nvPr>
            <p:ph idx="1"/>
          </p:nvPr>
        </p:nvSpPr>
        <p:spPr/>
        <p:txBody>
          <a:bodyPr/>
          <a:lstStyle/>
          <a:p>
            <a:pPr>
              <a:buNone/>
            </a:pPr>
            <a:endParaRPr lang="en-US" sz="2400" dirty="0" smtClean="0"/>
          </a:p>
          <a:p>
            <a:r>
              <a:rPr lang="en-US" sz="2400" dirty="0" smtClean="0"/>
              <a:t>Any invoices received in departments should </a:t>
            </a:r>
            <a:r>
              <a:rPr lang="en-US" sz="2400" i="1" u="sng" dirty="0" smtClean="0"/>
              <a:t>immediately</a:t>
            </a:r>
            <a:r>
              <a:rPr lang="en-US" sz="2400" dirty="0" smtClean="0"/>
              <a:t> be sent to AP for processing</a:t>
            </a:r>
          </a:p>
          <a:p>
            <a:endParaRPr lang="en-US" sz="2400" dirty="0" smtClean="0"/>
          </a:p>
          <a:p>
            <a:r>
              <a:rPr lang="en-US" sz="2400" dirty="0" smtClean="0"/>
              <a:t>Vendor Direct Deposits for non-duty stipend recipients</a:t>
            </a:r>
          </a:p>
          <a:p>
            <a:pPr lvl="1"/>
            <a:r>
              <a:rPr lang="en-US" sz="2000" dirty="0" smtClean="0">
                <a:hlinkClick r:id="rId2"/>
              </a:rPr>
              <a:t>http://control.vpfa.fsu.edu/Controller-Forms#PDForm</a:t>
            </a:r>
            <a:endParaRPr lang="en-US" sz="2000" dirty="0" smtClean="0"/>
          </a:p>
          <a:p>
            <a:pPr lvl="1">
              <a:buFont typeface="Verdana" pitchFamily="34" charset="0"/>
              <a:buNone/>
            </a:pPr>
            <a:endParaRPr lang="en-US" sz="2000" dirty="0" smtClean="0"/>
          </a:p>
          <a:p>
            <a:pPr>
              <a:buFont typeface="Wingdings 2" pitchFamily="18" charset="2"/>
              <a:buNone/>
            </a:pPr>
            <a:endParaRPr lang="en-US" sz="1200" dirty="0" smtClean="0"/>
          </a:p>
        </p:txBody>
      </p:sp>
      <p:pic>
        <p:nvPicPr>
          <p:cNvPr id="113667"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t>9.0 Upgrade</a:t>
            </a:r>
            <a:endParaRPr lang="en-US" dirty="0">
              <a:solidFill>
                <a:schemeClr val="tx2">
                  <a:satMod val="130000"/>
                </a:schemeClr>
              </a:solidFill>
            </a:endParaRPr>
          </a:p>
        </p:txBody>
      </p:sp>
      <p:sp>
        <p:nvSpPr>
          <p:cNvPr id="113666" name="Content Placeholder 2"/>
          <p:cNvSpPr>
            <a:spLocks noGrp="1"/>
          </p:cNvSpPr>
          <p:nvPr>
            <p:ph idx="1"/>
          </p:nvPr>
        </p:nvSpPr>
        <p:spPr>
          <a:xfrm>
            <a:off x="1435608" y="1524000"/>
            <a:ext cx="7498080" cy="4724400"/>
          </a:xfrm>
        </p:spPr>
        <p:txBody>
          <a:bodyPr/>
          <a:lstStyle/>
          <a:p>
            <a:pPr>
              <a:buFont typeface="Wingdings 2" pitchFamily="18" charset="2"/>
              <a:buNone/>
            </a:pPr>
            <a:r>
              <a:rPr lang="en-US" sz="2400" dirty="0" smtClean="0"/>
              <a:t>New AP Related Documents tab</a:t>
            </a:r>
          </a:p>
          <a:p>
            <a:pPr>
              <a:buFont typeface="Wingdings 2" pitchFamily="18" charset="2"/>
              <a:buNone/>
            </a:pPr>
            <a:r>
              <a:rPr lang="en-US" sz="1600" dirty="0" smtClean="0"/>
              <a:t>Details every document in OMNI related to the voucher</a:t>
            </a:r>
            <a:r>
              <a:rPr lang="en-US" sz="2400" dirty="0" smtClean="0"/>
              <a:t>:</a:t>
            </a:r>
            <a:endParaRPr lang="en-US" sz="2400" u="sng" dirty="0" smtClean="0"/>
          </a:p>
          <a:p>
            <a:pPr lvl="1">
              <a:buFont typeface="Verdana" pitchFamily="34" charset="0"/>
              <a:buNone/>
            </a:pPr>
            <a:endParaRPr lang="en-US" sz="2000" dirty="0" smtClean="0"/>
          </a:p>
          <a:p>
            <a:pPr>
              <a:buFont typeface="Wingdings 2" pitchFamily="18" charset="2"/>
              <a:buNone/>
            </a:pPr>
            <a:endParaRPr lang="en-US" sz="1200" dirty="0" smtClean="0"/>
          </a:p>
        </p:txBody>
      </p:sp>
      <p:pic>
        <p:nvPicPr>
          <p:cNvPr id="11366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81</a:t>
            </a:fld>
            <a:endParaRPr lang="en-US"/>
          </a:p>
        </p:txBody>
      </p:sp>
      <p:pic>
        <p:nvPicPr>
          <p:cNvPr id="1026" name="Picture 1"/>
          <p:cNvPicPr>
            <a:picLocks noChangeAspect="1" noChangeArrowheads="1"/>
          </p:cNvPicPr>
          <p:nvPr/>
        </p:nvPicPr>
        <p:blipFill>
          <a:blip r:embed="rId3"/>
          <a:srcRect/>
          <a:stretch>
            <a:fillRect/>
          </a:stretch>
        </p:blipFill>
        <p:spPr bwMode="auto">
          <a:xfrm>
            <a:off x="990600" y="2590800"/>
            <a:ext cx="8153400"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t>P-Card</a:t>
            </a:r>
            <a:endParaRPr lang="en-US" dirty="0">
              <a:solidFill>
                <a:schemeClr val="tx2">
                  <a:satMod val="130000"/>
                </a:schemeClr>
              </a:solidFill>
            </a:endParaRPr>
          </a:p>
        </p:txBody>
      </p:sp>
      <p:sp>
        <p:nvSpPr>
          <p:cNvPr id="113666" name="Content Placeholder 2"/>
          <p:cNvSpPr>
            <a:spLocks noGrp="1"/>
          </p:cNvSpPr>
          <p:nvPr>
            <p:ph idx="1"/>
          </p:nvPr>
        </p:nvSpPr>
        <p:spPr>
          <a:xfrm>
            <a:off x="1435608" y="1600200"/>
            <a:ext cx="7498080" cy="4648200"/>
          </a:xfrm>
        </p:spPr>
        <p:txBody>
          <a:bodyPr/>
          <a:lstStyle/>
          <a:p>
            <a:r>
              <a:rPr lang="en-US" sz="2400" dirty="0" smtClean="0"/>
              <a:t>If you are a new proxy or in a department signing up a new proxy, please ensure the proxy attends P-Card training and views the training video</a:t>
            </a:r>
          </a:p>
          <a:p>
            <a:endParaRPr lang="en-US" sz="2400" dirty="0" smtClean="0"/>
          </a:p>
          <a:p>
            <a:r>
              <a:rPr lang="en-US" sz="2400" dirty="0" smtClean="0"/>
              <a:t>Monthly imaging of P-Card reconciliations and receipts should be faxed to 645-7211 for display in Hummingbird</a:t>
            </a:r>
          </a:p>
          <a:p>
            <a:pPr lvl="1">
              <a:buFont typeface="Verdana" pitchFamily="34" charset="0"/>
              <a:buNone/>
            </a:pPr>
            <a:endParaRPr lang="en-US" sz="2000" dirty="0" smtClean="0"/>
          </a:p>
          <a:p>
            <a:pPr>
              <a:buFont typeface="Wingdings 2" pitchFamily="18" charset="2"/>
              <a:buNone/>
            </a:pPr>
            <a:endParaRPr lang="en-US" sz="1200" dirty="0" smtClean="0"/>
          </a:p>
        </p:txBody>
      </p:sp>
      <p:pic>
        <p:nvPicPr>
          <p:cNvPr id="11366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Training &amp; Job Aids</a:t>
            </a:r>
            <a:endParaRPr lang="en-US" dirty="0">
              <a:solidFill>
                <a:schemeClr val="tx2">
                  <a:satMod val="130000"/>
                </a:schemeClr>
              </a:solidFill>
            </a:endParaRPr>
          </a:p>
        </p:txBody>
      </p:sp>
      <p:sp>
        <p:nvSpPr>
          <p:cNvPr id="114690" name="Content Placeholder 2"/>
          <p:cNvSpPr>
            <a:spLocks noGrp="1"/>
          </p:cNvSpPr>
          <p:nvPr>
            <p:ph idx="1"/>
          </p:nvPr>
        </p:nvSpPr>
        <p:spPr>
          <a:xfrm>
            <a:off x="1371600" y="1447800"/>
            <a:ext cx="7499350" cy="4953000"/>
          </a:xfrm>
        </p:spPr>
        <p:txBody>
          <a:bodyPr/>
          <a:lstStyle/>
          <a:p>
            <a:endParaRPr lang="en-US" sz="2400" smtClean="0"/>
          </a:p>
          <a:p>
            <a:r>
              <a:rPr lang="en-US" sz="2400" smtClean="0"/>
              <a:t>Accounts Payable Job Aids -</a:t>
            </a:r>
            <a:r>
              <a:rPr lang="en-US" sz="2400" smtClean="0">
                <a:hlinkClick r:id="rId2"/>
              </a:rPr>
              <a:t>http://control.vpfa.fsu.edu/Payables-Disbursement-Services/Payables-Job-Aids</a:t>
            </a:r>
            <a:endParaRPr lang="en-US" sz="2400" smtClean="0"/>
          </a:p>
          <a:p>
            <a:pPr lvl="1"/>
            <a:r>
              <a:rPr lang="en-US" sz="2000" smtClean="0"/>
              <a:t>Adding Vendors</a:t>
            </a:r>
          </a:p>
          <a:p>
            <a:pPr lvl="1"/>
            <a:r>
              <a:rPr lang="en-US" sz="2000" smtClean="0"/>
              <a:t>Commonly Used Account Codes</a:t>
            </a:r>
          </a:p>
          <a:p>
            <a:pPr lvl="1"/>
            <a:r>
              <a:rPr lang="en-US" sz="2000" smtClean="0"/>
              <a:t>Determining if Payments Have Been Issued</a:t>
            </a:r>
          </a:p>
          <a:p>
            <a:pPr lvl="1"/>
            <a:r>
              <a:rPr lang="en-US" sz="2000" smtClean="0"/>
              <a:t>How to Receive in OMNI</a:t>
            </a:r>
          </a:p>
          <a:p>
            <a:pPr lvl="1"/>
            <a:r>
              <a:rPr lang="en-US" sz="2000" smtClean="0"/>
              <a:t>Memberships</a:t>
            </a:r>
          </a:p>
          <a:p>
            <a:pPr lvl="1"/>
            <a:r>
              <a:rPr lang="en-US" sz="2000" smtClean="0"/>
              <a:t>Responding to Budget Errors</a:t>
            </a:r>
          </a:p>
          <a:p>
            <a:pPr lvl="1"/>
            <a:r>
              <a:rPr lang="en-US" sz="2000" smtClean="0"/>
              <a:t>Hummingbird Job Aids</a:t>
            </a:r>
          </a:p>
          <a:p>
            <a:pPr>
              <a:buFont typeface="Wingdings 2" pitchFamily="18" charset="2"/>
              <a:buNone/>
            </a:pPr>
            <a:endParaRPr lang="en-US" sz="2000" smtClean="0"/>
          </a:p>
          <a:p>
            <a:endParaRPr lang="en-US" sz="1600" smtClean="0"/>
          </a:p>
          <a:p>
            <a:pPr lvl="1"/>
            <a:endParaRPr lang="en-US" sz="1600" smtClean="0"/>
          </a:p>
        </p:txBody>
      </p:sp>
      <p:pic>
        <p:nvPicPr>
          <p:cNvPr id="114691"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Training &amp; Job Aids (cont.)</a:t>
            </a:r>
            <a:endParaRPr lang="en-US" dirty="0">
              <a:solidFill>
                <a:schemeClr val="tx2">
                  <a:satMod val="130000"/>
                </a:schemeClr>
              </a:solidFill>
            </a:endParaRPr>
          </a:p>
        </p:txBody>
      </p:sp>
      <p:sp>
        <p:nvSpPr>
          <p:cNvPr id="115714" name="Content Placeholder 2"/>
          <p:cNvSpPr>
            <a:spLocks noGrp="1"/>
          </p:cNvSpPr>
          <p:nvPr>
            <p:ph idx="1"/>
          </p:nvPr>
        </p:nvSpPr>
        <p:spPr>
          <a:xfrm>
            <a:off x="1371600" y="1447800"/>
            <a:ext cx="7499350" cy="5105400"/>
          </a:xfrm>
        </p:spPr>
        <p:txBody>
          <a:bodyPr>
            <a:normAutofit lnSpcReduction="10000"/>
          </a:bodyPr>
          <a:lstStyle/>
          <a:p>
            <a:r>
              <a:rPr lang="en-US" sz="2200" dirty="0" smtClean="0"/>
              <a:t>Other Guidelines</a:t>
            </a:r>
          </a:p>
          <a:p>
            <a:pPr lvl="1"/>
            <a:r>
              <a:rPr lang="en-US" sz="1800" dirty="0" smtClean="0"/>
              <a:t>Vendor Certification List</a:t>
            </a:r>
          </a:p>
          <a:p>
            <a:pPr lvl="1">
              <a:buFont typeface="Verdana" pitchFamily="34" charset="0"/>
              <a:buNone/>
            </a:pPr>
            <a:r>
              <a:rPr lang="en-US" sz="1800" dirty="0" smtClean="0"/>
              <a:t>	</a:t>
            </a:r>
            <a:r>
              <a:rPr lang="en-US" sz="1800" dirty="0" smtClean="0">
                <a:hlinkClick r:id="rId2"/>
              </a:rPr>
              <a:t>http://control.vpfa.fsu.edu/content/download/4220/29834</a:t>
            </a:r>
            <a:r>
              <a:rPr lang="en-US" sz="1800" dirty="0" smtClean="0"/>
              <a:t> </a:t>
            </a:r>
          </a:p>
          <a:p>
            <a:pPr lvl="1"/>
            <a:r>
              <a:rPr lang="en-US" sz="1800" dirty="0" smtClean="0"/>
              <a:t>Allowable Unencumbered Payments</a:t>
            </a:r>
          </a:p>
          <a:p>
            <a:pPr lvl="1">
              <a:buFont typeface="Verdana" pitchFamily="34" charset="0"/>
              <a:buNone/>
            </a:pPr>
            <a:r>
              <a:rPr lang="en-US" sz="1800" dirty="0" smtClean="0"/>
              <a:t>	</a:t>
            </a:r>
            <a:r>
              <a:rPr lang="en-US" sz="1800" dirty="0" smtClean="0">
                <a:hlinkClick r:id="rId3"/>
              </a:rPr>
              <a:t>http://control.vpfa.fsu.edu/content/download/4219/29831</a:t>
            </a:r>
            <a:r>
              <a:rPr lang="en-US" sz="1800" dirty="0" smtClean="0"/>
              <a:t> </a:t>
            </a:r>
          </a:p>
          <a:p>
            <a:pPr lvl="1"/>
            <a:r>
              <a:rPr lang="en-US" sz="1800" dirty="0" smtClean="0"/>
              <a:t>Expenditure Guidelines</a:t>
            </a:r>
          </a:p>
          <a:p>
            <a:pPr lvl="1">
              <a:buFont typeface="Verdana" pitchFamily="34" charset="0"/>
              <a:buNone/>
            </a:pPr>
            <a:r>
              <a:rPr lang="en-US" sz="1800" dirty="0" smtClean="0"/>
              <a:t>	</a:t>
            </a:r>
            <a:r>
              <a:rPr lang="en-US" sz="1800" dirty="0" smtClean="0">
                <a:hlinkClick r:id="rId4"/>
              </a:rPr>
              <a:t>http://control.vpfa.fsu.edu/content/download/4221/29837</a:t>
            </a:r>
            <a:r>
              <a:rPr lang="en-US" sz="2000" dirty="0" smtClean="0"/>
              <a:t> </a:t>
            </a:r>
          </a:p>
          <a:p>
            <a:r>
              <a:rPr lang="en-US" sz="2200" dirty="0" smtClean="0"/>
              <a:t>P-Card Training</a:t>
            </a:r>
          </a:p>
          <a:p>
            <a:pPr lvl="1"/>
            <a:r>
              <a:rPr lang="en-US" sz="1800" dirty="0" smtClean="0"/>
              <a:t>OMNI-Pcard-100</a:t>
            </a:r>
          </a:p>
          <a:p>
            <a:pPr lvl="1"/>
            <a:r>
              <a:rPr lang="en-US" sz="1800" dirty="0" smtClean="0"/>
              <a:t>Proxy training video at </a:t>
            </a:r>
            <a:r>
              <a:rPr lang="en-US" sz="1800" dirty="0" smtClean="0">
                <a:hlinkClick r:id="rId5"/>
              </a:rPr>
              <a:t>http://control.vpfa.fsu.edu/Payables-Disbursement-Services/P-Card-Video-Presentation2</a:t>
            </a:r>
            <a:endParaRPr lang="en-US" sz="1800" dirty="0" smtClean="0"/>
          </a:p>
          <a:p>
            <a:pPr lvl="1"/>
            <a:r>
              <a:rPr lang="en-US" sz="1800" dirty="0" smtClean="0"/>
              <a:t>Job Aids available on Purchasing website </a:t>
            </a:r>
            <a:r>
              <a:rPr lang="en-US" sz="1800" dirty="0" smtClean="0">
                <a:hlinkClick r:id="rId6"/>
              </a:rPr>
              <a:t>http://www.purchasing.fsu.edu/pcard.html</a:t>
            </a:r>
            <a:endParaRPr lang="en-US" sz="1800" dirty="0" smtClean="0"/>
          </a:p>
          <a:p>
            <a:pPr lvl="1"/>
            <a:r>
              <a:rPr lang="en-US" sz="1800" dirty="0" smtClean="0"/>
              <a:t>Imaging/ </a:t>
            </a:r>
            <a:r>
              <a:rPr lang="en-US" sz="1800" dirty="0" err="1" smtClean="0"/>
              <a:t>Rightfaxing</a:t>
            </a:r>
            <a:r>
              <a:rPr lang="en-US" sz="1800" dirty="0" smtClean="0"/>
              <a:t> of P-Card reconciliations and receipts </a:t>
            </a:r>
            <a:r>
              <a:rPr lang="en-US" sz="1800" dirty="0" smtClean="0">
                <a:hlinkClick r:id="rId7"/>
              </a:rPr>
              <a:t>http://www.purchasing.fsu.edu/CardInfo/P-CardRightfax.pdf</a:t>
            </a:r>
            <a:endParaRPr lang="en-US" sz="1800" dirty="0" smtClean="0"/>
          </a:p>
          <a:p>
            <a:pPr lvl="1">
              <a:buNone/>
            </a:pPr>
            <a:endParaRPr lang="en-US" sz="1600" dirty="0" smtClean="0"/>
          </a:p>
        </p:txBody>
      </p:sp>
      <p:pic>
        <p:nvPicPr>
          <p:cNvPr id="115715" name="Picture 3" descr="RGB_Seal 1.tif"/>
          <p:cNvPicPr>
            <a:picLocks noChangeAspect="1"/>
          </p:cNvPicPr>
          <p:nvPr/>
        </p:nvPicPr>
        <p:blipFill>
          <a:blip r:embed="rId8"/>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t>Reporting Tools</a:t>
            </a:r>
            <a:br>
              <a:rPr lang="en-US" dirty="0" smtClean="0"/>
            </a:br>
            <a:r>
              <a:rPr lang="en-US" dirty="0" smtClean="0"/>
              <a:t>Key Payables Queries</a:t>
            </a:r>
            <a:endParaRPr lang="en-US" dirty="0">
              <a:solidFill>
                <a:schemeClr val="tx2">
                  <a:satMod val="130000"/>
                </a:schemeClr>
              </a:solidFill>
            </a:endParaRPr>
          </a:p>
        </p:txBody>
      </p:sp>
      <p:sp>
        <p:nvSpPr>
          <p:cNvPr id="115714" name="Content Placeholder 2"/>
          <p:cNvSpPr>
            <a:spLocks noGrp="1"/>
          </p:cNvSpPr>
          <p:nvPr>
            <p:ph idx="1"/>
          </p:nvPr>
        </p:nvSpPr>
        <p:spPr>
          <a:xfrm>
            <a:off x="1371600" y="1447800"/>
            <a:ext cx="7499350" cy="5029200"/>
          </a:xfrm>
        </p:spPr>
        <p:txBody>
          <a:bodyPr>
            <a:normAutofit/>
          </a:bodyPr>
          <a:lstStyle/>
          <a:p>
            <a:r>
              <a:rPr lang="en-US" sz="2400" dirty="0" smtClean="0"/>
              <a:t>FSU_DPT_VCHR_WITH_PYMT_JRNL </a:t>
            </a:r>
          </a:p>
          <a:p>
            <a:pPr lvl="1"/>
            <a:r>
              <a:rPr lang="en-US" sz="2000" dirty="0" smtClean="0"/>
              <a:t>Details all encumbered &amp; unencumbered payments issued to vendors by date range &amp; Dept ID</a:t>
            </a:r>
          </a:p>
          <a:p>
            <a:pPr lvl="1"/>
            <a:r>
              <a:rPr lang="en-US" sz="2000" dirty="0" smtClean="0"/>
              <a:t>Also provides journal information</a:t>
            </a:r>
          </a:p>
          <a:p>
            <a:r>
              <a:rPr lang="en-US" sz="2400" dirty="0" smtClean="0"/>
              <a:t>FSU_DPT_GL_JRNL_WITH_VCHR – Details AP vouchers associated with a Journal ID by date range &amp; Dept ID</a:t>
            </a:r>
          </a:p>
          <a:p>
            <a:r>
              <a:rPr lang="en-US" sz="2400" dirty="0" smtClean="0"/>
              <a:t>FSU_DPT_PO_WITH_RECVRS_VCHRS – Details all vouchers, receipts &amp; checks for a selected PO</a:t>
            </a:r>
          </a:p>
          <a:p>
            <a:r>
              <a:rPr lang="en-US" sz="2400" dirty="0" smtClean="0"/>
              <a:t>FSU_DPT_PO – Details all PO encumbrances and their status by date range &amp; Dept ID</a:t>
            </a:r>
          </a:p>
          <a:p>
            <a:pPr lvl="1"/>
            <a:endParaRPr lang="en-US" sz="1600" dirty="0" smtClean="0"/>
          </a:p>
        </p:txBody>
      </p:sp>
      <p:pic>
        <p:nvPicPr>
          <p:cNvPr id="11571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Contacts and Location</a:t>
            </a:r>
            <a:endParaRPr lang="en-US" dirty="0">
              <a:solidFill>
                <a:schemeClr val="tx2">
                  <a:satMod val="130000"/>
                </a:schemeClr>
              </a:solidFill>
            </a:endParaRPr>
          </a:p>
        </p:txBody>
      </p:sp>
      <p:sp>
        <p:nvSpPr>
          <p:cNvPr id="117762" name="Content Placeholder 2"/>
          <p:cNvSpPr>
            <a:spLocks noGrp="1"/>
          </p:cNvSpPr>
          <p:nvPr>
            <p:ph idx="1"/>
          </p:nvPr>
        </p:nvSpPr>
        <p:spPr/>
        <p:txBody>
          <a:bodyPr/>
          <a:lstStyle/>
          <a:p>
            <a:endParaRPr lang="en-US" sz="2400" dirty="0" smtClean="0"/>
          </a:p>
          <a:p>
            <a:r>
              <a:rPr lang="en-US" sz="2400" dirty="0" smtClean="0"/>
              <a:t>Website: </a:t>
            </a:r>
          </a:p>
          <a:p>
            <a:pPr>
              <a:buFont typeface="Wingdings 2" pitchFamily="18" charset="2"/>
              <a:buNone/>
            </a:pPr>
            <a:r>
              <a:rPr lang="en-US" sz="2400" dirty="0" smtClean="0"/>
              <a:t>	</a:t>
            </a:r>
            <a:r>
              <a:rPr lang="en-US" sz="2200" dirty="0" smtClean="0">
                <a:hlinkClick r:id="rId2"/>
              </a:rPr>
              <a:t>http://control.vpfa.fsu.edu/Payables-Disbursement-Services</a:t>
            </a:r>
            <a:r>
              <a:rPr lang="en-US" sz="2400" dirty="0" smtClean="0"/>
              <a:t> </a:t>
            </a:r>
          </a:p>
          <a:p>
            <a:r>
              <a:rPr lang="en-US" sz="2400" dirty="0" smtClean="0"/>
              <a:t>Main Telephone number: 644-5021</a:t>
            </a:r>
          </a:p>
          <a:p>
            <a:r>
              <a:rPr lang="en-US" sz="2400" dirty="0" smtClean="0"/>
              <a:t>Departmental Directory:  </a:t>
            </a:r>
            <a:r>
              <a:rPr lang="en-US" sz="2400" dirty="0" smtClean="0">
                <a:hlinkClick r:id="rId3"/>
              </a:rPr>
              <a:t>http://control.vpfa.fsu.edu/Controller-s-Departmental-Directory#AP</a:t>
            </a:r>
            <a:endParaRPr lang="en-US" sz="2400" dirty="0" smtClean="0"/>
          </a:p>
          <a:p>
            <a:r>
              <a:rPr lang="en-US" sz="2400" dirty="0" smtClean="0"/>
              <a:t>Email: </a:t>
            </a:r>
            <a:r>
              <a:rPr lang="en-US" sz="2400" u="sng" dirty="0" smtClean="0">
                <a:hlinkClick r:id="rId4"/>
              </a:rPr>
              <a:t>Accountspayable@admin.fsu.edu</a:t>
            </a:r>
            <a:endParaRPr lang="en-US" sz="2400" u="sng" dirty="0" smtClean="0"/>
          </a:p>
          <a:p>
            <a:r>
              <a:rPr lang="en-US" sz="2400" dirty="0" smtClean="0"/>
              <a:t>Location: 5607A University Center</a:t>
            </a:r>
          </a:p>
        </p:txBody>
      </p:sp>
      <p:pic>
        <p:nvPicPr>
          <p:cNvPr id="117763"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Contacts – P-Card</a:t>
            </a:r>
            <a:endParaRPr lang="en-US" dirty="0">
              <a:solidFill>
                <a:schemeClr val="tx2">
                  <a:satMod val="130000"/>
                </a:schemeClr>
              </a:solidFill>
            </a:endParaRPr>
          </a:p>
        </p:txBody>
      </p:sp>
      <p:sp>
        <p:nvSpPr>
          <p:cNvPr id="118786" name="Content Placeholder 2"/>
          <p:cNvSpPr>
            <a:spLocks noGrp="1"/>
          </p:cNvSpPr>
          <p:nvPr>
            <p:ph idx="1"/>
          </p:nvPr>
        </p:nvSpPr>
        <p:spPr/>
        <p:txBody>
          <a:bodyPr/>
          <a:lstStyle/>
          <a:p>
            <a:pPr>
              <a:buFont typeface="Wingdings 2" pitchFamily="18" charset="2"/>
              <a:buNone/>
            </a:pPr>
            <a:endParaRPr lang="en-US" sz="2400" smtClean="0"/>
          </a:p>
          <a:p>
            <a:r>
              <a:rPr lang="en-US" sz="2400" smtClean="0"/>
              <a:t>P-Card Administrator (Payment) </a:t>
            </a:r>
          </a:p>
          <a:p>
            <a:pPr lvl="1"/>
            <a:r>
              <a:rPr lang="en-US" sz="2000" smtClean="0"/>
              <a:t>Riley Kinney - </a:t>
            </a:r>
            <a:r>
              <a:rPr lang="en-US" sz="2000" smtClean="0">
                <a:hlinkClick r:id="rId2"/>
              </a:rPr>
              <a:t>rkinney@admin.fsu.edu</a:t>
            </a:r>
            <a:r>
              <a:rPr lang="en-US" sz="2000" smtClean="0"/>
              <a:t> / 644-5294</a:t>
            </a:r>
          </a:p>
          <a:p>
            <a:r>
              <a:rPr lang="en-US" sz="2400" smtClean="0"/>
              <a:t>P-Card Payer/Approver; Training</a:t>
            </a:r>
          </a:p>
          <a:p>
            <a:pPr lvl="1"/>
            <a:r>
              <a:rPr lang="en-US" sz="2000" smtClean="0"/>
              <a:t>Danette Tejada - </a:t>
            </a:r>
            <a:r>
              <a:rPr lang="en-US" sz="2000" smtClean="0">
                <a:hlinkClick r:id="rId3"/>
              </a:rPr>
              <a:t>dtejada@admin.fsu.edu</a:t>
            </a:r>
            <a:r>
              <a:rPr lang="en-US" sz="2000" smtClean="0"/>
              <a:t> / 644-3943</a:t>
            </a:r>
          </a:p>
          <a:p>
            <a:pPr lvl="1"/>
            <a:r>
              <a:rPr lang="en-US" sz="2000" smtClean="0"/>
              <a:t>Samantha Fernandez - </a:t>
            </a:r>
            <a:r>
              <a:rPr lang="en-US" sz="2000" smtClean="0">
                <a:hlinkClick r:id="rId4"/>
              </a:rPr>
              <a:t>scfernandez@admin.fsu.edu</a:t>
            </a:r>
            <a:r>
              <a:rPr lang="en-US" sz="2000" smtClean="0"/>
              <a:t> / 644-5481</a:t>
            </a:r>
          </a:p>
          <a:p>
            <a:r>
              <a:rPr lang="en-US" sz="2400" smtClean="0"/>
              <a:t>RightFax / Hummingbird Imaging of P-Card Reconciliation and Receipts	  645-7211</a:t>
            </a:r>
          </a:p>
          <a:p>
            <a:endParaRPr lang="en-US" sz="2400" smtClean="0"/>
          </a:p>
          <a:p>
            <a:r>
              <a:rPr lang="en-US" sz="2400" smtClean="0"/>
              <a:t>This is the same department you will work with to get a University Travel Card</a:t>
            </a:r>
          </a:p>
          <a:p>
            <a:endParaRPr lang="en-US" sz="1800" smtClean="0"/>
          </a:p>
        </p:txBody>
      </p:sp>
      <p:pic>
        <p:nvPicPr>
          <p:cNvPr id="118787"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PAYABLES &amp; DISBURSEMENT SERVICES</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5"/>
            <a:ext cx="6400800" cy="2286000"/>
          </a:xfrm>
        </p:spPr>
        <p:txBody>
          <a:bodyPr vert="horz" wrap="square" lIns="91440" tIns="45720" rIns="91440" bIns="45720" numCol="1" anchorCtr="0" compatLnSpc="1">
            <a:prstTxWarp prst="textNoShape">
              <a:avLst/>
            </a:prstTxWarp>
          </a:bodyPr>
          <a:lstStyle/>
          <a:p>
            <a:r>
              <a:rPr lang="en-US" cap="none" smtClean="0">
                <a:effectLst>
                  <a:outerShdw blurRad="38100" dist="38100" dir="2700000" algn="tl">
                    <a:srgbClr val="C0C0C0"/>
                  </a:outerShdw>
                </a:effectLst>
              </a:rPr>
              <a:t>TRAVEL</a:t>
            </a:r>
            <a:br>
              <a:rPr lang="en-US" cap="none" smtClean="0">
                <a:effectLst>
                  <a:outerShdw blurRad="38100" dist="38100" dir="2700000" algn="tl">
                    <a:srgbClr val="C0C0C0"/>
                  </a:outerShdw>
                </a:effectLst>
              </a:rPr>
            </a:br>
            <a:r>
              <a:rPr lang="en-US" cap="none" smtClean="0">
                <a:effectLst>
                  <a:outerShdw blurRad="38100" dist="38100" dir="2700000" algn="tl">
                    <a:srgbClr val="C0C0C0"/>
                  </a:outerShdw>
                </a:effectLst>
              </a:rPr>
              <a:t/>
            </a:r>
            <a:br>
              <a:rPr lang="en-US" cap="none" smtClean="0">
                <a:effectLst>
                  <a:outerShdw blurRad="38100" dist="38100" dir="2700000" algn="tl">
                    <a:srgbClr val="C0C0C0"/>
                  </a:outerShdw>
                </a:effectLst>
              </a:rPr>
            </a:br>
            <a:r>
              <a:rPr lang="en-US" sz="3200" cap="none" smtClean="0">
                <a:solidFill>
                  <a:srgbClr val="FED46C"/>
                </a:solidFill>
                <a:effectLst>
                  <a:outerShdw blurRad="38100" dist="38100" dir="2700000" algn="tl">
                    <a:srgbClr val="C0C0C0"/>
                  </a:outerShdw>
                </a:effectLst>
              </a:rPr>
              <a:t>DAWN SNYDER</a:t>
            </a:r>
            <a:endParaRPr lang="en-US" cap="none" smtClean="0">
              <a:effectLst>
                <a:outerShdw blurRad="38100" dist="38100" dir="2700000" algn="tl">
                  <a:srgbClr val="C0C0C0"/>
                </a:outerShdw>
              </a:effectLst>
            </a:endParaRPr>
          </a:p>
        </p:txBody>
      </p:sp>
      <p:sp>
        <p:nvSpPr>
          <p:cNvPr id="3" name="Text Placeholder 2"/>
          <p:cNvSpPr>
            <a:spLocks noGrp="1"/>
          </p:cNvSpPr>
          <p:nvPr>
            <p:ph type="body" idx="1"/>
          </p:nvPr>
        </p:nvSpPr>
        <p:spPr>
          <a:xfrm>
            <a:off x="2578100" y="1066800"/>
            <a:ext cx="6400800" cy="1509713"/>
          </a:xfrm>
        </p:spPr>
        <p:txBody>
          <a:bodyPr>
            <a:normAutofit/>
          </a:bodyPr>
          <a:lstStyle/>
          <a:p>
            <a:pPr fontAlgn="auto">
              <a:spcAft>
                <a:spcPts val="0"/>
              </a:spcAft>
              <a:buFont typeface="Wingdings 2"/>
              <a:buNone/>
              <a:defRPr/>
            </a:pPr>
            <a:endParaRPr lang="en-US"/>
          </a:p>
        </p:txBody>
      </p:sp>
      <p:pic>
        <p:nvPicPr>
          <p:cNvPr id="120835"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21858" name="Content Placeholder 2"/>
          <p:cNvSpPr>
            <a:spLocks noGrp="1"/>
          </p:cNvSpPr>
          <p:nvPr>
            <p:ph idx="1"/>
          </p:nvPr>
        </p:nvSpPr>
        <p:spPr>
          <a:xfrm>
            <a:off x="1435100" y="1905000"/>
            <a:ext cx="7499350" cy="4343400"/>
          </a:xfrm>
        </p:spPr>
        <p:txBody>
          <a:bodyPr/>
          <a:lstStyle/>
          <a:p>
            <a:pPr>
              <a:buFont typeface="Wingdings 2" pitchFamily="18" charset="2"/>
              <a:buNone/>
            </a:pPr>
            <a:r>
              <a:rPr lang="en-US" sz="2800" smtClean="0"/>
              <a:t>The University Travel Office is responsible for the timely auditing and processing of the University travel expenses incurred by employees and authorized individuals.</a:t>
            </a:r>
          </a:p>
        </p:txBody>
      </p:sp>
      <p:pic>
        <p:nvPicPr>
          <p:cNvPr id="121859"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TRAVEL</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General Information</a:t>
            </a:r>
            <a:endParaRPr lang="en-US" dirty="0"/>
          </a:p>
        </p:txBody>
      </p:sp>
      <p:sp>
        <p:nvSpPr>
          <p:cNvPr id="3" name="Content Placeholder 2"/>
          <p:cNvSpPr>
            <a:spLocks noGrp="1"/>
          </p:cNvSpPr>
          <p:nvPr>
            <p:ph idx="1"/>
          </p:nvPr>
        </p:nvSpPr>
        <p:spPr>
          <a:xfrm>
            <a:off x="1435608" y="1447800"/>
            <a:ext cx="7498080" cy="5029200"/>
          </a:xfrm>
        </p:spPr>
        <p:txBody>
          <a:bodyPr>
            <a:normAutofit/>
          </a:bodyPr>
          <a:lstStyle/>
          <a:p>
            <a:r>
              <a:rPr lang="en-US" sz="2400" dirty="0" smtClean="0"/>
              <a:t>ERP Maintains the OMNI (Online Management of Networked Information) System.   </a:t>
            </a:r>
            <a:endParaRPr lang="en-US" sz="2000" dirty="0" smtClean="0"/>
          </a:p>
          <a:p>
            <a:pPr lvl="1"/>
            <a:r>
              <a:rPr lang="en-US" sz="2000" dirty="0" smtClean="0"/>
              <a:t>OMNI = HR and Financials + Bolt-</a:t>
            </a:r>
            <a:r>
              <a:rPr lang="en-US" sz="2000" dirty="0" err="1" smtClean="0"/>
              <a:t>ons</a:t>
            </a:r>
            <a:endParaRPr lang="en-US" sz="2000" dirty="0" smtClean="0"/>
          </a:p>
          <a:p>
            <a:pPr lvl="1"/>
            <a:r>
              <a:rPr lang="en-US" sz="2000" dirty="0" smtClean="0"/>
              <a:t>Ensures the system is operational</a:t>
            </a:r>
          </a:p>
          <a:p>
            <a:pPr lvl="1"/>
            <a:r>
              <a:rPr lang="en-US" sz="2000" dirty="0" smtClean="0"/>
              <a:t>Works with functional owners (central offices/ERP council) to review potential enhancements or the addition of new modules that would enhance efficiency and effectiveness</a:t>
            </a:r>
          </a:p>
          <a:p>
            <a:r>
              <a:rPr lang="en-US" sz="2400" dirty="0" smtClean="0"/>
              <a:t>Help Desk (Parature) – </a:t>
            </a:r>
            <a:r>
              <a:rPr lang="en-US" sz="2000" dirty="0" smtClean="0"/>
              <a:t>Access via OMNI Portal Page</a:t>
            </a:r>
          </a:p>
          <a:p>
            <a:r>
              <a:rPr lang="en-US" sz="2400" dirty="0" smtClean="0"/>
              <a:t>Listserv – </a:t>
            </a:r>
            <a:r>
              <a:rPr lang="en-US" sz="2200" dirty="0" smtClean="0">
                <a:hlinkClick r:id="rId3"/>
              </a:rPr>
              <a:t>https://lists.fsu.edu/mailman/listinfo/omni-financials</a:t>
            </a:r>
            <a:r>
              <a:rPr lang="en-US" sz="2200" dirty="0" smtClean="0"/>
              <a:t> </a:t>
            </a:r>
          </a:p>
          <a:p>
            <a:endParaRPr lang="en-US" sz="2400" dirty="0"/>
          </a:p>
        </p:txBody>
      </p:sp>
      <p:pic>
        <p:nvPicPr>
          <p:cNvPr id="4" name="Picture 3" descr="RGB_Seal 1.tif"/>
          <p:cNvPicPr>
            <a:picLocks noChangeAspect="1"/>
          </p:cNvPicPr>
          <p:nvPr/>
        </p:nvPicPr>
        <p:blipFill>
          <a:blip r:embed="rId4" cstate="print"/>
          <a:stretch>
            <a:fillRect/>
          </a:stretch>
        </p:blipFill>
        <p:spPr>
          <a:xfrm>
            <a:off x="7696200" y="152400"/>
            <a:ext cx="1295400" cy="1295400"/>
          </a:xfrm>
          <a:prstGeom prst="rect">
            <a:avLst/>
          </a:prstGeom>
        </p:spPr>
      </p:pic>
      <p:sp>
        <p:nvSpPr>
          <p:cNvPr id="5" name="Footer Placeholder 4"/>
          <p:cNvSpPr>
            <a:spLocks noGrp="1"/>
          </p:cNvSpPr>
          <p:nvPr>
            <p:ph type="ftr" sz="quarter" idx="11"/>
          </p:nvPr>
        </p:nvSpPr>
        <p:spPr/>
        <p:txBody>
          <a:bodyPr/>
          <a:lstStyle/>
          <a:p>
            <a:r>
              <a:rPr lang="en-US" smtClean="0"/>
              <a:t>ERP</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t>Travel Card Processing</a:t>
            </a:r>
            <a:endParaRPr lang="en-US" dirty="0">
              <a:solidFill>
                <a:schemeClr val="tx2">
                  <a:satMod val="130000"/>
                </a:schemeClr>
              </a:solidFill>
            </a:endParaRPr>
          </a:p>
        </p:txBody>
      </p:sp>
      <p:sp>
        <p:nvSpPr>
          <p:cNvPr id="122882" name="Content Placeholder 2"/>
          <p:cNvSpPr>
            <a:spLocks noGrp="1"/>
          </p:cNvSpPr>
          <p:nvPr>
            <p:ph idx="1"/>
          </p:nvPr>
        </p:nvSpPr>
        <p:spPr>
          <a:xfrm>
            <a:off x="1435608" y="1524000"/>
            <a:ext cx="7498080" cy="4724400"/>
          </a:xfrm>
        </p:spPr>
        <p:txBody>
          <a:bodyPr/>
          <a:lstStyle/>
          <a:p>
            <a:r>
              <a:rPr lang="en-US" sz="2400" dirty="0" smtClean="0"/>
              <a:t>Every week, if you are a T-Card holder &amp; have charges on your card, you will receive an email that states you have new charges in My Wallet to process.</a:t>
            </a:r>
          </a:p>
          <a:p>
            <a:r>
              <a:rPr lang="en-US" sz="2400" dirty="0" smtClean="0"/>
              <a:t>If you do not process your My Wallet charges within the time allotted, your travel card and your purchasing card will be suspended until compliance.</a:t>
            </a:r>
          </a:p>
          <a:p>
            <a:r>
              <a:rPr lang="en-US" sz="2400" dirty="0" smtClean="0"/>
              <a:t>If your card is suspended 3 times, you will lose your T-Card privileges until you attend training.</a:t>
            </a:r>
          </a:p>
          <a:p>
            <a:r>
              <a:rPr lang="en-US" sz="2400" dirty="0" smtClean="0"/>
              <a:t>This policy will go into affect when we come up on OMNI 9.0.</a:t>
            </a:r>
          </a:p>
          <a:p>
            <a:endParaRPr lang="en-US" sz="2400" dirty="0" smtClean="0"/>
          </a:p>
          <a:p>
            <a:endParaRPr lang="en-US" sz="2400" dirty="0" smtClean="0"/>
          </a:p>
        </p:txBody>
      </p:sp>
      <p:pic>
        <p:nvPicPr>
          <p:cNvPr id="12288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TRAVEL</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t>Current Topics &amp; Events</a:t>
            </a:r>
            <a:br>
              <a:rPr lang="en-US" dirty="0" smtClean="0"/>
            </a:br>
            <a:r>
              <a:rPr lang="en-US" dirty="0" smtClean="0"/>
              <a:t>9.0 Upgrade</a:t>
            </a:r>
            <a:endParaRPr lang="en-US" dirty="0">
              <a:solidFill>
                <a:schemeClr val="tx2">
                  <a:satMod val="130000"/>
                </a:schemeClr>
              </a:solidFill>
            </a:endParaRPr>
          </a:p>
        </p:txBody>
      </p:sp>
      <p:sp>
        <p:nvSpPr>
          <p:cNvPr id="122882" name="Content Placeholder 2"/>
          <p:cNvSpPr>
            <a:spLocks noGrp="1"/>
          </p:cNvSpPr>
          <p:nvPr>
            <p:ph idx="1"/>
          </p:nvPr>
        </p:nvSpPr>
        <p:spPr>
          <a:xfrm>
            <a:off x="1435608" y="1524000"/>
            <a:ext cx="7498080" cy="4724400"/>
          </a:xfrm>
        </p:spPr>
        <p:txBody>
          <a:bodyPr/>
          <a:lstStyle/>
          <a:p>
            <a:r>
              <a:rPr lang="en-US" sz="2400" dirty="0" smtClean="0"/>
              <a:t>Few changes to Travel &amp; Expense Module</a:t>
            </a:r>
          </a:p>
          <a:p>
            <a:r>
              <a:rPr lang="en-US" sz="2400" dirty="0" smtClean="0"/>
              <a:t>For the upgrade, just like with year end, travel items must be processed prior to the upgrade, including T-Card charges or they will need to be re-entered.</a:t>
            </a:r>
          </a:p>
          <a:p>
            <a:r>
              <a:rPr lang="en-US" sz="2400" dirty="0" smtClean="0"/>
              <a:t>All travel items must be at the pre-pay auditor level by the end of the day Tuesday, 3/24/09</a:t>
            </a:r>
          </a:p>
          <a:p>
            <a:r>
              <a:rPr lang="en-US" sz="2400" dirty="0" smtClean="0"/>
              <a:t>Upgrade Checklist can be found at </a:t>
            </a:r>
            <a:r>
              <a:rPr lang="en-US" sz="2400" dirty="0" smtClean="0">
                <a:hlinkClick r:id="rId2"/>
              </a:rPr>
              <a:t>http://control.vpfa.fsu.edu/Travel</a:t>
            </a:r>
            <a:r>
              <a:rPr lang="en-US" sz="2400" dirty="0" smtClean="0"/>
              <a:t> under Important Announcements - please review &amp; make your departments aware of what is required</a:t>
            </a:r>
          </a:p>
          <a:p>
            <a:endParaRPr lang="en-US" sz="2400" dirty="0" smtClean="0"/>
          </a:p>
        </p:txBody>
      </p:sp>
      <p:pic>
        <p:nvPicPr>
          <p:cNvPr id="122883"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TRAVEL</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Training &amp; Job Aids</a:t>
            </a:r>
            <a:endParaRPr lang="en-US" dirty="0">
              <a:solidFill>
                <a:schemeClr val="tx2">
                  <a:satMod val="130000"/>
                </a:schemeClr>
              </a:solidFill>
            </a:endParaRPr>
          </a:p>
        </p:txBody>
      </p:sp>
      <p:sp>
        <p:nvSpPr>
          <p:cNvPr id="123906" name="Content Placeholder 2"/>
          <p:cNvSpPr>
            <a:spLocks noGrp="1"/>
          </p:cNvSpPr>
          <p:nvPr>
            <p:ph idx="1"/>
          </p:nvPr>
        </p:nvSpPr>
        <p:spPr/>
        <p:txBody>
          <a:bodyPr/>
          <a:lstStyle/>
          <a:p>
            <a:endParaRPr lang="en-US" sz="2400" smtClean="0"/>
          </a:p>
          <a:p>
            <a:r>
              <a:rPr lang="en-US" sz="2400" smtClean="0"/>
              <a:t>Travel and Travel Card Job Aids are located at </a:t>
            </a:r>
            <a:r>
              <a:rPr lang="en-US" sz="2400" smtClean="0">
                <a:hlinkClick r:id="rId2"/>
              </a:rPr>
              <a:t>http://control.vpfa.fsu.edu/Travel/Travel-Job-Aids</a:t>
            </a:r>
            <a:endParaRPr lang="en-US" sz="2400" smtClean="0"/>
          </a:p>
          <a:p>
            <a:endParaRPr lang="en-US" sz="2400" smtClean="0"/>
          </a:p>
          <a:p>
            <a:r>
              <a:rPr lang="en-US" sz="2400" smtClean="0"/>
              <a:t>Monthly In-Class Training</a:t>
            </a:r>
          </a:p>
          <a:p>
            <a:pPr lvl="1"/>
            <a:r>
              <a:rPr lang="en-US" sz="2000" smtClean="0"/>
              <a:t>Travel &amp; Expense training  OMNI-TE-2189</a:t>
            </a:r>
          </a:p>
          <a:p>
            <a:pPr lvl="1"/>
            <a:r>
              <a:rPr lang="en-US" sz="2000" smtClean="0"/>
              <a:t>Travel Card training  OMNI-TE-2589 </a:t>
            </a:r>
          </a:p>
          <a:p>
            <a:pPr lvl="1"/>
            <a:r>
              <a:rPr lang="en-US" sz="2000" smtClean="0"/>
              <a:t>Sign up for these classes on HR’s Training Server</a:t>
            </a:r>
          </a:p>
          <a:p>
            <a:pPr lvl="1"/>
            <a:endParaRPr lang="en-US" sz="2000" smtClean="0"/>
          </a:p>
          <a:p>
            <a:r>
              <a:rPr lang="en-US" sz="2400" smtClean="0"/>
              <a:t>Sign up for our TCard Holder and Travel Rep listservs on the Travel website </a:t>
            </a:r>
            <a:r>
              <a:rPr lang="en-US" sz="2400" smtClean="0">
                <a:hlinkClick r:id="rId3"/>
              </a:rPr>
              <a:t>http://control.vpfa.fsu.edu/Travel</a:t>
            </a:r>
            <a:endParaRPr lang="en-US" sz="2400" smtClean="0"/>
          </a:p>
          <a:p>
            <a:endParaRPr lang="en-US" sz="2400" smtClean="0"/>
          </a:p>
        </p:txBody>
      </p:sp>
      <p:pic>
        <p:nvPicPr>
          <p:cNvPr id="123907" name="Picture 3" descr="RGB_Seal 1.tif"/>
          <p:cNvPicPr>
            <a:picLocks noChangeAspect="1"/>
          </p:cNvPicPr>
          <p:nvPr/>
        </p:nvPicPr>
        <p:blipFill>
          <a:blip r:embed="rId4"/>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TRAVEL</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t>Reporting Tools</a:t>
            </a:r>
            <a:br>
              <a:rPr lang="en-US" dirty="0" smtClean="0"/>
            </a:br>
            <a:r>
              <a:rPr lang="en-US" dirty="0" smtClean="0"/>
              <a:t>Key Travel Queries</a:t>
            </a:r>
            <a:endParaRPr lang="en-US" dirty="0">
              <a:solidFill>
                <a:schemeClr val="tx2">
                  <a:satMod val="130000"/>
                </a:schemeClr>
              </a:solidFill>
            </a:endParaRPr>
          </a:p>
        </p:txBody>
      </p:sp>
      <p:sp>
        <p:nvSpPr>
          <p:cNvPr id="123906" name="Content Placeholder 2"/>
          <p:cNvSpPr>
            <a:spLocks noGrp="1"/>
          </p:cNvSpPr>
          <p:nvPr>
            <p:ph idx="1"/>
          </p:nvPr>
        </p:nvSpPr>
        <p:spPr>
          <a:xfrm>
            <a:off x="1435608" y="1524000"/>
            <a:ext cx="7498080" cy="4724400"/>
          </a:xfrm>
        </p:spPr>
        <p:txBody>
          <a:bodyPr>
            <a:normAutofit/>
          </a:bodyPr>
          <a:lstStyle/>
          <a:p>
            <a:r>
              <a:rPr lang="en-US" sz="2400" dirty="0" smtClean="0"/>
              <a:t>FSU_DPT_TE_DEPTID_APPROVERS</a:t>
            </a:r>
          </a:p>
          <a:p>
            <a:pPr lvl="1"/>
            <a:r>
              <a:rPr lang="en-US" sz="2000" dirty="0" smtClean="0"/>
              <a:t>New FSU_DPT query</a:t>
            </a:r>
          </a:p>
          <a:p>
            <a:pPr lvl="1"/>
            <a:r>
              <a:rPr lang="en-US" sz="2000" dirty="0" smtClean="0"/>
              <a:t>Details all departmental approvers by Dept ID</a:t>
            </a:r>
          </a:p>
          <a:p>
            <a:pPr lvl="1"/>
            <a:r>
              <a:rPr lang="en-US" sz="2000" dirty="0" smtClean="0"/>
              <a:t>For best results, enter the first three digits of your Dept ID with the wildcard (e.g. ‘029%’)</a:t>
            </a:r>
            <a:endParaRPr lang="en-US" sz="1600" dirty="0" smtClean="0"/>
          </a:p>
          <a:p>
            <a:r>
              <a:rPr lang="en-US" sz="2400" dirty="0" smtClean="0"/>
              <a:t>Prompts for Travel Rep and Traveler Name added to the following queries</a:t>
            </a:r>
          </a:p>
          <a:p>
            <a:pPr lvl="1"/>
            <a:r>
              <a:rPr lang="en-US" sz="2000" dirty="0" smtClean="0"/>
              <a:t>FSU_DPT_TE1_TAUTHS</a:t>
            </a:r>
          </a:p>
          <a:p>
            <a:pPr lvl="1"/>
            <a:r>
              <a:rPr lang="en-US" sz="2000" dirty="0" smtClean="0"/>
              <a:t>FSU_DPT_TE2_ADVANCES</a:t>
            </a:r>
          </a:p>
          <a:p>
            <a:pPr lvl="1"/>
            <a:r>
              <a:rPr lang="en-US" sz="2000" dirty="0" smtClean="0"/>
              <a:t>FSU_DPT_TE3_EXPENSES</a:t>
            </a:r>
          </a:p>
          <a:p>
            <a:pPr lvl="2"/>
            <a:r>
              <a:rPr lang="en-US" sz="1600" dirty="0" smtClean="0"/>
              <a:t>Anything listed in the Merchant column is a Travel Card charge</a:t>
            </a:r>
          </a:p>
          <a:p>
            <a:pPr lvl="2"/>
            <a:r>
              <a:rPr lang="en-US" sz="1600" dirty="0" smtClean="0"/>
              <a:t>If the Merchant column is blank, the transaction is a regular ER, payable to the traveler</a:t>
            </a:r>
            <a:endParaRPr lang="en-US" sz="2400" dirty="0" smtClean="0"/>
          </a:p>
        </p:txBody>
      </p:sp>
      <p:pic>
        <p:nvPicPr>
          <p:cNvPr id="123907"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TRAVEL</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Contacts and Location</a:t>
            </a:r>
            <a:endParaRPr lang="en-US" dirty="0">
              <a:solidFill>
                <a:schemeClr val="tx2">
                  <a:satMod val="130000"/>
                </a:schemeClr>
              </a:solidFill>
            </a:endParaRPr>
          </a:p>
        </p:txBody>
      </p:sp>
      <p:sp>
        <p:nvSpPr>
          <p:cNvPr id="125954" name="Content Placeholder 2"/>
          <p:cNvSpPr>
            <a:spLocks noGrp="1"/>
          </p:cNvSpPr>
          <p:nvPr>
            <p:ph idx="1"/>
          </p:nvPr>
        </p:nvSpPr>
        <p:spPr/>
        <p:txBody>
          <a:bodyPr/>
          <a:lstStyle/>
          <a:p>
            <a:r>
              <a:rPr lang="en-US" sz="2400" smtClean="0"/>
              <a:t>Website: </a:t>
            </a:r>
            <a:r>
              <a:rPr lang="en-US" sz="2400" smtClean="0">
                <a:hlinkClick r:id="rId2"/>
              </a:rPr>
              <a:t>http://control.vpfa.fsu.edu/Travel</a:t>
            </a:r>
            <a:endParaRPr lang="en-US" sz="2000" smtClean="0"/>
          </a:p>
          <a:p>
            <a:r>
              <a:rPr lang="en-US" sz="2400" smtClean="0"/>
              <a:t>Main Telephone number: 644-5021</a:t>
            </a:r>
          </a:p>
          <a:p>
            <a:r>
              <a:rPr lang="en-US" sz="2400" smtClean="0"/>
              <a:t>Departmental directory: </a:t>
            </a:r>
          </a:p>
          <a:p>
            <a:pPr>
              <a:buFont typeface="Wingdings 2" pitchFamily="18" charset="2"/>
              <a:buNone/>
            </a:pPr>
            <a:r>
              <a:rPr lang="en-US" sz="2400" smtClean="0"/>
              <a:t>	</a:t>
            </a:r>
            <a:r>
              <a:rPr lang="en-US" sz="2400" smtClean="0">
                <a:hlinkClick r:id="rId3"/>
              </a:rPr>
              <a:t>http://control.vpfa.fsu.edu/Controller-s-Departmental-Directory#Travel</a:t>
            </a:r>
            <a:endParaRPr lang="en-US" sz="2400" smtClean="0"/>
          </a:p>
          <a:p>
            <a:r>
              <a:rPr lang="en-US" sz="2400" smtClean="0"/>
              <a:t>Email:  </a:t>
            </a:r>
            <a:r>
              <a:rPr lang="en-US" sz="2400" u="sng" smtClean="0">
                <a:hlinkClick r:id="rId4"/>
              </a:rPr>
              <a:t>travel@admin.fsu.edu</a:t>
            </a:r>
            <a:endParaRPr lang="en-US" sz="2400" u="sng" smtClean="0"/>
          </a:p>
          <a:p>
            <a:r>
              <a:rPr lang="en-US" sz="2400" smtClean="0"/>
              <a:t>Right Fax / Hummingbird Imaging of Travel Receipts: 645-9501</a:t>
            </a:r>
          </a:p>
          <a:p>
            <a:r>
              <a:rPr lang="en-US" sz="2400" smtClean="0"/>
              <a:t>Location: 5607A University Center</a:t>
            </a:r>
          </a:p>
          <a:p>
            <a:pPr lvl="1"/>
            <a:endParaRPr lang="en-US" sz="2000" smtClean="0"/>
          </a:p>
          <a:p>
            <a:pPr lvl="2"/>
            <a:endParaRPr lang="en-US" sz="1600" smtClean="0"/>
          </a:p>
        </p:txBody>
      </p:sp>
      <p:pic>
        <p:nvPicPr>
          <p:cNvPr id="125955"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TRAVEL</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184392" cy="1143000"/>
          </a:xfrm>
        </p:spPr>
        <p:txBody>
          <a:bodyPr/>
          <a:lstStyle/>
          <a:p>
            <a:r>
              <a:rPr lang="en-US" dirty="0" smtClean="0"/>
              <a:t>Agenda</a:t>
            </a:r>
            <a:endParaRPr lang="en-US" dirty="0"/>
          </a:p>
        </p:txBody>
      </p:sp>
      <p:sp>
        <p:nvSpPr>
          <p:cNvPr id="3" name="Content Placeholder 2"/>
          <p:cNvSpPr>
            <a:spLocks noGrp="1"/>
          </p:cNvSpPr>
          <p:nvPr>
            <p:ph idx="1"/>
          </p:nvPr>
        </p:nvSpPr>
        <p:spPr>
          <a:xfrm>
            <a:off x="1435608" y="1447800"/>
            <a:ext cx="7498080" cy="5181600"/>
          </a:xfrm>
        </p:spPr>
        <p:txBody>
          <a:bodyPr>
            <a:normAutofit fontScale="62500" lnSpcReduction="20000"/>
          </a:bodyPr>
          <a:lstStyle/>
          <a:p>
            <a:pPr>
              <a:buNone/>
            </a:pPr>
            <a:r>
              <a:rPr lang="en-US" sz="2400" dirty="0" smtClean="0"/>
              <a:t>Introduction and Welcome			John </a:t>
            </a:r>
            <a:r>
              <a:rPr lang="en-US" sz="2400" dirty="0" err="1" smtClean="0"/>
              <a:t>Carnaghi</a:t>
            </a:r>
            <a:r>
              <a:rPr lang="en-US" sz="2400" dirty="0" smtClean="0"/>
              <a:t> </a:t>
            </a:r>
          </a:p>
          <a:p>
            <a:pPr>
              <a:buNone/>
            </a:pPr>
            <a:r>
              <a:rPr lang="en-US" sz="2400" dirty="0" smtClean="0"/>
              <a:t>Enterprise Resource Planning (ERP)		Andrea McPherson</a:t>
            </a:r>
          </a:p>
          <a:p>
            <a:pPr>
              <a:buNone/>
            </a:pPr>
            <a:r>
              <a:rPr lang="en-US" sz="2400" dirty="0" smtClean="0"/>
              <a:t>Controller’s Office – Finance &amp; Reporting Services	Judd Enfinger</a:t>
            </a:r>
          </a:p>
          <a:p>
            <a:pPr>
              <a:buNone/>
            </a:pPr>
            <a:r>
              <a:rPr lang="en-US" sz="2400" dirty="0" smtClean="0"/>
              <a:t>Controller’s Office – Accounting Services		Alvaro Bernal</a:t>
            </a:r>
          </a:p>
          <a:p>
            <a:pPr>
              <a:buNone/>
            </a:pPr>
            <a:r>
              <a:rPr lang="en-US" sz="2400" dirty="0" smtClean="0"/>
              <a:t>Budget Office				Katie Martindale</a:t>
            </a:r>
          </a:p>
          <a:p>
            <a:pPr>
              <a:buNone/>
            </a:pPr>
            <a:r>
              <a:rPr lang="en-US" sz="2400" dirty="0" smtClean="0"/>
              <a:t>Audit Services				Ransom McClung</a:t>
            </a:r>
          </a:p>
          <a:p>
            <a:pPr>
              <a:buNone/>
            </a:pPr>
            <a:r>
              <a:rPr lang="en-US" sz="2400" dirty="0" smtClean="0"/>
              <a:t>Controller’s Office – Student Financial Services (SFS) 	Marcia Murphy</a:t>
            </a:r>
          </a:p>
          <a:p>
            <a:pPr>
              <a:buNone/>
            </a:pPr>
            <a:r>
              <a:rPr lang="en-US" sz="2400" dirty="0" smtClean="0"/>
              <a:t> </a:t>
            </a:r>
          </a:p>
          <a:p>
            <a:pPr>
              <a:buNone/>
            </a:pPr>
            <a:r>
              <a:rPr lang="en-US" sz="2400" dirty="0" smtClean="0"/>
              <a:t>Break</a:t>
            </a:r>
          </a:p>
          <a:p>
            <a:pPr>
              <a:buNone/>
            </a:pPr>
            <a:r>
              <a:rPr lang="en-US" sz="2400" dirty="0" smtClean="0"/>
              <a:t> </a:t>
            </a:r>
          </a:p>
          <a:p>
            <a:pPr>
              <a:buNone/>
            </a:pPr>
            <a:r>
              <a:rPr lang="en-US" sz="2400" dirty="0" smtClean="0"/>
              <a:t>Purchasing Services				Karen Gibson</a:t>
            </a:r>
          </a:p>
          <a:p>
            <a:pPr>
              <a:buNone/>
            </a:pPr>
            <a:r>
              <a:rPr lang="en-US" sz="2400" dirty="0" smtClean="0"/>
              <a:t>Controller’s Office – Payables &amp; Disbursement Services	Dawn Snyder</a:t>
            </a:r>
          </a:p>
          <a:p>
            <a:pPr>
              <a:buNone/>
            </a:pPr>
            <a:r>
              <a:rPr lang="en-US" sz="2400" dirty="0" smtClean="0"/>
              <a:t>Controller’s Office – Travel			Dawn Snyder</a:t>
            </a:r>
          </a:p>
          <a:p>
            <a:pPr>
              <a:buNone/>
            </a:pPr>
            <a:r>
              <a:rPr lang="en-US" sz="2400" b="1" i="1" u="sng" dirty="0" smtClean="0">
                <a:solidFill>
                  <a:schemeClr val="accent2">
                    <a:lumMod val="75000"/>
                  </a:schemeClr>
                </a:solidFill>
              </a:rPr>
              <a:t>Sponsored Research				Roberta McManus</a:t>
            </a:r>
          </a:p>
          <a:p>
            <a:pPr>
              <a:buNone/>
            </a:pPr>
            <a:r>
              <a:rPr lang="en-US" sz="2400" dirty="0" smtClean="0"/>
              <a:t>FSU Research Foundation			Holly Newell</a:t>
            </a:r>
          </a:p>
          <a:p>
            <a:pPr>
              <a:buNone/>
            </a:pPr>
            <a:r>
              <a:rPr lang="en-US" sz="2400" dirty="0" smtClean="0"/>
              <a:t>FSU Foundation				Laura Hensley</a:t>
            </a:r>
          </a:p>
          <a:p>
            <a:pPr>
              <a:buNone/>
            </a:pPr>
            <a:r>
              <a:rPr lang="en-US" sz="2400" dirty="0" smtClean="0"/>
              <a:t>Controller’s Office – Payroll Services		Beverly Miller</a:t>
            </a:r>
          </a:p>
          <a:p>
            <a:pPr>
              <a:buNone/>
            </a:pPr>
            <a:r>
              <a:rPr lang="en-US" sz="2400" dirty="0" smtClean="0"/>
              <a:t> </a:t>
            </a:r>
          </a:p>
          <a:p>
            <a:pPr>
              <a:buNone/>
            </a:pPr>
            <a:r>
              <a:rPr lang="en-US" sz="2400" dirty="0" smtClean="0"/>
              <a:t>Questions &amp; Answers				Grady Enlow</a:t>
            </a:r>
          </a:p>
        </p:txBody>
      </p:sp>
      <p:pic>
        <p:nvPicPr>
          <p:cNvPr id="4" name="Picture 3" descr="RGB_Seal 1.tif"/>
          <p:cNvPicPr>
            <a:picLocks noChangeAspect="1"/>
          </p:cNvPicPr>
          <p:nvPr/>
        </p:nvPicPr>
        <p:blipFill>
          <a:blip r:embed="rId2" cstate="print"/>
          <a:stretch>
            <a:fillRect/>
          </a:stretch>
        </p:blipFill>
        <p:spPr>
          <a:xfrm>
            <a:off x="7696200" y="152400"/>
            <a:ext cx="1295400" cy="1295400"/>
          </a:xfrm>
          <a:prstGeom prst="rect">
            <a:avLst/>
          </a:prstGeom>
        </p:spPr>
      </p:pic>
      <p:sp>
        <p:nvSpPr>
          <p:cNvPr id="5" name="Slide Number Placeholder 4"/>
          <p:cNvSpPr>
            <a:spLocks noGrp="1"/>
          </p:cNvSpPr>
          <p:nvPr>
            <p:ph type="sldNum" sz="quarter" idx="12"/>
          </p:nvPr>
        </p:nvSpPr>
        <p:spPr/>
        <p:txBody>
          <a:bodyPr/>
          <a:lstStyle/>
          <a:p>
            <a:fld id="{A3828052-29A9-432B-8DEB-5901EE1868EC}"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100" y="2600325"/>
            <a:ext cx="6400800" cy="2962275"/>
          </a:xfrm>
        </p:spPr>
        <p:txBody>
          <a:bodyPr vert="horz" wrap="square" lIns="91440" tIns="45720" rIns="91440" bIns="45720" numCol="1" anchorCtr="0" compatLnSpc="1">
            <a:prstTxWarp prst="textNoShape">
              <a:avLst/>
            </a:prstTxWarp>
          </a:bodyPr>
          <a:lstStyle/>
          <a:p>
            <a:pPr eaLnBrk="1" hangingPunct="1">
              <a:defRPr/>
            </a:pPr>
            <a:r>
              <a:rPr lang="en-US" cap="none" dirty="0" smtClean="0">
                <a:effectLst>
                  <a:outerShdw blurRad="38100" dist="38100" dir="2700000" algn="tl">
                    <a:srgbClr val="C0C0C0"/>
                  </a:outerShdw>
                </a:effectLst>
              </a:rPr>
              <a:t>SPONSORED RESEARCH</a:t>
            </a:r>
            <a:br>
              <a:rPr lang="en-US" cap="none" dirty="0" smtClean="0">
                <a:effectLst>
                  <a:outerShdw blurRad="38100" dist="38100" dir="2700000" algn="tl">
                    <a:srgbClr val="C0C0C0"/>
                  </a:outerShdw>
                </a:effectLst>
              </a:rPr>
            </a:br>
            <a:r>
              <a:rPr lang="en-US" cap="none" dirty="0" smtClean="0">
                <a:effectLst>
                  <a:outerShdw blurRad="38100" dist="38100" dir="2700000" algn="tl">
                    <a:srgbClr val="C0C0C0"/>
                  </a:outerShdw>
                </a:effectLst>
              </a:rPr>
              <a:t/>
            </a:r>
            <a:br>
              <a:rPr lang="en-US" cap="none" dirty="0" smtClean="0">
                <a:effectLst>
                  <a:outerShdw blurRad="38100" dist="38100" dir="2700000" algn="tl">
                    <a:srgbClr val="C0C0C0"/>
                  </a:outerShdw>
                </a:effectLst>
              </a:rPr>
            </a:br>
            <a:r>
              <a:rPr lang="en-US" sz="3200" cap="none" dirty="0" smtClean="0">
                <a:solidFill>
                  <a:schemeClr val="accent2">
                    <a:lumMod val="60000"/>
                    <a:lumOff val="40000"/>
                  </a:schemeClr>
                </a:solidFill>
                <a:effectLst>
                  <a:outerShdw blurRad="38100" dist="38100" dir="2700000" algn="tl">
                    <a:srgbClr val="C0C0C0"/>
                  </a:outerShdw>
                </a:effectLst>
              </a:rPr>
              <a:t>ROBERTA MCMANUS</a:t>
            </a:r>
            <a:endParaRPr lang="en-US" cap="none" dirty="0" smtClean="0">
              <a:effectLst>
                <a:outerShdw blurRad="38100" dist="38100" dir="2700000" algn="tl">
                  <a:srgbClr val="C0C0C0"/>
                </a:outerShdw>
              </a:effectLst>
            </a:endParaRPr>
          </a:p>
        </p:txBody>
      </p:sp>
      <p:sp>
        <p:nvSpPr>
          <p:cNvPr id="3" name="Text Placeholder 2"/>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endParaRPr lang="en-US"/>
          </a:p>
        </p:txBody>
      </p:sp>
      <p:pic>
        <p:nvPicPr>
          <p:cNvPr id="9220"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3828052-29A9-432B-8DEB-5901EE1868EC}"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lstStyle/>
          <a:p>
            <a:pPr fontAlgn="auto">
              <a:spcAft>
                <a:spcPts val="0"/>
              </a:spcAft>
              <a:defRPr/>
            </a:pPr>
            <a:r>
              <a:rPr lang="en-US" dirty="0" smtClean="0">
                <a:solidFill>
                  <a:schemeClr val="tx2">
                    <a:satMod val="130000"/>
                  </a:schemeClr>
                </a:solidFill>
              </a:rPr>
              <a:t>General Information</a:t>
            </a:r>
            <a:endParaRPr lang="en-US" dirty="0">
              <a:solidFill>
                <a:schemeClr val="tx2">
                  <a:satMod val="130000"/>
                </a:schemeClr>
              </a:solidFill>
            </a:endParaRPr>
          </a:p>
        </p:txBody>
      </p:sp>
      <p:sp>
        <p:nvSpPr>
          <p:cNvPr id="10243" name="Content Placeholder 2"/>
          <p:cNvSpPr>
            <a:spLocks noGrp="1"/>
          </p:cNvSpPr>
          <p:nvPr>
            <p:ph idx="1"/>
          </p:nvPr>
        </p:nvSpPr>
        <p:spPr>
          <a:xfrm>
            <a:off x="990600" y="1295400"/>
            <a:ext cx="7924800" cy="5181600"/>
          </a:xfrm>
        </p:spPr>
        <p:txBody>
          <a:bodyPr>
            <a:normAutofit/>
          </a:bodyPr>
          <a:lstStyle/>
          <a:p>
            <a:pPr>
              <a:lnSpc>
                <a:spcPct val="90000"/>
              </a:lnSpc>
            </a:pPr>
            <a:r>
              <a:rPr lang="en-US" sz="2300" smtClean="0"/>
              <a:t>Responsible for the processing of proposals and administration of awards on behalf of FSU</a:t>
            </a:r>
          </a:p>
          <a:p>
            <a:pPr>
              <a:lnSpc>
                <a:spcPct val="90000"/>
              </a:lnSpc>
            </a:pPr>
            <a:r>
              <a:rPr lang="en-US" sz="2300" smtClean="0"/>
              <a:t>Provide services to any department that applies for or is awarded sponsored research funds</a:t>
            </a:r>
          </a:p>
          <a:p>
            <a:pPr>
              <a:lnSpc>
                <a:spcPct val="90000"/>
              </a:lnSpc>
            </a:pPr>
            <a:r>
              <a:rPr lang="en-US" sz="2300" smtClean="0"/>
              <a:t>Sponsored Research Services (aka Pre Award)</a:t>
            </a:r>
          </a:p>
          <a:p>
            <a:pPr lvl="1">
              <a:lnSpc>
                <a:spcPct val="90000"/>
              </a:lnSpc>
            </a:pPr>
            <a:r>
              <a:rPr lang="en-US" sz="2000" smtClean="0"/>
              <a:t>Reports to VP Research (Dr. Kirby Kemper)</a:t>
            </a:r>
          </a:p>
          <a:p>
            <a:pPr>
              <a:lnSpc>
                <a:spcPct val="90000"/>
              </a:lnSpc>
            </a:pPr>
            <a:r>
              <a:rPr lang="en-US" sz="2300" smtClean="0"/>
              <a:t>Sponsored Research Accounting Services (aka Post Award)</a:t>
            </a:r>
          </a:p>
          <a:p>
            <a:pPr lvl="1">
              <a:lnSpc>
                <a:spcPct val="90000"/>
              </a:lnSpc>
            </a:pPr>
            <a:r>
              <a:rPr lang="en-US" sz="2000" smtClean="0"/>
              <a:t>Reports to VP Finance and Administration (John Carnaghi)</a:t>
            </a:r>
          </a:p>
          <a:p>
            <a:pPr>
              <a:lnSpc>
                <a:spcPct val="90000"/>
              </a:lnSpc>
            </a:pPr>
            <a:r>
              <a:rPr lang="en-US" sz="2300" smtClean="0"/>
              <a:t>Mission Statement—SRAS</a:t>
            </a:r>
          </a:p>
          <a:p>
            <a:pPr lvl="1">
              <a:lnSpc>
                <a:spcPct val="90000"/>
              </a:lnSpc>
            </a:pPr>
            <a:r>
              <a:rPr lang="en-US" sz="2000" smtClean="0"/>
              <a:t>The mission of Sponsored Research Accounting Services (SRAS) is to provide an effective contract and grant management system for all sponsored research projects awarded to Florida State University.  </a:t>
            </a:r>
          </a:p>
          <a:p>
            <a:pPr>
              <a:lnSpc>
                <a:spcPct val="90000"/>
              </a:lnSpc>
            </a:pPr>
            <a:r>
              <a:rPr lang="en-US" sz="2300" smtClean="0"/>
              <a:t>Bookmark the Division of Research website </a:t>
            </a:r>
            <a:r>
              <a:rPr lang="en-US" sz="1800" smtClean="0">
                <a:hlinkClick r:id="rId2"/>
              </a:rPr>
              <a:t>http://www.research.fsu.edu/contractsgrants/</a:t>
            </a:r>
            <a:r>
              <a:rPr lang="en-US" sz="1800" smtClean="0"/>
              <a:t> </a:t>
            </a:r>
            <a:endParaRPr lang="en-US" sz="2000" smtClean="0"/>
          </a:p>
          <a:p>
            <a:pPr>
              <a:lnSpc>
                <a:spcPct val="90000"/>
              </a:lnSpc>
            </a:pPr>
            <a:endParaRPr lang="en-US" sz="2400" smtClean="0"/>
          </a:p>
        </p:txBody>
      </p:sp>
      <p:pic>
        <p:nvPicPr>
          <p:cNvPr id="129027" name="Picture 3" descr="RGB_Seal 1.tif"/>
          <p:cNvPicPr>
            <a:picLocks noChangeAspect="1"/>
          </p:cNvPicPr>
          <p:nvPr/>
        </p:nvPicPr>
        <p:blipFill>
          <a:blip r:embed="rId3"/>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dirty="0"/>
          </a:p>
        </p:txBody>
      </p:sp>
      <p:sp>
        <p:nvSpPr>
          <p:cNvPr id="6" name="Slide Number Placeholder 5"/>
          <p:cNvSpPr>
            <a:spLocks noGrp="1"/>
          </p:cNvSpPr>
          <p:nvPr>
            <p:ph type="sldNum" sz="quarter" idx="12"/>
          </p:nvPr>
        </p:nvSpPr>
        <p:spPr/>
        <p:txBody>
          <a:bodyPr/>
          <a:lstStyle/>
          <a:p>
            <a:fld id="{A3828052-29A9-432B-8DEB-5901EE1868EC}"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bwMode="auto">
          <a:xfrm>
            <a:off x="1435100" y="274638"/>
            <a:ext cx="6261100" cy="1143000"/>
          </a:xfrm>
        </p:spPr>
        <p:txBody>
          <a:bodyPr vert="horz" wrap="square" lIns="91440" tIns="45720" rIns="91440" bIns="45720" numCol="1" anchorCtr="0" compatLnSpc="1">
            <a:prstTxWarp prst="textNoShape">
              <a:avLst/>
            </a:prstTxWarp>
            <a:normAutofit fontScale="90000"/>
          </a:bodyPr>
          <a:lstStyle/>
          <a:p>
            <a:pPr fontAlgn="auto">
              <a:spcAft>
                <a:spcPts val="0"/>
              </a:spcAft>
              <a:defRPr/>
            </a:pPr>
            <a:r>
              <a:rPr lang="en-US" dirty="0" smtClean="0">
                <a:solidFill>
                  <a:schemeClr val="tx2">
                    <a:satMod val="130000"/>
                  </a:schemeClr>
                </a:solidFill>
                <a:effectLst>
                  <a:outerShdw blurRad="38100" dist="38100" dir="2700000" algn="tl">
                    <a:srgbClr val="000000">
                      <a:alpha val="43137"/>
                    </a:srgbClr>
                  </a:outerShdw>
                </a:effectLst>
              </a:rPr>
              <a:t>Responsibilities-SRS vs. SRAS</a:t>
            </a:r>
          </a:p>
        </p:txBody>
      </p:sp>
      <p:sp>
        <p:nvSpPr>
          <p:cNvPr id="130050" name="Rectangle 4"/>
          <p:cNvSpPr>
            <a:spLocks noGrp="1" noChangeArrowheads="1"/>
          </p:cNvSpPr>
          <p:nvPr>
            <p:ph type="body" sz="half" idx="1"/>
          </p:nvPr>
        </p:nvSpPr>
        <p:spPr>
          <a:xfrm>
            <a:off x="1447800" y="1371600"/>
            <a:ext cx="3505200" cy="5257800"/>
          </a:xfrm>
        </p:spPr>
        <p:txBody>
          <a:bodyPr/>
          <a:lstStyle/>
          <a:p>
            <a:pPr algn="ctr">
              <a:lnSpc>
                <a:spcPct val="80000"/>
              </a:lnSpc>
              <a:buFont typeface="Wingdings 2" pitchFamily="18" charset="2"/>
              <a:buNone/>
            </a:pPr>
            <a:r>
              <a:rPr lang="en-US" sz="2800" b="1" u="sng" smtClean="0"/>
              <a:t>SRS</a:t>
            </a:r>
          </a:p>
          <a:p>
            <a:pPr>
              <a:lnSpc>
                <a:spcPct val="80000"/>
              </a:lnSpc>
            </a:pPr>
            <a:r>
              <a:rPr lang="en-US" sz="2400" smtClean="0"/>
              <a:t>AKA Pre-Award</a:t>
            </a:r>
          </a:p>
          <a:p>
            <a:pPr>
              <a:lnSpc>
                <a:spcPct val="80000"/>
              </a:lnSpc>
            </a:pPr>
            <a:r>
              <a:rPr lang="en-US" sz="2400" smtClean="0"/>
              <a:t>Funding Opportunities</a:t>
            </a:r>
          </a:p>
          <a:p>
            <a:pPr>
              <a:lnSpc>
                <a:spcPct val="80000"/>
              </a:lnSpc>
            </a:pPr>
            <a:r>
              <a:rPr lang="en-US" sz="2400" smtClean="0"/>
              <a:t>Proposal Review &amp; Submission</a:t>
            </a:r>
          </a:p>
          <a:p>
            <a:pPr>
              <a:lnSpc>
                <a:spcPct val="80000"/>
              </a:lnSpc>
            </a:pPr>
            <a:r>
              <a:rPr lang="en-US" sz="2400" smtClean="0"/>
              <a:t>Award Negotiation &amp; Execution</a:t>
            </a:r>
          </a:p>
          <a:p>
            <a:pPr>
              <a:lnSpc>
                <a:spcPct val="80000"/>
              </a:lnSpc>
            </a:pPr>
            <a:r>
              <a:rPr lang="en-US" sz="2400" smtClean="0"/>
              <a:t>Award Amendments</a:t>
            </a:r>
          </a:p>
          <a:p>
            <a:pPr>
              <a:lnSpc>
                <a:spcPct val="80000"/>
              </a:lnSpc>
            </a:pPr>
            <a:r>
              <a:rPr lang="en-US" sz="2400" smtClean="0"/>
              <a:t>Rebudgeting</a:t>
            </a:r>
          </a:p>
          <a:p>
            <a:pPr>
              <a:lnSpc>
                <a:spcPct val="80000"/>
              </a:lnSpc>
            </a:pPr>
            <a:r>
              <a:rPr lang="en-US" sz="2400" smtClean="0"/>
              <a:t>Progress Reports and final reports to include Technical and Inventions reports</a:t>
            </a:r>
          </a:p>
          <a:p>
            <a:pPr>
              <a:lnSpc>
                <a:spcPct val="80000"/>
              </a:lnSpc>
            </a:pPr>
            <a:r>
              <a:rPr lang="en-US" sz="2400" smtClean="0"/>
              <a:t>Closeout awards</a:t>
            </a:r>
          </a:p>
        </p:txBody>
      </p:sp>
      <p:sp>
        <p:nvSpPr>
          <p:cNvPr id="130051" name="Rectangle 6"/>
          <p:cNvSpPr>
            <a:spLocks noChangeArrowheads="1"/>
          </p:cNvSpPr>
          <p:nvPr/>
        </p:nvSpPr>
        <p:spPr bwMode="auto">
          <a:xfrm>
            <a:off x="4876800" y="1371600"/>
            <a:ext cx="4038600" cy="5105400"/>
          </a:xfrm>
          <a:prstGeom prst="rect">
            <a:avLst/>
          </a:prstGeom>
          <a:noFill/>
          <a:ln w="9525">
            <a:noFill/>
            <a:miter lim="800000"/>
            <a:headEnd/>
            <a:tailEnd/>
          </a:ln>
        </p:spPr>
        <p:txBody>
          <a:bodyPr/>
          <a:lstStyle/>
          <a:p>
            <a:pPr marL="365125" indent="-282575" algn="ctr">
              <a:lnSpc>
                <a:spcPct val="80000"/>
              </a:lnSpc>
              <a:spcBef>
                <a:spcPts val="600"/>
              </a:spcBef>
              <a:buClr>
                <a:schemeClr val="accent1"/>
              </a:buClr>
              <a:buSzPct val="80000"/>
              <a:buFont typeface="Wingdings 2" pitchFamily="18" charset="2"/>
              <a:buNone/>
            </a:pPr>
            <a:r>
              <a:rPr lang="en-US" sz="2800" b="1" u="sng" dirty="0">
                <a:latin typeface="Gill Sans MT" pitchFamily="34" charset="0"/>
              </a:rPr>
              <a:t>SRAS</a:t>
            </a:r>
          </a:p>
          <a:p>
            <a:pPr marL="365125" indent="-282575">
              <a:lnSpc>
                <a:spcPct val="80000"/>
              </a:lnSpc>
              <a:spcBef>
                <a:spcPts val="600"/>
              </a:spcBef>
              <a:buClr>
                <a:schemeClr val="accent1"/>
              </a:buClr>
              <a:buSzPct val="80000"/>
              <a:buFont typeface="Wingdings 2" pitchFamily="18" charset="2"/>
              <a:buChar char=""/>
            </a:pPr>
            <a:r>
              <a:rPr lang="en-US" sz="2400" dirty="0">
                <a:latin typeface="Gill Sans MT" pitchFamily="34" charset="0"/>
              </a:rPr>
              <a:t>AKA Post-Award</a:t>
            </a:r>
          </a:p>
          <a:p>
            <a:pPr marL="365125" indent="-282575">
              <a:lnSpc>
                <a:spcPct val="80000"/>
              </a:lnSpc>
              <a:spcBef>
                <a:spcPts val="600"/>
              </a:spcBef>
              <a:buClr>
                <a:schemeClr val="accent1"/>
              </a:buClr>
              <a:buSzPct val="80000"/>
              <a:buFont typeface="Wingdings 2" pitchFamily="18" charset="2"/>
              <a:buChar char=""/>
            </a:pPr>
            <a:r>
              <a:rPr lang="en-US" sz="2400" dirty="0">
                <a:latin typeface="Gill Sans MT" pitchFamily="34" charset="0"/>
              </a:rPr>
              <a:t>Project/Contract Setup (</a:t>
            </a:r>
            <a:r>
              <a:rPr lang="en-US" sz="2400" dirty="0" err="1" smtClean="0">
                <a:latin typeface="Gill Sans MT" pitchFamily="34" charset="0"/>
              </a:rPr>
              <a:t>incl</a:t>
            </a:r>
            <a:r>
              <a:rPr lang="en-US" sz="2400" dirty="0" smtClean="0">
                <a:latin typeface="Gill Sans MT" pitchFamily="34" charset="0"/>
              </a:rPr>
              <a:t> </a:t>
            </a:r>
            <a:r>
              <a:rPr lang="en-US" sz="2400" dirty="0">
                <a:latin typeface="Gill Sans MT" pitchFamily="34" charset="0"/>
              </a:rPr>
              <a:t>Cost Share)</a:t>
            </a:r>
          </a:p>
          <a:p>
            <a:pPr marL="365125" indent="-282575">
              <a:lnSpc>
                <a:spcPct val="80000"/>
              </a:lnSpc>
              <a:spcBef>
                <a:spcPts val="600"/>
              </a:spcBef>
              <a:buClr>
                <a:schemeClr val="accent1"/>
              </a:buClr>
              <a:buSzPct val="80000"/>
              <a:buFont typeface="Wingdings 2" pitchFamily="18" charset="2"/>
              <a:buChar char=""/>
            </a:pPr>
            <a:r>
              <a:rPr lang="en-US" sz="2400" dirty="0">
                <a:latin typeface="Gill Sans MT" pitchFamily="34" charset="0"/>
              </a:rPr>
              <a:t>Transaction Review and Approval</a:t>
            </a:r>
          </a:p>
          <a:p>
            <a:pPr marL="365125" indent="-282575">
              <a:lnSpc>
                <a:spcPct val="80000"/>
              </a:lnSpc>
              <a:spcBef>
                <a:spcPts val="600"/>
              </a:spcBef>
              <a:buClr>
                <a:schemeClr val="accent1"/>
              </a:buClr>
              <a:buSzPct val="80000"/>
              <a:buFont typeface="Wingdings 2" pitchFamily="18" charset="2"/>
              <a:buChar char=""/>
            </a:pPr>
            <a:r>
              <a:rPr lang="en-US" sz="2400" dirty="0">
                <a:latin typeface="Gill Sans MT" pitchFamily="34" charset="0"/>
              </a:rPr>
              <a:t>Billing and Financial Reporting, including Final Financial/Property Reports</a:t>
            </a:r>
          </a:p>
          <a:p>
            <a:pPr marL="365125" indent="-282575">
              <a:lnSpc>
                <a:spcPct val="80000"/>
              </a:lnSpc>
              <a:spcBef>
                <a:spcPts val="600"/>
              </a:spcBef>
              <a:buClr>
                <a:schemeClr val="accent1"/>
              </a:buClr>
              <a:buSzPct val="80000"/>
              <a:buFont typeface="Wingdings 2" pitchFamily="18" charset="2"/>
              <a:buChar char=""/>
            </a:pPr>
            <a:r>
              <a:rPr lang="en-US" sz="2400" dirty="0">
                <a:latin typeface="Gill Sans MT" pitchFamily="34" charset="0"/>
              </a:rPr>
              <a:t>Cash collection/deposit</a:t>
            </a:r>
          </a:p>
          <a:p>
            <a:pPr marL="365125" indent="-282575">
              <a:spcBef>
                <a:spcPts val="600"/>
              </a:spcBef>
              <a:buClr>
                <a:schemeClr val="accent1"/>
              </a:buClr>
              <a:buSzPct val="80000"/>
              <a:buFont typeface="Wingdings 2" pitchFamily="18" charset="2"/>
              <a:buChar char=""/>
            </a:pPr>
            <a:r>
              <a:rPr lang="en-US" sz="2400" dirty="0">
                <a:latin typeface="Gill Sans MT" pitchFamily="34" charset="0"/>
              </a:rPr>
              <a:t>Closeout projects</a:t>
            </a:r>
          </a:p>
          <a:p>
            <a:pPr marL="365125" indent="-282575">
              <a:spcBef>
                <a:spcPts val="600"/>
              </a:spcBef>
              <a:buClr>
                <a:schemeClr val="accent1"/>
              </a:buClr>
              <a:buSzPct val="80000"/>
              <a:buFont typeface="Wingdings 2" pitchFamily="18" charset="2"/>
              <a:buChar char=""/>
            </a:pPr>
            <a:r>
              <a:rPr lang="en-US" sz="2400" dirty="0">
                <a:latin typeface="Gill Sans MT" pitchFamily="34" charset="0"/>
              </a:rPr>
              <a:t>Sponsored Trust Fund Accounting</a:t>
            </a:r>
          </a:p>
          <a:p>
            <a:pPr marL="365125" indent="-282575">
              <a:spcBef>
                <a:spcPts val="600"/>
              </a:spcBef>
              <a:buClr>
                <a:schemeClr val="accent1"/>
              </a:buClr>
              <a:buSzPct val="80000"/>
              <a:buFont typeface="Wingdings 2" pitchFamily="18" charset="2"/>
              <a:buChar char=""/>
            </a:pPr>
            <a:r>
              <a:rPr lang="en-US" sz="2400" dirty="0">
                <a:latin typeface="Gill Sans MT" pitchFamily="34" charset="0"/>
              </a:rPr>
              <a:t>Indirect cost study prep/</a:t>
            </a:r>
            <a:r>
              <a:rPr lang="en-US" sz="2400" dirty="0" err="1">
                <a:latin typeface="Gill Sans MT" pitchFamily="34" charset="0"/>
              </a:rPr>
              <a:t>neg</a:t>
            </a:r>
            <a:endParaRPr lang="en-US" sz="2400" dirty="0">
              <a:latin typeface="Gill Sans MT" pitchFamily="34" charset="0"/>
            </a:endParaRPr>
          </a:p>
        </p:txBody>
      </p:sp>
      <p:sp>
        <p:nvSpPr>
          <p:cNvPr id="5" name="Footer Placeholder 4"/>
          <p:cNvSpPr>
            <a:spLocks noGrp="1"/>
          </p:cNvSpPr>
          <p:nvPr>
            <p:ph type="ftr" sz="quarter" idx="11"/>
          </p:nvPr>
        </p:nvSpPr>
        <p:spPr/>
        <p:txBody>
          <a:bodyPr/>
          <a:lstStyle/>
          <a:p>
            <a:pPr>
              <a:defRPr/>
            </a:pPr>
            <a:r>
              <a:rPr lang="en-US" smtClean="0"/>
              <a:t>SPONSORED RESEARCH</a:t>
            </a:r>
            <a:endParaRPr lang="en-US"/>
          </a:p>
        </p:txBody>
      </p:sp>
      <p:pic>
        <p:nvPicPr>
          <p:cNvPr id="130053" name="Picture 3" descr="RGB_Seal 1.tif"/>
          <p:cNvPicPr>
            <a:picLocks noChangeAspect="1"/>
          </p:cNvPicPr>
          <p:nvPr/>
        </p:nvPicPr>
        <p:blipFill>
          <a:blip r:embed="rId2"/>
          <a:srcRect/>
          <a:stretch>
            <a:fillRect/>
          </a:stretch>
        </p:blipFill>
        <p:spPr bwMode="auto">
          <a:xfrm>
            <a:off x="7696200" y="152400"/>
            <a:ext cx="1295400" cy="12954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A3828052-29A9-432B-8DEB-5901EE1868EC}"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184900" cy="1143000"/>
          </a:xfrm>
        </p:spPr>
        <p:txBody>
          <a:bodyPr>
            <a:normAutofit fontScale="90000"/>
          </a:bodyPr>
          <a:lstStyle/>
          <a:p>
            <a:pPr fontAlgn="auto">
              <a:spcAft>
                <a:spcPts val="0"/>
              </a:spcAft>
              <a:defRPr/>
            </a:pPr>
            <a:r>
              <a:rPr lang="en-US" dirty="0" smtClean="0">
                <a:solidFill>
                  <a:schemeClr val="tx2">
                    <a:satMod val="130000"/>
                  </a:schemeClr>
                </a:solidFill>
              </a:rPr>
              <a:t>Current Topics &amp; Events</a:t>
            </a:r>
            <a:br>
              <a:rPr lang="en-US" dirty="0" smtClean="0">
                <a:solidFill>
                  <a:schemeClr val="tx2">
                    <a:satMod val="130000"/>
                  </a:schemeClr>
                </a:solidFill>
              </a:rPr>
            </a:br>
            <a:r>
              <a:rPr lang="en-US" dirty="0" smtClean="0">
                <a:solidFill>
                  <a:schemeClr val="tx2">
                    <a:satMod val="130000"/>
                  </a:schemeClr>
                </a:solidFill>
              </a:rPr>
              <a:t>Important Policies</a:t>
            </a:r>
            <a:endParaRPr lang="en-US" dirty="0">
              <a:solidFill>
                <a:schemeClr val="tx2">
                  <a:satMod val="130000"/>
                </a:schemeClr>
              </a:solidFill>
            </a:endParaRPr>
          </a:p>
        </p:txBody>
      </p:sp>
      <p:sp>
        <p:nvSpPr>
          <p:cNvPr id="131074" name="Content Placeholder 2"/>
          <p:cNvSpPr>
            <a:spLocks noGrp="1"/>
          </p:cNvSpPr>
          <p:nvPr>
            <p:ph idx="1"/>
          </p:nvPr>
        </p:nvSpPr>
        <p:spPr>
          <a:xfrm>
            <a:off x="1295400" y="1447800"/>
            <a:ext cx="7499350" cy="5029200"/>
          </a:xfrm>
        </p:spPr>
        <p:txBody>
          <a:bodyPr/>
          <a:lstStyle/>
          <a:p>
            <a:r>
              <a:rPr lang="en-US" sz="2400" smtClean="0"/>
              <a:t>Advance Policy (effective May 1, 2006)</a:t>
            </a:r>
          </a:p>
          <a:p>
            <a:pPr lvl="1"/>
            <a:r>
              <a:rPr lang="en-US" sz="1800" smtClean="0">
                <a:hlinkClick r:id="rId2"/>
              </a:rPr>
              <a:t>http://www.research.fsu.edu/contractsgrants/documents/advpolicy.pdf</a:t>
            </a:r>
            <a:endParaRPr lang="en-US" sz="1800" smtClean="0"/>
          </a:p>
          <a:p>
            <a:pPr lvl="1"/>
            <a:r>
              <a:rPr lang="en-US" sz="2000" smtClean="0"/>
              <a:t>Advance = Permission from Department Chair/Dean then SRS to proceed work before executed award;  obtain project budget</a:t>
            </a:r>
          </a:p>
          <a:p>
            <a:pPr lvl="1"/>
            <a:r>
              <a:rPr lang="en-US" sz="2000" smtClean="0"/>
              <a:t>Do not begin work/authorize subcontractors to begin work without an approved advance from SRS</a:t>
            </a:r>
          </a:p>
          <a:p>
            <a:r>
              <a:rPr lang="en-US" sz="2400" smtClean="0"/>
              <a:t>Cost Transfer Policy (effective April 1, 2008)</a:t>
            </a:r>
          </a:p>
          <a:p>
            <a:pPr lvl="1"/>
            <a:r>
              <a:rPr lang="en-US" sz="2000" smtClean="0"/>
              <a:t>Expenditure transfers to or between sponsored projects</a:t>
            </a:r>
          </a:p>
          <a:p>
            <a:pPr lvl="1"/>
            <a:r>
              <a:rPr lang="en-US" sz="2000" smtClean="0">
                <a:hlinkClick r:id="rId3"/>
              </a:rPr>
              <a:t>http://www.research.fsu.edu/contractsgrants/documents/costtranspolicy.pdf</a:t>
            </a:r>
            <a:endParaRPr lang="en-US" sz="2000" smtClean="0"/>
          </a:p>
          <a:p>
            <a:pPr lvl="1"/>
            <a:r>
              <a:rPr lang="en-US" sz="2000" smtClean="0"/>
              <a:t>Cost Transfer Justification Form at </a:t>
            </a:r>
            <a:r>
              <a:rPr lang="en-US" sz="2000" smtClean="0">
                <a:hlinkClick r:id="rId4"/>
              </a:rPr>
              <a:t>http://www.research.fsu.edu/contractsgrants/forms.html</a:t>
            </a:r>
            <a:endParaRPr lang="en-US" sz="2000" smtClean="0"/>
          </a:p>
        </p:txBody>
      </p:sp>
      <p:pic>
        <p:nvPicPr>
          <p:cNvPr id="131075" name="Picture 3" descr="RGB_Seal 1.tif"/>
          <p:cNvPicPr>
            <a:picLocks noChangeAspect="1"/>
          </p:cNvPicPr>
          <p:nvPr/>
        </p:nvPicPr>
        <p:blipFill>
          <a:blip r:embed="rId5"/>
          <a:srcRect/>
          <a:stretch>
            <a:fillRect/>
          </a:stretch>
        </p:blipFill>
        <p:spPr bwMode="auto">
          <a:xfrm>
            <a:off x="7696200" y="152400"/>
            <a:ext cx="1295400" cy="1295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SPONSORED RESEARCH</a:t>
            </a:r>
            <a:endParaRPr lang="en-US"/>
          </a:p>
        </p:txBody>
      </p:sp>
      <p:sp>
        <p:nvSpPr>
          <p:cNvPr id="6" name="Slide Number Placeholder 5"/>
          <p:cNvSpPr>
            <a:spLocks noGrp="1"/>
          </p:cNvSpPr>
          <p:nvPr>
            <p:ph type="sldNum" sz="quarter" idx="12"/>
          </p:nvPr>
        </p:nvSpPr>
        <p:spPr/>
        <p:txBody>
          <a:bodyPr/>
          <a:lstStyle/>
          <a:p>
            <a:fld id="{A3828052-29A9-432B-8DEB-5901EE1868EC}" type="slidenum">
              <a:rPr lang="en-US" smtClean="0"/>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7">
      <a:dk1>
        <a:sysClr val="windowText" lastClr="000000"/>
      </a:dk1>
      <a:lt1>
        <a:sysClr val="window" lastClr="FFFFFF"/>
      </a:lt1>
      <a:dk2>
        <a:srgbClr val="7E0000"/>
      </a:dk2>
      <a:lt2>
        <a:srgbClr val="E7DEC9"/>
      </a:lt2>
      <a:accent1>
        <a:srgbClr val="3891A7"/>
      </a:accent1>
      <a:accent2>
        <a:srgbClr val="FEB80A"/>
      </a:accent2>
      <a:accent3>
        <a:srgbClr val="C32D2E"/>
      </a:accent3>
      <a:accent4>
        <a:srgbClr val="84AA33"/>
      </a:accent4>
      <a:accent5>
        <a:srgbClr val="964305"/>
      </a:accent5>
      <a:accent6>
        <a:srgbClr val="475A8D"/>
      </a:accent6>
      <a:hlink>
        <a:srgbClr val="7E0000"/>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TotalTime>
  <Words>5533</Words>
  <Application>Microsoft Office PowerPoint</Application>
  <PresentationFormat>On-screen Show (4:3)</PresentationFormat>
  <Paragraphs>1434</Paragraphs>
  <Slides>134</Slides>
  <Notes>9</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Solstice</vt:lpstr>
      <vt:lpstr>Financial Rep Meeting</vt:lpstr>
      <vt:lpstr>Agenda</vt:lpstr>
      <vt:lpstr>OPENING REMARKS  John Carnaghi Senior Vice President finance &amp; administration</vt:lpstr>
      <vt:lpstr>Before we begin…</vt:lpstr>
      <vt:lpstr>Presentation Format</vt:lpstr>
      <vt:lpstr>Other Housekeeping Items</vt:lpstr>
      <vt:lpstr>Agenda</vt:lpstr>
      <vt:lpstr>ENTERPRISE RESOURCE PLANNING (ERP)  Andrea McPherson Kelley Barton</vt:lpstr>
      <vt:lpstr>General Information</vt:lpstr>
      <vt:lpstr>Current Topics &amp; Events</vt:lpstr>
      <vt:lpstr>Training &amp; Job Aids New OMNI Training Site</vt:lpstr>
      <vt:lpstr>Reporting Tools</vt:lpstr>
      <vt:lpstr>Contacts</vt:lpstr>
      <vt:lpstr>Agenda</vt:lpstr>
      <vt:lpstr>FINANCE &amp; REPORTING SERVICES  Judd Enfinger</vt:lpstr>
      <vt:lpstr>General Information</vt:lpstr>
      <vt:lpstr>General Information</vt:lpstr>
      <vt:lpstr>Current Topics &amp; Events Fiscal Year-End</vt:lpstr>
      <vt:lpstr>Current Topics &amp; Events Controller’s Office Website</vt:lpstr>
      <vt:lpstr>Current Topics &amp; Events Cash Collection Points</vt:lpstr>
      <vt:lpstr>Training &amp; Job Aids</vt:lpstr>
      <vt:lpstr>Reporting Tools OMNI Departmental Queries</vt:lpstr>
      <vt:lpstr>Reporting Tools OBI Ledger Reports</vt:lpstr>
      <vt:lpstr>Contacts and Location</vt:lpstr>
      <vt:lpstr>Agenda</vt:lpstr>
      <vt:lpstr>ACCOUNTING SERVICES  ALVARO BERNAL  </vt:lpstr>
      <vt:lpstr>General Information</vt:lpstr>
      <vt:lpstr>General Information</vt:lpstr>
      <vt:lpstr>Current Topics &amp; Events</vt:lpstr>
      <vt:lpstr>Training &amp; Job Aids General Accounting Classes</vt:lpstr>
      <vt:lpstr>Training &amp; Job Aids General Acct Classes (cont.)</vt:lpstr>
      <vt:lpstr>Training &amp; Job Aids Property Accounting Classes</vt:lpstr>
      <vt:lpstr>Training &amp; Job Aids Construction Acct Classes</vt:lpstr>
      <vt:lpstr>Training &amp; Job Aids Training Materials</vt:lpstr>
      <vt:lpstr>Reporting Tools</vt:lpstr>
      <vt:lpstr>Contacts and Location</vt:lpstr>
      <vt:lpstr>Agenda</vt:lpstr>
      <vt:lpstr>Budget Office  Katie Martindale</vt:lpstr>
      <vt:lpstr>General Information</vt:lpstr>
      <vt:lpstr>Current Topics &amp; Events</vt:lpstr>
      <vt:lpstr>Training &amp; Job Aids</vt:lpstr>
      <vt:lpstr>Reporting Tools</vt:lpstr>
      <vt:lpstr>Contacts and Location</vt:lpstr>
      <vt:lpstr>Agenda</vt:lpstr>
      <vt:lpstr>OFFICE OF AUDIT SERVICES  RANSOM MCCLUNG</vt:lpstr>
      <vt:lpstr>General Information</vt:lpstr>
      <vt:lpstr>General Information</vt:lpstr>
      <vt:lpstr>Training &amp; Job Aids</vt:lpstr>
      <vt:lpstr>Contacts</vt:lpstr>
      <vt:lpstr>Agenda</vt:lpstr>
      <vt:lpstr>STUDENT FINANCIAL SERVICES (SFS)  Marcia Murphy</vt:lpstr>
      <vt:lpstr>General Information</vt:lpstr>
      <vt:lpstr>General Information</vt:lpstr>
      <vt:lpstr>Current Topics &amp; Events Summer Sessions</vt:lpstr>
      <vt:lpstr>Current Topics &amp; Events Summer Sessions (cont.)</vt:lpstr>
      <vt:lpstr>Current Topics &amp; Events</vt:lpstr>
      <vt:lpstr>Training &amp; Job Aids</vt:lpstr>
      <vt:lpstr>Reporting Tools</vt:lpstr>
      <vt:lpstr>Contacts and Location</vt:lpstr>
      <vt:lpstr>Contacts (cont.) Key Departmental Contacts</vt:lpstr>
      <vt:lpstr>BREAK!!  </vt:lpstr>
      <vt:lpstr>Agenda</vt:lpstr>
      <vt:lpstr>Purchasing Services  Karen Gibson</vt:lpstr>
      <vt:lpstr>General Information</vt:lpstr>
      <vt:lpstr>Current Topics &amp; Events</vt:lpstr>
      <vt:lpstr>Current Topics &amp; Events E-Market</vt:lpstr>
      <vt:lpstr>Current Topics &amp; Events What Is E-Market?</vt:lpstr>
      <vt:lpstr>Current Topics &amp; Events E-Market Suppliers</vt:lpstr>
      <vt:lpstr>Current Topics &amp; Events  Using E-Market</vt:lpstr>
      <vt:lpstr>Current Topics &amp; Events  Getting Started in E-Market</vt:lpstr>
      <vt:lpstr>Current Topics &amp; Events  E-Market Training</vt:lpstr>
      <vt:lpstr>Current Topics &amp; Events  E-Market Benefits &amp; Features</vt:lpstr>
      <vt:lpstr>Current Topics &amp; Events How to Buy at FSU</vt:lpstr>
      <vt:lpstr>Current Topics &amp; Events 9.0 Upgrade Features</vt:lpstr>
      <vt:lpstr>Training &amp; Job Aids</vt:lpstr>
      <vt:lpstr>Contacts and Location</vt:lpstr>
      <vt:lpstr>Agenda</vt:lpstr>
      <vt:lpstr>Payables and disbursement services  dawn snyder</vt:lpstr>
      <vt:lpstr>General Information</vt:lpstr>
      <vt:lpstr>Current Topics &amp; Events Accounts Payable</vt:lpstr>
      <vt:lpstr>Current Topics &amp; Events 9.0 Upgrade</vt:lpstr>
      <vt:lpstr>Current Topics &amp; Events P-Card</vt:lpstr>
      <vt:lpstr>Training &amp; Job Aids</vt:lpstr>
      <vt:lpstr>Training &amp; Job Aids (cont.)</vt:lpstr>
      <vt:lpstr>Reporting Tools Key Payables Queries</vt:lpstr>
      <vt:lpstr>Contacts and Location</vt:lpstr>
      <vt:lpstr>Contacts – P-Card</vt:lpstr>
      <vt:lpstr>TRAVEL  DAWN SNYDER</vt:lpstr>
      <vt:lpstr>General Information</vt:lpstr>
      <vt:lpstr>Current Topics &amp; Events Travel Card Processing</vt:lpstr>
      <vt:lpstr>Current Topics &amp; Events 9.0 Upgrade</vt:lpstr>
      <vt:lpstr>Training &amp; Job Aids</vt:lpstr>
      <vt:lpstr>Reporting Tools Key Travel Queries</vt:lpstr>
      <vt:lpstr>Contacts and Location</vt:lpstr>
      <vt:lpstr>Agenda</vt:lpstr>
      <vt:lpstr>SPONSORED RESEARCH  ROBERTA MCMANUS</vt:lpstr>
      <vt:lpstr>General Information</vt:lpstr>
      <vt:lpstr>Responsibilities-SRS vs. SRAS</vt:lpstr>
      <vt:lpstr>Current Topics &amp; Events Important Policies</vt:lpstr>
      <vt:lpstr>Current Topics &amp; Events (cont.)</vt:lpstr>
      <vt:lpstr>Current Topics &amp; Events FACET Schedule</vt:lpstr>
      <vt:lpstr>Training &amp; Job Aids Training Available</vt:lpstr>
      <vt:lpstr>Training &amp; Job Aids Training Available (cont.)</vt:lpstr>
      <vt:lpstr>Training &amp; Job Aids  Job Aids</vt:lpstr>
      <vt:lpstr>Reporting Tools</vt:lpstr>
      <vt:lpstr>Contacts and Location</vt:lpstr>
      <vt:lpstr>Agenda</vt:lpstr>
      <vt:lpstr>FSU RESEARCH FOUNDATION  HOLLY NEWELL</vt:lpstr>
      <vt:lpstr>General Information</vt:lpstr>
      <vt:lpstr>Current Topics &amp; Events</vt:lpstr>
      <vt:lpstr>Training &amp; Job Aids</vt:lpstr>
      <vt:lpstr>Reporting Tools</vt:lpstr>
      <vt:lpstr>Contacts</vt:lpstr>
      <vt:lpstr>Agenda</vt:lpstr>
      <vt:lpstr>FSU FOUNDATION  Laura hensley</vt:lpstr>
      <vt:lpstr>General Information</vt:lpstr>
      <vt:lpstr>General Information</vt:lpstr>
      <vt:lpstr>Current Topics &amp; Events</vt:lpstr>
      <vt:lpstr>Training &amp; Job Aids</vt:lpstr>
      <vt:lpstr>Training &amp; Job Aids  http://foundation.fsu.edu</vt:lpstr>
      <vt:lpstr>Reporting Tools</vt:lpstr>
      <vt:lpstr>Contacts &amp; Location</vt:lpstr>
      <vt:lpstr>Contacts &amp; Location (cont.)</vt:lpstr>
      <vt:lpstr>Agenda</vt:lpstr>
      <vt:lpstr>PAYROLL SERVICES  BEVERLY MILLER</vt:lpstr>
      <vt:lpstr>General Information</vt:lpstr>
      <vt:lpstr>Current Topics &amp; Events Payroll Security Role</vt:lpstr>
      <vt:lpstr>Current Topics &amp; Events Types of Payroll Journals</vt:lpstr>
      <vt:lpstr>Current Topics &amp; Events Payroll Liability / AR Accounts</vt:lpstr>
      <vt:lpstr>Reporting Tools</vt:lpstr>
      <vt:lpstr>Contacts and Location</vt:lpstr>
      <vt:lpstr>Agenda</vt:lpstr>
      <vt:lpstr>QUESTIONS &amp; ANSWERS  GRADY ENLOW</vt:lpstr>
      <vt:lpstr>Final Reminders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Rep Meeting</dc:title>
  <dc:creator> Judd D. Enfinger</dc:creator>
  <cp:lastModifiedBy> Judd D. Enfinger</cp:lastModifiedBy>
  <cp:revision>200</cp:revision>
  <dcterms:created xsi:type="dcterms:W3CDTF">2009-02-03T16:30:44Z</dcterms:created>
  <dcterms:modified xsi:type="dcterms:W3CDTF">2009-03-11T14:25:34Z</dcterms:modified>
</cp:coreProperties>
</file>