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8" r:id="rId3"/>
    <p:sldId id="259" r:id="rId4"/>
    <p:sldId id="260" r:id="rId5"/>
    <p:sldId id="261" r:id="rId6"/>
    <p:sldId id="262" r:id="rId7"/>
    <p:sldId id="263" r:id="rId8"/>
    <p:sldId id="264" r:id="rId9"/>
    <p:sldId id="266" r:id="rId10"/>
    <p:sldId id="267"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807832" y="2013775"/>
            <a:ext cx="9648380" cy="1321613"/>
          </a:xfrm>
        </p:spPr>
        <p:txBody>
          <a:bodyPr/>
          <a:lstStyle>
            <a:lvl1pPr>
              <a:defRPr/>
            </a:lvl1pPr>
          </a:lstStyle>
          <a:p>
            <a:r>
              <a:rPr lang="en-US" smtClean="0"/>
              <a:t>Click to edit Master title style</a:t>
            </a:r>
            <a:endParaRPr lang="en-US" dirty="0"/>
          </a:p>
        </p:txBody>
      </p:sp>
      <p:sp>
        <p:nvSpPr>
          <p:cNvPr id="51203" name="Rectangle 3"/>
          <p:cNvSpPr>
            <a:spLocks noGrp="1" noChangeArrowheads="1"/>
          </p:cNvSpPr>
          <p:nvPr>
            <p:ph type="subTitle" idx="1"/>
          </p:nvPr>
        </p:nvSpPr>
        <p:spPr>
          <a:xfrm>
            <a:off x="1807832" y="3886200"/>
            <a:ext cx="9648380" cy="1150318"/>
          </a:xfrm>
        </p:spPr>
        <p:txBody>
          <a:bodyPr/>
          <a:lstStyle>
            <a:lvl1pPr marL="0" indent="0" algn="ctr">
              <a:buFont typeface="Times" pitchFamily="-107" charset="0"/>
              <a:buNone/>
              <a:defRPr/>
            </a:lvl1pPr>
          </a:lstStyle>
          <a:p>
            <a:r>
              <a:rPr lang="en-US" smtClean="0"/>
              <a:t>Click to edit Master subtitle style</a:t>
            </a:r>
            <a:endParaRPr lang="en-US" dirty="0"/>
          </a:p>
        </p:txBody>
      </p:sp>
      <p:sp>
        <p:nvSpPr>
          <p:cNvPr id="4" name="Rectangle 4"/>
          <p:cNvSpPr>
            <a:spLocks noGrp="1" noChangeArrowheads="1"/>
          </p:cNvSpPr>
          <p:nvPr>
            <p:ph type="dt" sz="half" idx="10"/>
          </p:nvPr>
        </p:nvSpPr>
        <p:spPr>
          <a:xfrm>
            <a:off x="2047874" y="6248136"/>
            <a:ext cx="1406262" cy="609864"/>
          </a:xfrm>
          <a:prstGeom prst="rect">
            <a:avLst/>
          </a:prstGeom>
          <a:ln/>
        </p:spPr>
        <p:txBody>
          <a:bodyPr/>
          <a:lstStyle>
            <a:lvl1pPr>
              <a:defRPr/>
            </a:lvl1pPr>
          </a:lstStyle>
          <a:p>
            <a:fld id="{B61BEF0D-F0BB-DE4B-95CE-6DB70DBA9567}" type="datetimeFigureOut">
              <a:rPr lang="en-US" smtClean="0"/>
              <a:pPr/>
              <a:t>4/10/2018</a:t>
            </a:fld>
            <a:endParaRPr lang="en-US" dirty="0"/>
          </a:p>
        </p:txBody>
      </p:sp>
      <p:sp>
        <p:nvSpPr>
          <p:cNvPr id="5" name="Rectangle 6"/>
          <p:cNvSpPr>
            <a:spLocks noGrp="1" noChangeArrowheads="1"/>
          </p:cNvSpPr>
          <p:nvPr>
            <p:ph type="sldNum" sz="quarter" idx="11"/>
          </p:nvPr>
        </p:nvSpPr>
        <p:spPr>
          <a:xfrm>
            <a:off x="8916460" y="6248137"/>
            <a:ext cx="2541324" cy="457729"/>
          </a:xfrm>
          <a:prstGeom prst="rect">
            <a:avLst/>
          </a:prstGeom>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9706086"/>
      </p:ext>
    </p:extLst>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97000" y="190501"/>
            <a:ext cx="10541000" cy="952500"/>
          </a:xfrm>
        </p:spPr>
        <p:txBody>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1397000" y="1714500"/>
            <a:ext cx="10541000" cy="4889500"/>
          </a:xfrm>
        </p:spPr>
        <p:txBody>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1099787"/>
      </p:ext>
    </p:extLst>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33500" y="2286000"/>
            <a:ext cx="10668000" cy="2348182"/>
          </a:xfrm>
        </p:spPr>
        <p:txBody>
          <a:bodyPr anchor="t"/>
          <a:lstStyle>
            <a:lvl1pPr algn="l">
              <a:defRPr sz="3333" b="1" cap="all"/>
            </a:lvl1pPr>
          </a:lstStyle>
          <a:p>
            <a:r>
              <a:rPr lang="en-US" smtClean="0"/>
              <a:t>Click to edit Master title style</a:t>
            </a:r>
            <a:endParaRPr lang="en-US" dirty="0"/>
          </a:p>
        </p:txBody>
      </p:sp>
    </p:spTree>
    <p:extLst>
      <p:ext uri="{BB962C8B-B14F-4D97-AF65-F5344CB8AC3E}">
        <p14:creationId xmlns:p14="http://schemas.microsoft.com/office/powerpoint/2010/main" val="2249601701"/>
      </p:ext>
    </p:extLst>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46063" y="1981197"/>
            <a:ext cx="4646758" cy="4305612"/>
          </a:xfrm>
        </p:spPr>
        <p:txBody>
          <a:bodyPr/>
          <a:lstStyle>
            <a:lvl1pPr>
              <a:defRPr sz="3250"/>
            </a:lvl1pPr>
            <a:lvl2pPr>
              <a:defRPr sz="2833"/>
            </a:lvl2pPr>
            <a:lvl3pPr>
              <a:defRPr sz="2417"/>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92821" y="1981197"/>
            <a:ext cx="4763391" cy="4305612"/>
          </a:xfrm>
        </p:spPr>
        <p:txBody>
          <a:bodyPr/>
          <a:lstStyle>
            <a:lvl1pPr>
              <a:defRPr sz="3250"/>
            </a:lvl1pPr>
            <a:lvl2pPr>
              <a:defRPr sz="2833"/>
            </a:lvl2pPr>
            <a:lvl3pPr>
              <a:defRPr sz="2417"/>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noChangeArrowheads="1"/>
          </p:cNvSpPr>
          <p:nvPr>
            <p:ph type="dt" sz="half" idx="10"/>
          </p:nvPr>
        </p:nvSpPr>
        <p:spPr>
          <a:xfrm>
            <a:off x="2047874" y="6248136"/>
            <a:ext cx="1406262" cy="609864"/>
          </a:xfrm>
          <a:prstGeom prst="rect">
            <a:avLst/>
          </a:prstGeom>
          <a:ln/>
        </p:spPr>
        <p:txBody>
          <a:bodyPr/>
          <a:lstStyle>
            <a:lvl1pPr>
              <a:defRPr/>
            </a:lvl1pPr>
          </a:lstStyle>
          <a:p>
            <a:fld id="{B61BEF0D-F0BB-DE4B-95CE-6DB70DBA9567}" type="datetimeFigureOut">
              <a:rPr lang="en-US" smtClean="0"/>
              <a:pPr/>
              <a:t>4/10/2018</a:t>
            </a:fld>
            <a:endParaRPr lang="en-US" dirty="0"/>
          </a:p>
        </p:txBody>
      </p:sp>
      <p:sp>
        <p:nvSpPr>
          <p:cNvPr id="6" name="Rectangle 6"/>
          <p:cNvSpPr>
            <a:spLocks noGrp="1" noChangeArrowheads="1"/>
          </p:cNvSpPr>
          <p:nvPr>
            <p:ph type="sldNum" sz="quarter" idx="11"/>
          </p:nvPr>
        </p:nvSpPr>
        <p:spPr>
          <a:xfrm>
            <a:off x="8916460" y="6248137"/>
            <a:ext cx="2541324" cy="457729"/>
          </a:xfrm>
          <a:prstGeom prst="rect">
            <a:avLst/>
          </a:prstGeom>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1543821"/>
      </p:ext>
    </p:extLst>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2047874" y="6248136"/>
            <a:ext cx="1406262" cy="609864"/>
          </a:xfrm>
          <a:prstGeom prst="rect">
            <a:avLst/>
          </a:prstGeom>
          <a:ln/>
        </p:spPr>
        <p:txBody>
          <a:bodyPr/>
          <a:lstStyle>
            <a:lvl1pPr>
              <a:defRPr/>
            </a:lvl1pPr>
          </a:lstStyle>
          <a:p>
            <a:fld id="{B61BEF0D-F0BB-DE4B-95CE-6DB70DBA9567}" type="datetimeFigureOut">
              <a:rPr lang="en-US" smtClean="0"/>
              <a:pPr/>
              <a:t>4/10/2018</a:t>
            </a:fld>
            <a:endParaRPr lang="en-US" dirty="0"/>
          </a:p>
        </p:txBody>
      </p:sp>
      <p:sp>
        <p:nvSpPr>
          <p:cNvPr id="4" name="Rectangle 6"/>
          <p:cNvSpPr>
            <a:spLocks noGrp="1" noChangeArrowheads="1"/>
          </p:cNvSpPr>
          <p:nvPr>
            <p:ph type="sldNum" sz="quarter" idx="11"/>
          </p:nvPr>
        </p:nvSpPr>
        <p:spPr>
          <a:xfrm>
            <a:off x="8916460" y="6248137"/>
            <a:ext cx="2541324" cy="457729"/>
          </a:xfrm>
          <a:prstGeom prst="rect">
            <a:avLst/>
          </a:prstGeom>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603688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2047874" y="6248136"/>
            <a:ext cx="1406262" cy="609864"/>
          </a:xfrm>
          <a:prstGeom prst="rect">
            <a:avLst/>
          </a:prstGeom>
          <a:ln/>
        </p:spPr>
        <p:txBody>
          <a:bodyPr/>
          <a:lstStyle>
            <a:lvl1pPr>
              <a:defRPr/>
            </a:lvl1pPr>
          </a:lstStyle>
          <a:p>
            <a:fld id="{B61BEF0D-F0BB-DE4B-95CE-6DB70DBA9567}" type="datetimeFigureOut">
              <a:rPr lang="en-US" smtClean="0"/>
              <a:pPr/>
              <a:t>4/10/2018</a:t>
            </a:fld>
            <a:endParaRPr lang="en-US" dirty="0"/>
          </a:p>
        </p:txBody>
      </p:sp>
      <p:sp>
        <p:nvSpPr>
          <p:cNvPr id="3" name="Rectangle 6"/>
          <p:cNvSpPr>
            <a:spLocks noGrp="1" noChangeArrowheads="1"/>
          </p:cNvSpPr>
          <p:nvPr>
            <p:ph type="sldNum" sz="quarter" idx="11"/>
          </p:nvPr>
        </p:nvSpPr>
        <p:spPr>
          <a:xfrm>
            <a:off x="8916460" y="6248137"/>
            <a:ext cx="2541324" cy="457729"/>
          </a:xfrm>
          <a:prstGeom prst="rect">
            <a:avLst/>
          </a:prstGeom>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482809"/>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527193"/>
      </p:ext>
    </p:extLst>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833" b="1"/>
            </a:lvl1pPr>
            <a:lvl2pPr marL="544127" indent="0">
              <a:buNone/>
              <a:defRPr sz="2417" b="1"/>
            </a:lvl2pPr>
            <a:lvl3pPr marL="1088256" indent="0">
              <a:buNone/>
              <a:defRPr sz="2167" b="1"/>
            </a:lvl3pPr>
            <a:lvl4pPr marL="1632386" indent="0">
              <a:buNone/>
              <a:defRPr sz="1917" b="1"/>
            </a:lvl4pPr>
            <a:lvl5pPr marL="2176514" indent="0">
              <a:buNone/>
              <a:defRPr sz="1917" b="1"/>
            </a:lvl5pPr>
            <a:lvl6pPr marL="2720640" indent="0">
              <a:buNone/>
              <a:defRPr sz="1917" b="1"/>
            </a:lvl6pPr>
            <a:lvl7pPr marL="3264768" indent="0">
              <a:buNone/>
              <a:defRPr sz="1917" b="1"/>
            </a:lvl7pPr>
            <a:lvl8pPr marL="3808895" indent="0">
              <a:buNone/>
              <a:defRPr sz="1917" b="1"/>
            </a:lvl8pPr>
            <a:lvl9pPr marL="4353023" indent="0">
              <a:buNone/>
              <a:defRPr sz="1917"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833"/>
            </a:lvl1pPr>
            <a:lvl2pPr>
              <a:defRPr sz="2417"/>
            </a:lvl2pPr>
            <a:lvl3pPr>
              <a:defRPr sz="2167"/>
            </a:lvl3pPr>
            <a:lvl4pPr>
              <a:defRPr sz="1917"/>
            </a:lvl4pPr>
            <a:lvl5pPr>
              <a:defRPr sz="1917"/>
            </a:lvl5pPr>
            <a:lvl6pPr>
              <a:defRPr sz="1917"/>
            </a:lvl6pPr>
            <a:lvl7pPr>
              <a:defRPr sz="1917"/>
            </a:lvl7pPr>
            <a:lvl8pPr>
              <a:defRPr sz="1917"/>
            </a:lvl8pPr>
            <a:lvl9pPr>
              <a:defRPr sz="19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833" b="1"/>
            </a:lvl1pPr>
            <a:lvl2pPr marL="544127" indent="0">
              <a:buNone/>
              <a:defRPr sz="2417" b="1"/>
            </a:lvl2pPr>
            <a:lvl3pPr marL="1088256" indent="0">
              <a:buNone/>
              <a:defRPr sz="2167" b="1"/>
            </a:lvl3pPr>
            <a:lvl4pPr marL="1632386" indent="0">
              <a:buNone/>
              <a:defRPr sz="1917" b="1"/>
            </a:lvl4pPr>
            <a:lvl5pPr marL="2176514" indent="0">
              <a:buNone/>
              <a:defRPr sz="1917" b="1"/>
            </a:lvl5pPr>
            <a:lvl6pPr marL="2720640" indent="0">
              <a:buNone/>
              <a:defRPr sz="1917" b="1"/>
            </a:lvl6pPr>
            <a:lvl7pPr marL="3264768" indent="0">
              <a:buNone/>
              <a:defRPr sz="1917" b="1"/>
            </a:lvl7pPr>
            <a:lvl8pPr marL="3808895" indent="0">
              <a:buNone/>
              <a:defRPr sz="1917" b="1"/>
            </a:lvl8pPr>
            <a:lvl9pPr marL="4353023" indent="0">
              <a:buNone/>
              <a:defRPr sz="1917"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833"/>
            </a:lvl1pPr>
            <a:lvl2pPr>
              <a:defRPr sz="2417"/>
            </a:lvl2pPr>
            <a:lvl3pPr>
              <a:defRPr sz="2167"/>
            </a:lvl3pPr>
            <a:lvl4pPr>
              <a:defRPr sz="1917"/>
            </a:lvl4pPr>
            <a:lvl5pPr>
              <a:defRPr sz="1917"/>
            </a:lvl5pPr>
            <a:lvl6pPr>
              <a:defRPr sz="1917"/>
            </a:lvl6pPr>
            <a:lvl7pPr>
              <a:defRPr sz="1917"/>
            </a:lvl7pPr>
            <a:lvl8pPr>
              <a:defRPr sz="1917"/>
            </a:lvl8pPr>
            <a:lvl9pPr>
              <a:defRPr sz="191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047874" y="6248136"/>
            <a:ext cx="1406262" cy="609864"/>
          </a:xfrm>
          <a:prstGeom prst="rect">
            <a:avLst/>
          </a:prstGeom>
        </p:spPr>
        <p:txBody>
          <a:bodyPr/>
          <a:lstStyle/>
          <a:p>
            <a:fld id="{B61BEF0D-F0BB-DE4B-95CE-6DB70DBA9567}" type="datetimeFigureOut">
              <a:rPr lang="en-US" smtClean="0"/>
              <a:pPr/>
              <a:t>4/10/2018</a:t>
            </a:fld>
            <a:endParaRPr lang="en-US" dirty="0"/>
          </a:p>
        </p:txBody>
      </p:sp>
      <p:sp>
        <p:nvSpPr>
          <p:cNvPr id="8" name="Footer Placeholder 7"/>
          <p:cNvSpPr>
            <a:spLocks noGrp="1"/>
          </p:cNvSpPr>
          <p:nvPr>
            <p:ph type="ftr" sz="quarter" idx="11"/>
          </p:nvPr>
        </p:nvSpPr>
        <p:spPr>
          <a:xfrm>
            <a:off x="4165600" y="6356353"/>
            <a:ext cx="3860800" cy="365125"/>
          </a:xfrm>
          <a:prstGeom prst="rect">
            <a:avLst/>
          </a:prstGeom>
        </p:spPr>
        <p:txBody>
          <a:bodyPr lIns="130622" tIns="65311" rIns="130622" bIns="65311"/>
          <a:lstStyle/>
          <a:p>
            <a:endParaRPr lang="en-US" dirty="0"/>
          </a:p>
        </p:txBody>
      </p:sp>
      <p:sp>
        <p:nvSpPr>
          <p:cNvPr id="9" name="Slide Number Placeholder 8"/>
          <p:cNvSpPr>
            <a:spLocks noGrp="1"/>
          </p:cNvSpPr>
          <p:nvPr>
            <p:ph type="sldNum" sz="quarter" idx="12"/>
          </p:nvPr>
        </p:nvSpPr>
        <p:spPr>
          <a:xfrm>
            <a:off x="8916460" y="6248137"/>
            <a:ext cx="2541324" cy="457729"/>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5804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0" y="76200"/>
            <a:ext cx="1016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733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50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lum/>
          </a:blip>
          <a:srcRect/>
          <a:stretch>
            <a:fillRect t="-19000" b="-19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97000" y="609866"/>
            <a:ext cx="10541000" cy="121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2" tIns="65307" rIns="130612" bIns="65307"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397000" y="1979083"/>
            <a:ext cx="10541000" cy="462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2" tIns="65307" rIns="130612" bIns="653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30" name="Picture 7" descr="FSU_Seal3Dgold_P_CMYK (1).psd"/>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8271" y="570179"/>
            <a:ext cx="1194595" cy="119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326528"/>
      </p:ext>
    </p:extLst>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Lst>
  <p:transition>
    <p:random/>
  </p:transition>
  <p:timing>
    <p:tnLst>
      <p:par>
        <p:cTn id="1" dur="indefinite" restart="never" nodeType="tmRoot"/>
      </p:par>
    </p:tnLst>
  </p:timing>
  <p:txStyles>
    <p:titleStyle>
      <a:lvl1pPr algn="ctr" rtl="0" eaLnBrk="1" fontAlgn="base" hangingPunct="1">
        <a:spcBef>
          <a:spcPct val="0"/>
        </a:spcBef>
        <a:spcAft>
          <a:spcPct val="0"/>
        </a:spcAft>
        <a:defRPr sz="3667">
          <a:solidFill>
            <a:srgbClr val="2B0000"/>
          </a:solidFill>
          <a:latin typeface="Garamond Premr Pro Smbd"/>
          <a:ea typeface="+mj-ea"/>
          <a:cs typeface="Garamond Premr Pro Smbd"/>
        </a:defRPr>
      </a:lvl1pPr>
      <a:lvl2pPr algn="ctr" rtl="0" eaLnBrk="1" fontAlgn="base" hangingPunct="1">
        <a:spcBef>
          <a:spcPct val="0"/>
        </a:spcBef>
        <a:spcAft>
          <a:spcPct val="0"/>
        </a:spcAft>
        <a:defRPr sz="5083">
          <a:solidFill>
            <a:srgbClr val="2B0000"/>
          </a:solidFill>
          <a:latin typeface="Garamond Premr Pro Smbd" pitchFamily="-109" charset="0"/>
          <a:ea typeface="Osaka" pitchFamily="-107" charset="-128"/>
          <a:cs typeface="Garamond Premr Pro Smbd" pitchFamily="-109" charset="0"/>
        </a:defRPr>
      </a:lvl2pPr>
      <a:lvl3pPr algn="ctr" rtl="0" eaLnBrk="1" fontAlgn="base" hangingPunct="1">
        <a:spcBef>
          <a:spcPct val="0"/>
        </a:spcBef>
        <a:spcAft>
          <a:spcPct val="0"/>
        </a:spcAft>
        <a:defRPr sz="5083">
          <a:solidFill>
            <a:srgbClr val="2B0000"/>
          </a:solidFill>
          <a:latin typeface="Garamond Premr Pro Smbd" pitchFamily="-109" charset="0"/>
          <a:ea typeface="Osaka" pitchFamily="-107" charset="-128"/>
          <a:cs typeface="Garamond Premr Pro Smbd" pitchFamily="-109" charset="0"/>
        </a:defRPr>
      </a:lvl3pPr>
      <a:lvl4pPr algn="ctr" rtl="0" eaLnBrk="1" fontAlgn="base" hangingPunct="1">
        <a:spcBef>
          <a:spcPct val="0"/>
        </a:spcBef>
        <a:spcAft>
          <a:spcPct val="0"/>
        </a:spcAft>
        <a:defRPr sz="5083">
          <a:solidFill>
            <a:srgbClr val="2B0000"/>
          </a:solidFill>
          <a:latin typeface="Garamond Premr Pro Smbd" pitchFamily="-109" charset="0"/>
          <a:ea typeface="Osaka" pitchFamily="-107" charset="-128"/>
          <a:cs typeface="Garamond Premr Pro Smbd" pitchFamily="-109" charset="0"/>
        </a:defRPr>
      </a:lvl4pPr>
      <a:lvl5pPr algn="ctr" rtl="0" eaLnBrk="1" fontAlgn="base" hangingPunct="1">
        <a:spcBef>
          <a:spcPct val="0"/>
        </a:spcBef>
        <a:spcAft>
          <a:spcPct val="0"/>
        </a:spcAft>
        <a:defRPr sz="5083">
          <a:solidFill>
            <a:srgbClr val="2B0000"/>
          </a:solidFill>
          <a:latin typeface="Garamond Premr Pro Smbd" pitchFamily="-109" charset="0"/>
          <a:ea typeface="Osaka" pitchFamily="-107" charset="-128"/>
          <a:cs typeface="Garamond Premr Pro Smbd" pitchFamily="-109" charset="0"/>
        </a:defRPr>
      </a:lvl5pPr>
      <a:lvl6pPr marL="544195" algn="ctr" rtl="0" eaLnBrk="1" fontAlgn="base" hangingPunct="1">
        <a:spcBef>
          <a:spcPct val="0"/>
        </a:spcBef>
        <a:spcAft>
          <a:spcPct val="0"/>
        </a:spcAft>
        <a:defRPr sz="5083" b="1">
          <a:solidFill>
            <a:schemeClr val="tx2"/>
          </a:solidFill>
          <a:latin typeface="Trebuchet MS" pitchFamily="-107" charset="0"/>
          <a:ea typeface="Osaka" pitchFamily="-107" charset="-128"/>
          <a:cs typeface="Osaka" pitchFamily="-107" charset="-128"/>
        </a:defRPr>
      </a:lvl6pPr>
      <a:lvl7pPr marL="1088392" algn="ctr" rtl="0" eaLnBrk="1" fontAlgn="base" hangingPunct="1">
        <a:spcBef>
          <a:spcPct val="0"/>
        </a:spcBef>
        <a:spcAft>
          <a:spcPct val="0"/>
        </a:spcAft>
        <a:defRPr sz="5083" b="1">
          <a:solidFill>
            <a:schemeClr val="tx2"/>
          </a:solidFill>
          <a:latin typeface="Trebuchet MS" pitchFamily="-107" charset="0"/>
          <a:ea typeface="Osaka" pitchFamily="-107" charset="-128"/>
          <a:cs typeface="Osaka" pitchFamily="-107" charset="-128"/>
        </a:defRPr>
      </a:lvl7pPr>
      <a:lvl8pPr marL="1632587" algn="ctr" rtl="0" eaLnBrk="1" fontAlgn="base" hangingPunct="1">
        <a:spcBef>
          <a:spcPct val="0"/>
        </a:spcBef>
        <a:spcAft>
          <a:spcPct val="0"/>
        </a:spcAft>
        <a:defRPr sz="5083" b="1">
          <a:solidFill>
            <a:schemeClr val="tx2"/>
          </a:solidFill>
          <a:latin typeface="Trebuchet MS" pitchFamily="-107" charset="0"/>
          <a:ea typeface="Osaka" pitchFamily="-107" charset="-128"/>
          <a:cs typeface="Osaka" pitchFamily="-107" charset="-128"/>
        </a:defRPr>
      </a:lvl8pPr>
      <a:lvl9pPr marL="2176784" algn="ctr" rtl="0" eaLnBrk="1" fontAlgn="base" hangingPunct="1">
        <a:spcBef>
          <a:spcPct val="0"/>
        </a:spcBef>
        <a:spcAft>
          <a:spcPct val="0"/>
        </a:spcAft>
        <a:defRPr sz="5083" b="1">
          <a:solidFill>
            <a:schemeClr val="tx2"/>
          </a:solidFill>
          <a:latin typeface="Trebuchet MS" pitchFamily="-107" charset="0"/>
          <a:ea typeface="Osaka" pitchFamily="-107" charset="-128"/>
          <a:cs typeface="Osaka" pitchFamily="-107" charset="-128"/>
        </a:defRPr>
      </a:lvl9pPr>
    </p:titleStyle>
    <p:bodyStyle>
      <a:lvl1pPr marL="404776" indent="-404776" algn="l" rtl="0" eaLnBrk="1" fontAlgn="base" hangingPunct="1">
        <a:lnSpc>
          <a:spcPct val="120000"/>
        </a:lnSpc>
        <a:spcBef>
          <a:spcPct val="20000"/>
        </a:spcBef>
        <a:spcAft>
          <a:spcPct val="0"/>
        </a:spcAft>
        <a:buFont typeface="Times" pitchFamily="-112" charset="0"/>
        <a:buChar char="•"/>
        <a:defRPr sz="2333">
          <a:solidFill>
            <a:srgbClr val="2B0000"/>
          </a:solidFill>
          <a:latin typeface="Garamond Premr Pro"/>
          <a:ea typeface="+mn-ea"/>
          <a:cs typeface="Garamond Premr Pro"/>
        </a:defRPr>
      </a:lvl1pPr>
      <a:lvl2pPr marL="882306" indent="-337314" algn="l" rtl="0" eaLnBrk="1" fontAlgn="base" hangingPunct="1">
        <a:lnSpc>
          <a:spcPct val="120000"/>
        </a:lnSpc>
        <a:spcBef>
          <a:spcPct val="20000"/>
        </a:spcBef>
        <a:spcAft>
          <a:spcPct val="0"/>
        </a:spcAft>
        <a:buFont typeface="Times" pitchFamily="-112" charset="0"/>
        <a:buChar char="•"/>
        <a:defRPr sz="2333">
          <a:solidFill>
            <a:srgbClr val="2B0000"/>
          </a:solidFill>
          <a:latin typeface="Garamond Premr Pro"/>
          <a:ea typeface="+mn-ea"/>
          <a:cs typeface="Garamond Premr Pro"/>
        </a:defRPr>
      </a:lvl2pPr>
      <a:lvl3pPr marL="1358513" indent="-269851" algn="l" rtl="0" eaLnBrk="1" fontAlgn="base" hangingPunct="1">
        <a:lnSpc>
          <a:spcPct val="120000"/>
        </a:lnSpc>
        <a:spcBef>
          <a:spcPct val="20000"/>
        </a:spcBef>
        <a:spcAft>
          <a:spcPct val="0"/>
        </a:spcAft>
        <a:buFont typeface="Times" pitchFamily="-112" charset="0"/>
        <a:buChar char="•"/>
        <a:defRPr sz="2333">
          <a:solidFill>
            <a:srgbClr val="2B0000"/>
          </a:solidFill>
          <a:latin typeface="Garamond Premr Pro"/>
          <a:ea typeface="+mn-ea"/>
          <a:cs typeface="Garamond Premr Pro"/>
        </a:defRPr>
      </a:lvl3pPr>
      <a:lvl4pPr marL="1902184" indent="-269851" algn="l" rtl="0" eaLnBrk="1" fontAlgn="base" hangingPunct="1">
        <a:lnSpc>
          <a:spcPct val="120000"/>
        </a:lnSpc>
        <a:spcBef>
          <a:spcPct val="20000"/>
        </a:spcBef>
        <a:spcAft>
          <a:spcPct val="0"/>
        </a:spcAft>
        <a:buFont typeface="Times" pitchFamily="-112" charset="0"/>
        <a:buChar char="•"/>
        <a:defRPr sz="2333">
          <a:solidFill>
            <a:srgbClr val="2B0000"/>
          </a:solidFill>
          <a:latin typeface="Garamond Premr Pro"/>
          <a:ea typeface="+mn-ea"/>
          <a:cs typeface="Garamond Premr Pro"/>
        </a:defRPr>
      </a:lvl4pPr>
      <a:lvl5pPr marL="2447176" indent="-269851" algn="l" rtl="0" eaLnBrk="1" fontAlgn="base" hangingPunct="1">
        <a:lnSpc>
          <a:spcPct val="120000"/>
        </a:lnSpc>
        <a:spcBef>
          <a:spcPct val="20000"/>
        </a:spcBef>
        <a:spcAft>
          <a:spcPct val="0"/>
        </a:spcAft>
        <a:buFont typeface="Times" pitchFamily="-112" charset="0"/>
        <a:buChar char="•"/>
        <a:defRPr sz="2333">
          <a:solidFill>
            <a:srgbClr val="2B0000"/>
          </a:solidFill>
          <a:latin typeface="Garamond Premr Pro"/>
          <a:ea typeface="+mn-ea"/>
          <a:cs typeface="Garamond Premr Pro"/>
        </a:defRPr>
      </a:lvl5pPr>
      <a:lvl6pPr marL="2993077" indent="-272099" algn="l" rtl="0" eaLnBrk="1" fontAlgn="base" hangingPunct="1">
        <a:spcBef>
          <a:spcPct val="20000"/>
        </a:spcBef>
        <a:spcAft>
          <a:spcPct val="0"/>
        </a:spcAft>
        <a:buFont typeface="Times" pitchFamily="-107" charset="0"/>
        <a:buChar char="•"/>
        <a:defRPr sz="2417">
          <a:solidFill>
            <a:schemeClr val="tx1"/>
          </a:solidFill>
          <a:latin typeface="+mn-lt"/>
          <a:ea typeface="+mn-ea"/>
          <a:cs typeface="+mn-cs"/>
        </a:defRPr>
      </a:lvl6pPr>
      <a:lvl7pPr marL="3537272" indent="-272099" algn="l" rtl="0" eaLnBrk="1" fontAlgn="base" hangingPunct="1">
        <a:spcBef>
          <a:spcPct val="20000"/>
        </a:spcBef>
        <a:spcAft>
          <a:spcPct val="0"/>
        </a:spcAft>
        <a:buFont typeface="Times" pitchFamily="-107" charset="0"/>
        <a:buChar char="•"/>
        <a:defRPr sz="2417">
          <a:solidFill>
            <a:schemeClr val="tx1"/>
          </a:solidFill>
          <a:latin typeface="+mn-lt"/>
          <a:ea typeface="+mn-ea"/>
          <a:cs typeface="+mn-cs"/>
        </a:defRPr>
      </a:lvl7pPr>
      <a:lvl8pPr marL="4081469" indent="-272099" algn="l" rtl="0" eaLnBrk="1" fontAlgn="base" hangingPunct="1">
        <a:spcBef>
          <a:spcPct val="20000"/>
        </a:spcBef>
        <a:spcAft>
          <a:spcPct val="0"/>
        </a:spcAft>
        <a:buFont typeface="Times" pitchFamily="-107" charset="0"/>
        <a:buChar char="•"/>
        <a:defRPr sz="2417">
          <a:solidFill>
            <a:schemeClr val="tx1"/>
          </a:solidFill>
          <a:latin typeface="+mn-lt"/>
          <a:ea typeface="+mn-ea"/>
          <a:cs typeface="+mn-cs"/>
        </a:defRPr>
      </a:lvl8pPr>
      <a:lvl9pPr marL="4625665" indent="-272099" algn="l" rtl="0" eaLnBrk="1" fontAlgn="base" hangingPunct="1">
        <a:spcBef>
          <a:spcPct val="20000"/>
        </a:spcBef>
        <a:spcAft>
          <a:spcPct val="0"/>
        </a:spcAft>
        <a:buFont typeface="Times" pitchFamily="-107" charset="0"/>
        <a:buChar char="•"/>
        <a:defRPr sz="2417">
          <a:solidFill>
            <a:schemeClr val="tx1"/>
          </a:solidFill>
          <a:latin typeface="+mn-lt"/>
          <a:ea typeface="+mn-ea"/>
          <a:cs typeface="+mn-cs"/>
        </a:defRPr>
      </a:lvl9pPr>
    </p:bodyStyle>
    <p:otherStyle>
      <a:defPPr>
        <a:defRPr lang="en-US"/>
      </a:defPPr>
      <a:lvl1pPr marL="0" algn="l" defTabSz="544195" rtl="0" eaLnBrk="1" latinLnBrk="0" hangingPunct="1">
        <a:defRPr sz="2167" kern="1200">
          <a:solidFill>
            <a:schemeClr val="tx1"/>
          </a:solidFill>
          <a:latin typeface="+mn-lt"/>
          <a:ea typeface="+mn-ea"/>
          <a:cs typeface="+mn-cs"/>
        </a:defRPr>
      </a:lvl1pPr>
      <a:lvl2pPr marL="544195" algn="l" defTabSz="544195" rtl="0" eaLnBrk="1" latinLnBrk="0" hangingPunct="1">
        <a:defRPr sz="2167" kern="1200">
          <a:solidFill>
            <a:schemeClr val="tx1"/>
          </a:solidFill>
          <a:latin typeface="+mn-lt"/>
          <a:ea typeface="+mn-ea"/>
          <a:cs typeface="+mn-cs"/>
        </a:defRPr>
      </a:lvl2pPr>
      <a:lvl3pPr marL="1088392" algn="l" defTabSz="544195" rtl="0" eaLnBrk="1" latinLnBrk="0" hangingPunct="1">
        <a:defRPr sz="2167" kern="1200">
          <a:solidFill>
            <a:schemeClr val="tx1"/>
          </a:solidFill>
          <a:latin typeface="+mn-lt"/>
          <a:ea typeface="+mn-ea"/>
          <a:cs typeface="+mn-cs"/>
        </a:defRPr>
      </a:lvl3pPr>
      <a:lvl4pPr marL="1632587" algn="l" defTabSz="544195" rtl="0" eaLnBrk="1" latinLnBrk="0" hangingPunct="1">
        <a:defRPr sz="2167" kern="1200">
          <a:solidFill>
            <a:schemeClr val="tx1"/>
          </a:solidFill>
          <a:latin typeface="+mn-lt"/>
          <a:ea typeface="+mn-ea"/>
          <a:cs typeface="+mn-cs"/>
        </a:defRPr>
      </a:lvl4pPr>
      <a:lvl5pPr marL="2176784" algn="l" defTabSz="544195" rtl="0" eaLnBrk="1" latinLnBrk="0" hangingPunct="1">
        <a:defRPr sz="2167" kern="1200">
          <a:solidFill>
            <a:schemeClr val="tx1"/>
          </a:solidFill>
          <a:latin typeface="+mn-lt"/>
          <a:ea typeface="+mn-ea"/>
          <a:cs typeface="+mn-cs"/>
        </a:defRPr>
      </a:lvl5pPr>
      <a:lvl6pPr marL="2720979" algn="l" defTabSz="544195" rtl="0" eaLnBrk="1" latinLnBrk="0" hangingPunct="1">
        <a:defRPr sz="2167" kern="1200">
          <a:solidFill>
            <a:schemeClr val="tx1"/>
          </a:solidFill>
          <a:latin typeface="+mn-lt"/>
          <a:ea typeface="+mn-ea"/>
          <a:cs typeface="+mn-cs"/>
        </a:defRPr>
      </a:lvl6pPr>
      <a:lvl7pPr marL="3265176" algn="l" defTabSz="544195" rtl="0" eaLnBrk="1" latinLnBrk="0" hangingPunct="1">
        <a:defRPr sz="2167" kern="1200">
          <a:solidFill>
            <a:schemeClr val="tx1"/>
          </a:solidFill>
          <a:latin typeface="+mn-lt"/>
          <a:ea typeface="+mn-ea"/>
          <a:cs typeface="+mn-cs"/>
        </a:defRPr>
      </a:lvl7pPr>
      <a:lvl8pPr marL="3809372" algn="l" defTabSz="544195" rtl="0" eaLnBrk="1" latinLnBrk="0" hangingPunct="1">
        <a:defRPr sz="2167" kern="1200">
          <a:solidFill>
            <a:schemeClr val="tx1"/>
          </a:solidFill>
          <a:latin typeface="+mn-lt"/>
          <a:ea typeface="+mn-ea"/>
          <a:cs typeface="+mn-cs"/>
        </a:defRPr>
      </a:lvl8pPr>
      <a:lvl9pPr marL="4353568" algn="l" defTabSz="544195" rtl="0" eaLnBrk="1" latinLnBrk="0" hangingPunct="1">
        <a:defRPr sz="21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Payroll@fs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Florida State University</a:t>
            </a:r>
            <a:br>
              <a:rPr lang="en-US" dirty="0" smtClean="0"/>
            </a:br>
            <a:r>
              <a:rPr lang="en-US" dirty="0" smtClean="0"/>
              <a:t>Payroll Services</a:t>
            </a:r>
            <a:endParaRPr lang="en-US" dirty="0"/>
          </a:p>
        </p:txBody>
      </p:sp>
      <p:sp>
        <p:nvSpPr>
          <p:cNvPr id="3" name="Subtitle 2"/>
          <p:cNvSpPr>
            <a:spLocks noGrp="1"/>
          </p:cNvSpPr>
          <p:nvPr>
            <p:ph type="subTitle" idx="1"/>
          </p:nvPr>
        </p:nvSpPr>
        <p:spPr/>
        <p:txBody>
          <a:bodyPr/>
          <a:lstStyle/>
          <a:p>
            <a:r>
              <a:rPr lang="en-US" dirty="0" smtClean="0"/>
              <a:t>Twelve Month Payment Option for </a:t>
            </a:r>
          </a:p>
          <a:p>
            <a:r>
              <a:rPr lang="en-US" dirty="0" smtClean="0"/>
              <a:t>Nine- and Ten- Month Faculty</a:t>
            </a:r>
          </a:p>
          <a:p>
            <a:r>
              <a:rPr lang="en-US" dirty="0" smtClean="0"/>
              <a:t>Job Aid</a:t>
            </a:r>
          </a:p>
          <a:p>
            <a:endParaRPr lang="en-US" dirty="0"/>
          </a:p>
        </p:txBody>
      </p:sp>
    </p:spTree>
    <p:extLst>
      <p:ext uri="{BB962C8B-B14F-4D97-AF65-F5344CB8AC3E}">
        <p14:creationId xmlns:p14="http://schemas.microsoft.com/office/powerpoint/2010/main" val="1656078881"/>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p:txBody>
          <a:bodyPr/>
          <a:lstStyle/>
          <a:p>
            <a:r>
              <a:rPr lang="en-US" dirty="0" smtClean="0"/>
              <a:t>Sign and date the enrollment form using an electronic signature.  Click on the submit button to send the form to Payroll Services</a:t>
            </a:r>
          </a:p>
          <a:p>
            <a:r>
              <a:rPr lang="en-US" dirty="0" smtClean="0"/>
              <a:t>If you do not have electronic signature set up, you may print the form, sign it and email it to Payroll Services at </a:t>
            </a:r>
            <a:r>
              <a:rPr lang="en-US" dirty="0" smtClean="0">
                <a:hlinkClick r:id="rId2"/>
              </a:rPr>
              <a:t>Payroll@fsu.edu</a:t>
            </a:r>
            <a:r>
              <a:rPr lang="en-US" dirty="0" smtClean="0"/>
              <a:t> or fax to 850-644-9403.</a:t>
            </a:r>
          </a:p>
          <a:p>
            <a:endParaRPr lang="en-US" dirty="0"/>
          </a:p>
        </p:txBody>
      </p:sp>
      <p:pic>
        <p:nvPicPr>
          <p:cNvPr id="4" name="Picture 3"/>
          <p:cNvPicPr>
            <a:picLocks noChangeAspect="1"/>
          </p:cNvPicPr>
          <p:nvPr/>
        </p:nvPicPr>
        <p:blipFill>
          <a:blip r:embed="rId3"/>
          <a:stretch>
            <a:fillRect/>
          </a:stretch>
        </p:blipFill>
        <p:spPr>
          <a:xfrm>
            <a:off x="2982101" y="3589519"/>
            <a:ext cx="8133333" cy="2904762"/>
          </a:xfrm>
          <a:prstGeom prst="rect">
            <a:avLst/>
          </a:prstGeom>
        </p:spPr>
      </p:pic>
      <p:cxnSp>
        <p:nvCxnSpPr>
          <p:cNvPr id="6" name="Straight Arrow Connector 5"/>
          <p:cNvCxnSpPr/>
          <p:nvPr/>
        </p:nvCxnSpPr>
        <p:spPr>
          <a:xfrm>
            <a:off x="1318401" y="5600700"/>
            <a:ext cx="1917700" cy="25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860200"/>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a:xfrm>
            <a:off x="1397000" y="1778000"/>
            <a:ext cx="10541000" cy="4826000"/>
          </a:xfrm>
        </p:spPr>
        <p:txBody>
          <a:bodyPr/>
          <a:lstStyle/>
          <a:p>
            <a:r>
              <a:rPr lang="en-US" sz="1800" dirty="0" smtClean="0"/>
              <a:t>An optional Estimated Deduction Calculator  is available to assist you in determining the amount(s) to be deducted from  each of your fall/spring paychecks in order to maintain a fairly consistent net pay over 24 pay periods.  </a:t>
            </a:r>
          </a:p>
          <a:p>
            <a:r>
              <a:rPr lang="en-US" sz="1800" dirty="0" smtClean="0"/>
              <a:t>Because the first paycheck of fall term and the last paycheck of spring term for faculty are usually not full bi-weekly amounts, no deductions related to this program will be withheld from said paychecks.  </a:t>
            </a:r>
          </a:p>
          <a:p>
            <a:r>
              <a:rPr lang="en-US" sz="1800" dirty="0" smtClean="0"/>
              <a:t>The schedule for the deductions and repayment period are listed on the enrollment form.  </a:t>
            </a:r>
          </a:p>
          <a:p>
            <a:r>
              <a:rPr lang="en-US" sz="1800" dirty="0" smtClean="0"/>
              <a:t>A new enrollment form must be submitted each academic year.  </a:t>
            </a:r>
          </a:p>
          <a:p>
            <a:r>
              <a:rPr lang="en-US" sz="1800" dirty="0" smtClean="0"/>
              <a:t>It is recommended that you keep a copy of the enrollment form for your personal records.</a:t>
            </a:r>
            <a:endParaRPr lang="en-US" sz="1800" dirty="0"/>
          </a:p>
        </p:txBody>
      </p:sp>
    </p:spTree>
    <p:extLst>
      <p:ext uri="{BB962C8B-B14F-4D97-AF65-F5344CB8AC3E}">
        <p14:creationId xmlns:p14="http://schemas.microsoft.com/office/powerpoint/2010/main" val="3489995326"/>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a:xfrm>
            <a:off x="1397000" y="1752600"/>
            <a:ext cx="10541000" cy="5105400"/>
          </a:xfrm>
        </p:spPr>
        <p:txBody>
          <a:bodyPr/>
          <a:lstStyle/>
          <a:p>
            <a:r>
              <a:rPr lang="en-US" sz="1800" dirty="0" smtClean="0"/>
              <a:t>For seven pay periods each spring term, certain premiums for your elected benefits are doubled and withheld from your paychecks to cover the cost of your summer month benefits.  </a:t>
            </a:r>
          </a:p>
          <a:p>
            <a:r>
              <a:rPr lang="en-US" sz="1800" dirty="0" smtClean="0"/>
              <a:t>These include, but are not limited to insurance plans such as health, dental, vision, long-term disability, and life. </a:t>
            </a:r>
          </a:p>
          <a:p>
            <a:r>
              <a:rPr lang="en-US" sz="1800" dirty="0" smtClean="0"/>
              <a:t>The Estimated Deduction Calculator is a tool that provides an estimated deduction amount for the non-double deduction period and a lower deduction amount during the double deduction period.  </a:t>
            </a:r>
          </a:p>
          <a:p>
            <a:r>
              <a:rPr lang="en-US" sz="1800" dirty="0" smtClean="0"/>
              <a:t>The results of the calculator are only estimates and net pay may change due to salary increases, changes to deductions during open enrollment, and annual changes to the federal income tax rates.</a:t>
            </a:r>
          </a:p>
          <a:p>
            <a:r>
              <a:rPr lang="en-US" sz="1800" dirty="0" smtClean="0"/>
              <a:t>All deductions/benefits are listed on your pay advices under three categories:  Before Tax Deductions, After Tax Deductions (both paid by the employee) and Employer Paid Benefits.   The employer paid benefits are not needed for the calculation of the suggested deduction amounts.</a:t>
            </a:r>
            <a:endParaRPr lang="en-US" sz="1800" dirty="0"/>
          </a:p>
        </p:txBody>
      </p:sp>
    </p:spTree>
    <p:extLst>
      <p:ext uri="{BB962C8B-B14F-4D97-AF65-F5344CB8AC3E}">
        <p14:creationId xmlns:p14="http://schemas.microsoft.com/office/powerpoint/2010/main" val="625395589"/>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p:txBody>
          <a:bodyPr/>
          <a:lstStyle/>
          <a:p>
            <a:r>
              <a:rPr lang="en-US" dirty="0" smtClean="0"/>
              <a:t>You will need copies of your pay advices for the second paycheck in January and the first paycheck in February. To download a copy of your pay advices log onto my.fsu.edu.  On the Faculty and Staff tab click on the arrow next to Human Resources on the left side of the screen, then select Paycheck:</a:t>
            </a:r>
          </a:p>
          <a:p>
            <a:endParaRPr lang="en-US" dirty="0" smtClean="0"/>
          </a:p>
          <a:p>
            <a:endParaRPr lang="en-US" dirty="0"/>
          </a:p>
        </p:txBody>
      </p:sp>
      <p:pic>
        <p:nvPicPr>
          <p:cNvPr id="4" name="Picture 3"/>
          <p:cNvPicPr>
            <a:picLocks noChangeAspect="1"/>
          </p:cNvPicPr>
          <p:nvPr/>
        </p:nvPicPr>
        <p:blipFill>
          <a:blip r:embed="rId2"/>
          <a:stretch>
            <a:fillRect/>
          </a:stretch>
        </p:blipFill>
        <p:spPr>
          <a:xfrm>
            <a:off x="2635505" y="3467100"/>
            <a:ext cx="7799388" cy="3281024"/>
          </a:xfrm>
          <a:prstGeom prst="rect">
            <a:avLst/>
          </a:prstGeom>
        </p:spPr>
      </p:pic>
    </p:spTree>
    <p:extLst>
      <p:ext uri="{BB962C8B-B14F-4D97-AF65-F5344CB8AC3E}">
        <p14:creationId xmlns:p14="http://schemas.microsoft.com/office/powerpoint/2010/main" val="1259640622"/>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p:txBody>
          <a:bodyPr/>
          <a:lstStyle/>
          <a:p>
            <a:r>
              <a:rPr lang="en-US" dirty="0" smtClean="0"/>
              <a:t>Locate and review both pay advices. You will need to note the net pay on the January paycheck.</a:t>
            </a:r>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6" name="Picture 5"/>
          <p:cNvPicPr>
            <a:picLocks noChangeAspect="1"/>
          </p:cNvPicPr>
          <p:nvPr/>
        </p:nvPicPr>
        <p:blipFill>
          <a:blip r:embed="rId2"/>
          <a:stretch>
            <a:fillRect/>
          </a:stretch>
        </p:blipFill>
        <p:spPr>
          <a:xfrm>
            <a:off x="2209801" y="3811747"/>
            <a:ext cx="8915400" cy="2665253"/>
          </a:xfrm>
          <a:prstGeom prst="rect">
            <a:avLst/>
          </a:prstGeom>
        </p:spPr>
      </p:pic>
      <p:pic>
        <p:nvPicPr>
          <p:cNvPr id="7" name="Picture 6"/>
          <p:cNvPicPr>
            <a:picLocks noChangeAspect="1"/>
          </p:cNvPicPr>
          <p:nvPr/>
        </p:nvPicPr>
        <p:blipFill>
          <a:blip r:embed="rId3"/>
          <a:stretch>
            <a:fillRect/>
          </a:stretch>
        </p:blipFill>
        <p:spPr>
          <a:xfrm>
            <a:off x="2209800" y="2872933"/>
            <a:ext cx="8915400" cy="647619"/>
          </a:xfrm>
          <a:prstGeom prst="rect">
            <a:avLst/>
          </a:prstGeom>
        </p:spPr>
      </p:pic>
    </p:spTree>
    <p:extLst>
      <p:ext uri="{BB962C8B-B14F-4D97-AF65-F5344CB8AC3E}">
        <p14:creationId xmlns:p14="http://schemas.microsoft.com/office/powerpoint/2010/main" val="1345153856"/>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442" y="0"/>
            <a:ext cx="10541000" cy="761101"/>
          </a:xfrm>
        </p:spPr>
        <p:txBody>
          <a:bodyPr/>
          <a:lstStyle/>
          <a:p>
            <a:r>
              <a:rPr lang="en-US" dirty="0" smtClean="0"/>
              <a:t>Using the Optional Estimated Deduction Calculator</a:t>
            </a:r>
            <a:endParaRPr lang="en-US" dirty="0"/>
          </a:p>
        </p:txBody>
      </p:sp>
      <p:pic>
        <p:nvPicPr>
          <p:cNvPr id="1028" name="Picture 4" descr="C:\Users\jpage\AppData\Local\Temp\SNAGHTML188ae5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3696" y="1231576"/>
            <a:ext cx="7189901" cy="2660901"/>
          </a:xfrm>
        </p:spPr>
      </p:pic>
      <p:pic>
        <p:nvPicPr>
          <p:cNvPr id="1030" name="Picture 6" descr="C:\Users\jpage\AppData\Local\Temp\SNAGHTML18d573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4211" y="4152900"/>
            <a:ext cx="7360043" cy="256472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bwMode="auto">
          <a:xfrm>
            <a:off x="1790700" y="646801"/>
            <a:ext cx="10287000" cy="584775"/>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defTabSz="914400" eaLnBrk="0" fontAlgn="base" hangingPunct="0">
              <a:spcBef>
                <a:spcPct val="20000"/>
              </a:spcBef>
              <a:spcAft>
                <a:spcPct val="0"/>
              </a:spcAft>
            </a:pPr>
            <a:r>
              <a:rPr lang="en-US" sz="1600" dirty="0"/>
              <a:t>Compare the Before-Tax and After-Tax deductions  of the January and </a:t>
            </a:r>
            <a:r>
              <a:rPr lang="en-US" sz="1600" dirty="0" smtClean="0"/>
              <a:t>February paychecks </a:t>
            </a:r>
            <a:r>
              <a:rPr lang="en-US" sz="1600" dirty="0"/>
              <a:t>and note the deductions with double premium amounts.</a:t>
            </a:r>
            <a:endParaRPr kumimoji="0" lang="en-US" sz="1600" b="0" i="0" u="none" strike="noStrike" kern="0" cap="none" spc="0" normalizeH="0" baseline="0" noProof="0" dirty="0" smtClean="0">
              <a:ln>
                <a:noFill/>
              </a:ln>
              <a:solidFill>
                <a:srgbClr val="2B0000"/>
              </a:solidFill>
              <a:effectLst/>
              <a:uLnTx/>
              <a:uFillTx/>
            </a:endParaRPr>
          </a:p>
        </p:txBody>
      </p:sp>
    </p:spTree>
    <p:extLst>
      <p:ext uri="{BB962C8B-B14F-4D97-AF65-F5344CB8AC3E}">
        <p14:creationId xmlns:p14="http://schemas.microsoft.com/office/powerpoint/2010/main" val="3601179158"/>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a:xfrm>
            <a:off x="1397000" y="1143001"/>
            <a:ext cx="10541000" cy="5460999"/>
          </a:xfrm>
        </p:spPr>
        <p:txBody>
          <a:bodyPr/>
          <a:lstStyle/>
          <a:p>
            <a:r>
              <a:rPr lang="en-US" dirty="0" smtClean="0"/>
              <a:t>On the Estimated Deduction Calculator, enter the regular premium amounts for those deductions that are affected by the double deduction period.  Do not enter the doubled premium amount.</a:t>
            </a:r>
          </a:p>
          <a:p>
            <a:endParaRPr lang="en-US" dirty="0"/>
          </a:p>
        </p:txBody>
      </p:sp>
      <p:pic>
        <p:nvPicPr>
          <p:cNvPr id="6" name="Picture 5"/>
          <p:cNvPicPr>
            <a:picLocks noChangeAspect="1"/>
          </p:cNvPicPr>
          <p:nvPr/>
        </p:nvPicPr>
        <p:blipFill>
          <a:blip r:embed="rId2"/>
          <a:stretch>
            <a:fillRect/>
          </a:stretch>
        </p:blipFill>
        <p:spPr>
          <a:xfrm>
            <a:off x="2304845" y="2229429"/>
            <a:ext cx="8095238" cy="4628571"/>
          </a:xfrm>
          <a:prstGeom prst="rect">
            <a:avLst/>
          </a:prstGeom>
        </p:spPr>
      </p:pic>
    </p:spTree>
    <p:extLst>
      <p:ext uri="{BB962C8B-B14F-4D97-AF65-F5344CB8AC3E}">
        <p14:creationId xmlns:p14="http://schemas.microsoft.com/office/powerpoint/2010/main" val="294443328"/>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p:txBody>
          <a:bodyPr/>
          <a:lstStyle/>
          <a:p>
            <a:r>
              <a:rPr lang="en-US" dirty="0" smtClean="0"/>
              <a:t>Enter the net pay from your January pay advice and the calculator will figure your suggested, estimated deduction amounts:</a:t>
            </a:r>
          </a:p>
          <a:p>
            <a:endParaRPr lang="en-US" dirty="0" smtClean="0"/>
          </a:p>
          <a:p>
            <a:endParaRPr lang="en-US" dirty="0"/>
          </a:p>
        </p:txBody>
      </p:sp>
      <p:pic>
        <p:nvPicPr>
          <p:cNvPr id="4" name="Picture 3"/>
          <p:cNvPicPr>
            <a:picLocks noChangeAspect="1"/>
          </p:cNvPicPr>
          <p:nvPr/>
        </p:nvPicPr>
        <p:blipFill>
          <a:blip r:embed="rId2"/>
          <a:stretch>
            <a:fillRect/>
          </a:stretch>
        </p:blipFill>
        <p:spPr>
          <a:xfrm>
            <a:off x="2053166" y="2832571"/>
            <a:ext cx="8466667" cy="3771429"/>
          </a:xfrm>
          <a:prstGeom prst="rect">
            <a:avLst/>
          </a:prstGeom>
        </p:spPr>
      </p:pic>
    </p:spTree>
    <p:extLst>
      <p:ext uri="{BB962C8B-B14F-4D97-AF65-F5344CB8AC3E}">
        <p14:creationId xmlns:p14="http://schemas.microsoft.com/office/powerpoint/2010/main" val="3203405280"/>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Optional Estimated Deduction Calculator</a:t>
            </a:r>
            <a:endParaRPr lang="en-US" dirty="0"/>
          </a:p>
        </p:txBody>
      </p:sp>
      <p:sp>
        <p:nvSpPr>
          <p:cNvPr id="3" name="Content Placeholder 2"/>
          <p:cNvSpPr>
            <a:spLocks noGrp="1"/>
          </p:cNvSpPr>
          <p:nvPr>
            <p:ph idx="1"/>
          </p:nvPr>
        </p:nvSpPr>
        <p:spPr>
          <a:xfrm>
            <a:off x="1397000" y="1270000"/>
            <a:ext cx="10706100" cy="5334000"/>
          </a:xfrm>
        </p:spPr>
        <p:txBody>
          <a:bodyPr/>
          <a:lstStyle/>
          <a:p>
            <a:r>
              <a:rPr lang="en-US" dirty="0" smtClean="0"/>
              <a:t>You may use the suggested deductions from the Optional Estimated Deduction Calculator to complete the enrollment form OR enter another amount.   You may use the same deduction amount throughout the year.</a:t>
            </a:r>
          </a:p>
          <a:p>
            <a:r>
              <a:rPr lang="en-US" dirty="0" smtClean="0"/>
              <a:t>Please complete all requested information on the form.</a:t>
            </a:r>
            <a:endParaRPr lang="en-US" dirty="0"/>
          </a:p>
        </p:txBody>
      </p:sp>
      <p:cxnSp>
        <p:nvCxnSpPr>
          <p:cNvPr id="6" name="Straight Arrow Connector 5"/>
          <p:cNvCxnSpPr/>
          <p:nvPr/>
        </p:nvCxnSpPr>
        <p:spPr>
          <a:xfrm>
            <a:off x="1333500" y="4874990"/>
            <a:ext cx="1930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33500" y="5143500"/>
            <a:ext cx="1930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stretch>
            <a:fillRect/>
          </a:stretch>
        </p:blipFill>
        <p:spPr>
          <a:xfrm>
            <a:off x="3327400" y="2850164"/>
            <a:ext cx="4314306" cy="3652032"/>
          </a:xfrm>
          <a:prstGeom prst="rect">
            <a:avLst/>
          </a:prstGeom>
        </p:spPr>
      </p:pic>
    </p:spTree>
    <p:extLst>
      <p:ext uri="{BB962C8B-B14F-4D97-AF65-F5344CB8AC3E}">
        <p14:creationId xmlns:p14="http://schemas.microsoft.com/office/powerpoint/2010/main" val="4236102275"/>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FSU">
  <a:themeElements>
    <a:clrScheme name="Custom 1">
      <a:dk1>
        <a:sysClr val="windowText" lastClr="000000"/>
      </a:dk1>
      <a:lt1>
        <a:sysClr val="window" lastClr="FFFFFF"/>
      </a:lt1>
      <a:dk2>
        <a:srgbClr val="303030"/>
      </a:dk2>
      <a:lt2>
        <a:srgbClr val="DEDEE0"/>
      </a:lt2>
      <a:accent1>
        <a:srgbClr val="7F221B"/>
      </a:accent1>
      <a:accent2>
        <a:srgbClr val="726056"/>
      </a:accent2>
      <a:accent3>
        <a:srgbClr val="AC956E"/>
      </a:accent3>
      <a:accent4>
        <a:srgbClr val="808DA9"/>
      </a:accent4>
      <a:accent5>
        <a:srgbClr val="424E5B"/>
      </a:accent5>
      <a:accent6>
        <a:srgbClr val="730E00"/>
      </a:accent6>
      <a:hlink>
        <a:srgbClr val="AC956E"/>
      </a:hlink>
      <a:folHlink>
        <a:srgbClr val="63636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txDef>
      <a:spPr bwMode="auto">
        <a:noFill/>
        <a:ln w="9525">
          <a:noFill/>
          <a:miter lim="800000"/>
          <a:headEnd/>
          <a:tailEnd/>
        </a:ln>
        <a:effectLst>
          <a:outerShdw dist="35921" dir="2700000" algn="ctr" rotWithShape="0">
            <a:schemeClr val="bg2">
              <a:alpha val="99962"/>
            </a:schemeClr>
          </a:outerShdw>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tabLst/>
          <a:defRPr kumimoji="0" sz="3200" b="0" i="0" u="none" strike="noStrike" kern="0" cap="none" spc="0" normalizeH="0" baseline="0" noProof="0" dirty="0" smtClean="0">
            <a:ln>
              <a:noFill/>
            </a:ln>
            <a:solidFill>
              <a:srgbClr val="2B0000"/>
            </a:solidFill>
            <a:effectLst/>
            <a:uLnTx/>
            <a:uFillTx/>
            <a:latin typeface="+mn-lt"/>
            <a:ea typeface="+mn-ea"/>
            <a:cs typeface="+mn-cs"/>
          </a:defRPr>
        </a:defPPr>
      </a:lstStyle>
    </a:txDef>
  </a:objectDefaults>
  <a:extraClrSchemeLst>
    <a:extraClrScheme>
      <a:clrScheme name="Crumple 1">
        <a:dk1>
          <a:srgbClr val="808080"/>
        </a:dk1>
        <a:lt1>
          <a:srgbClr val="FFFF66"/>
        </a:lt1>
        <a:dk2>
          <a:srgbClr val="A11F1C"/>
        </a:dk2>
        <a:lt2>
          <a:srgbClr val="FFFF66"/>
        </a:lt2>
        <a:accent1>
          <a:srgbClr val="004080"/>
        </a:accent1>
        <a:accent2>
          <a:srgbClr val="408000"/>
        </a:accent2>
        <a:accent3>
          <a:srgbClr val="CDABAB"/>
        </a:accent3>
        <a:accent4>
          <a:srgbClr val="DADA56"/>
        </a:accent4>
        <a:accent5>
          <a:srgbClr val="AAAFC0"/>
        </a:accent5>
        <a:accent6>
          <a:srgbClr val="397300"/>
        </a:accent6>
        <a:hlink>
          <a:srgbClr val="DC6E00"/>
        </a:hlink>
        <a:folHlink>
          <a:srgbClr val="800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SU" id="{61848BF8-F3E2-4A52-8BA3-EF42EC4D14E0}" vid="{A0BE456F-1284-43C8-8CEE-7E52A1C250DE}"/>
    </a:ext>
  </a:extLst>
</a:theme>
</file>

<file path=docProps/app.xml><?xml version="1.0" encoding="utf-8"?>
<Properties xmlns="http://schemas.openxmlformats.org/officeDocument/2006/extended-properties" xmlns:vt="http://schemas.openxmlformats.org/officeDocument/2006/docPropsVTypes">
  <Template>FSU</Template>
  <TotalTime>716</TotalTime>
  <Words>600</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Garamond Premr Pro</vt:lpstr>
      <vt:lpstr>Garamond Premr Pro Smbd</vt:lpstr>
      <vt:lpstr>Osaka</vt:lpstr>
      <vt:lpstr>Times</vt:lpstr>
      <vt:lpstr>Trebuchet MS</vt:lpstr>
      <vt:lpstr>FSU</vt:lpstr>
      <vt:lpstr>Florida State University Payroll Services</vt:lpstr>
      <vt:lpstr>Using the Optional Estimated Deduction Calculator</vt:lpstr>
      <vt:lpstr>Using the Optional Estimated Deduction Calculator</vt:lpstr>
      <vt:lpstr>Using the Optional Estimated Deduction Calculator</vt:lpstr>
      <vt:lpstr>Using the Optional Estimated Deduction Calculator</vt:lpstr>
      <vt:lpstr>Using the Optional Estimated Deduction Calculator</vt:lpstr>
      <vt:lpstr>Using the Optional Estimated Deduction Calculator</vt:lpstr>
      <vt:lpstr>Using the Optional Estimated Deduction Calculator</vt:lpstr>
      <vt:lpstr>Using the Optional Estimated Deduction Calculator</vt:lpstr>
      <vt:lpstr>Using the Optional Estimated Deduction Calculator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State University Payroll</dc:title>
  <dc:creator>Page, Judi</dc:creator>
  <cp:lastModifiedBy>Corey Jones</cp:lastModifiedBy>
  <cp:revision>45</cp:revision>
  <cp:lastPrinted>2016-07-29T18:18:33Z</cp:lastPrinted>
  <dcterms:created xsi:type="dcterms:W3CDTF">2016-07-28T13:17:19Z</dcterms:created>
  <dcterms:modified xsi:type="dcterms:W3CDTF">2018-04-10T19:18:36Z</dcterms:modified>
</cp:coreProperties>
</file>