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8"/>
  </p:notesMasterIdLst>
  <p:handoutMasterIdLst>
    <p:handoutMasterId r:id="rId19"/>
  </p:handoutMasterIdLst>
  <p:sldIdLst>
    <p:sldId id="256" r:id="rId2"/>
    <p:sldId id="310" r:id="rId3"/>
    <p:sldId id="259" r:id="rId4"/>
    <p:sldId id="311" r:id="rId5"/>
    <p:sldId id="260" r:id="rId6"/>
    <p:sldId id="262" r:id="rId7"/>
    <p:sldId id="314" r:id="rId8"/>
    <p:sldId id="313" r:id="rId9"/>
    <p:sldId id="263" r:id="rId10"/>
    <p:sldId id="264" r:id="rId11"/>
    <p:sldId id="306" r:id="rId12"/>
    <p:sldId id="312" r:id="rId13"/>
    <p:sldId id="307" r:id="rId14"/>
    <p:sldId id="317" r:id="rId15"/>
    <p:sldId id="289" r:id="rId16"/>
    <p:sldId id="27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opher Warren" initials="CW" lastIdx="1" clrIdx="0">
    <p:extLst>
      <p:ext uri="{19B8F6BF-5375-455C-9EA6-DF929625EA0E}">
        <p15:presenceInfo xmlns:p15="http://schemas.microsoft.com/office/powerpoint/2012/main" userId="S-1-5-21-2052111302-1897051121-725345543-2752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AB86"/>
    <a:srgbClr val="D9B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50C684-8C6D-44C9-B813-784665F131A8}" v="17" dt="2019-10-30T17:36:06.7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46509" autoAdjust="0"/>
  </p:normalViewPr>
  <p:slideViewPr>
    <p:cSldViewPr>
      <p:cViewPr varScale="1">
        <p:scale>
          <a:sx n="51" d="100"/>
          <a:sy n="51" d="100"/>
        </p:scale>
        <p:origin x="2952" y="66"/>
      </p:cViewPr>
      <p:guideLst>
        <p:guide orient="horz" pos="2160"/>
        <p:guide pos="2880"/>
      </p:guideLst>
    </p:cSldViewPr>
  </p:slideViewPr>
  <p:notesTextViewPr>
    <p:cViewPr>
      <p:scale>
        <a:sx n="3" d="2"/>
        <a:sy n="3" d="2"/>
      </p:scale>
      <p:origin x="0" y="0"/>
    </p:cViewPr>
  </p:notesTextViewPr>
  <p:notesViewPr>
    <p:cSldViewPr>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FF83C3EA-73FA-4A7D-80EA-6206F736446F}" type="datetimeFigureOut">
              <a:rPr lang="en-US" smtClean="0"/>
              <a:t>1/13/2020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DC125724-D5EE-4E0B-ACDA-6CAC174FD5CB}" type="slidenum">
              <a:rPr lang="en-US" smtClean="0"/>
              <a:t>‹#›</a:t>
            </a:fld>
            <a:endParaRPr lang="en-US" dirty="0"/>
          </a:p>
        </p:txBody>
      </p:sp>
    </p:spTree>
    <p:extLst>
      <p:ext uri="{BB962C8B-B14F-4D97-AF65-F5344CB8AC3E}">
        <p14:creationId xmlns:p14="http://schemas.microsoft.com/office/powerpoint/2010/main" val="584962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18A32250-7EE9-462B-8DDC-90CEFF89BC82}" type="datetimeFigureOut">
              <a:rPr lang="en-US" smtClean="0"/>
              <a:t>1/13/2020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1155F7A2-3540-4027-8408-B97B0235AB68}" type="slidenum">
              <a:rPr lang="en-US" smtClean="0"/>
              <a:t>‹#›</a:t>
            </a:fld>
            <a:endParaRPr lang="en-US" dirty="0"/>
          </a:p>
        </p:txBody>
      </p:sp>
    </p:spTree>
    <p:extLst>
      <p:ext uri="{BB962C8B-B14F-4D97-AF65-F5344CB8AC3E}">
        <p14:creationId xmlns:p14="http://schemas.microsoft.com/office/powerpoint/2010/main" val="337740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1</a:t>
            </a:fld>
            <a:endParaRPr lang="en-US" dirty="0"/>
          </a:p>
        </p:txBody>
      </p:sp>
    </p:spTree>
    <p:extLst>
      <p:ext uri="{BB962C8B-B14F-4D97-AF65-F5344CB8AC3E}">
        <p14:creationId xmlns:p14="http://schemas.microsoft.com/office/powerpoint/2010/main" val="1767302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Documentation is required whenever any of the following changes are made to capital property:</a:t>
            </a:r>
          </a:p>
          <a:p>
            <a:pPr lvl="1"/>
            <a:r>
              <a:rPr lang="en-US" sz="1200" kern="1200" dirty="0">
                <a:solidFill>
                  <a:schemeClr val="tx1"/>
                </a:solidFill>
                <a:effectLst/>
                <a:latin typeface="+mn-lt"/>
                <a:ea typeface="+mn-ea"/>
                <a:cs typeface="+mn-cs"/>
              </a:rPr>
              <a:t>-Locations</a:t>
            </a:r>
          </a:p>
          <a:p>
            <a:pPr lvl="1"/>
            <a:r>
              <a:rPr lang="en-US" sz="1200" kern="1200" dirty="0">
                <a:solidFill>
                  <a:schemeClr val="tx1"/>
                </a:solidFill>
                <a:effectLst/>
                <a:latin typeface="+mn-lt"/>
                <a:ea typeface="+mn-ea"/>
                <a:cs typeface="+mn-cs"/>
              </a:rPr>
              <a:t>-Transfers of ownership (department/fund/project)</a:t>
            </a:r>
          </a:p>
          <a:p>
            <a:pPr lvl="1"/>
            <a:r>
              <a:rPr lang="en-US" sz="1200" kern="1200" dirty="0">
                <a:solidFill>
                  <a:schemeClr val="tx1"/>
                </a:solidFill>
                <a:effectLst/>
                <a:latin typeface="+mn-lt"/>
                <a:ea typeface="+mn-ea"/>
                <a:cs typeface="+mn-cs"/>
              </a:rPr>
              <a:t>-Descriptions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This form is required to account for the transfer of capital property items and ALL vehicles.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Transfers of all other property items (expendable) can be approved and coordinated by departmental Property Managers and DO NOT need to run through Accounting &amp; Reporting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Services.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SRA must approve of Contract/Grant-owned capital property changes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Assistance with the physical relocation is handled by Building Services, via a Facilities work order  </a:t>
            </a:r>
            <a:r>
              <a:rPr lang="en-US" sz="1200" i="1" kern="1200" dirty="0">
                <a:solidFill>
                  <a:schemeClr val="tx1"/>
                </a:solidFill>
                <a:effectLst/>
                <a:latin typeface="+mn-lt"/>
                <a:ea typeface="+mn-ea"/>
                <a:cs typeface="+mn-cs"/>
              </a:rPr>
              <a:t>https://www.facilities.fsu.edu/requests/serviceCenter/</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10</a:t>
            </a:fld>
            <a:endParaRPr lang="en-US" dirty="0"/>
          </a:p>
        </p:txBody>
      </p:sp>
    </p:spTree>
    <p:extLst>
      <p:ext uri="{BB962C8B-B14F-4D97-AF65-F5344CB8AC3E}">
        <p14:creationId xmlns:p14="http://schemas.microsoft.com/office/powerpoint/2010/main" val="1817417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Departments are responsible for adequately maintaining all departmental property per the manufacturer’s specifications or as deemed necessary by standards regarding the property.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Departments MUST</a:t>
            </a:r>
            <a:r>
              <a:rPr lang="en-US" sz="1200" kern="1200" baseline="0" dirty="0">
                <a:solidFill>
                  <a:schemeClr val="tx1"/>
                </a:solidFill>
                <a:effectLst/>
                <a:latin typeface="+mn-lt"/>
                <a:ea typeface="+mn-ea"/>
                <a:cs typeface="+mn-cs"/>
              </a:rPr>
              <a:t> keep</a:t>
            </a:r>
            <a:r>
              <a:rPr lang="en-US" sz="1200" kern="1200" dirty="0">
                <a:solidFill>
                  <a:schemeClr val="tx1"/>
                </a:solidFill>
                <a:effectLst/>
                <a:latin typeface="+mn-lt"/>
                <a:ea typeface="+mn-ea"/>
                <a:cs typeface="+mn-cs"/>
              </a:rPr>
              <a:t> maintenance logs for property purchased through </a:t>
            </a:r>
            <a:r>
              <a:rPr lang="en-US" sz="1200" u="sng" kern="1200" dirty="0">
                <a:solidFill>
                  <a:schemeClr val="tx1"/>
                </a:solidFill>
                <a:effectLst/>
                <a:latin typeface="+mn-lt"/>
                <a:ea typeface="+mn-ea"/>
                <a:cs typeface="+mn-cs"/>
              </a:rPr>
              <a:t>federal awards</a:t>
            </a:r>
            <a:r>
              <a:rPr lang="en-US" sz="1200" kern="1200" dirty="0">
                <a:solidFill>
                  <a:schemeClr val="tx1"/>
                </a:solidFill>
                <a:effectLst/>
                <a:latin typeface="+mn-lt"/>
                <a:ea typeface="+mn-ea"/>
                <a:cs typeface="+mn-cs"/>
              </a:rPr>
              <a:t>, which include:</a:t>
            </a:r>
          </a:p>
          <a:p>
            <a:r>
              <a:rPr lang="en-US" sz="1200" kern="1200" dirty="0">
                <a:solidFill>
                  <a:schemeClr val="tx1"/>
                </a:solidFill>
                <a:effectLst/>
                <a:latin typeface="+mn-lt"/>
                <a:ea typeface="+mn-ea"/>
                <a:cs typeface="+mn-cs"/>
              </a:rPr>
              <a:t>-Property Details and acquisition records</a:t>
            </a:r>
          </a:p>
          <a:p>
            <a:r>
              <a:rPr lang="en-US" sz="1200" kern="1200" dirty="0">
                <a:solidFill>
                  <a:schemeClr val="tx1"/>
                </a:solidFill>
                <a:effectLst/>
                <a:latin typeface="+mn-lt"/>
                <a:ea typeface="+mn-ea"/>
                <a:cs typeface="+mn-cs"/>
              </a:rPr>
              <a:t>-Property ID and identify marks</a:t>
            </a:r>
          </a:p>
          <a:p>
            <a:r>
              <a:rPr lang="en-US" sz="1200" kern="1200" dirty="0">
                <a:solidFill>
                  <a:schemeClr val="tx1"/>
                </a:solidFill>
                <a:effectLst/>
                <a:latin typeface="+mn-lt"/>
                <a:ea typeface="+mn-ea"/>
                <a:cs typeface="+mn-cs"/>
              </a:rPr>
              <a:t>-Date/Type of Maintenance Performed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Impaired assets</a:t>
            </a:r>
          </a:p>
          <a:p>
            <a:r>
              <a:rPr lang="en-US" sz="1200" kern="1200" dirty="0">
                <a:solidFill>
                  <a:schemeClr val="tx1"/>
                </a:solidFill>
                <a:effectLst/>
                <a:latin typeface="+mn-lt"/>
                <a:ea typeface="+mn-ea"/>
                <a:cs typeface="+mn-cs"/>
              </a:rPr>
              <a:t>-Departments are responsible for notify ARS of any damaged property or impairment to capital property. </a:t>
            </a:r>
          </a:p>
          <a:p>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11</a:t>
            </a:fld>
            <a:endParaRPr lang="en-US" dirty="0"/>
          </a:p>
        </p:txBody>
      </p:sp>
    </p:spTree>
    <p:extLst>
      <p:ext uri="{BB962C8B-B14F-4D97-AF65-F5344CB8AC3E}">
        <p14:creationId xmlns:p14="http://schemas.microsoft.com/office/powerpoint/2010/main" val="1690638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-Property may be removed from campus locations only if :</a:t>
            </a:r>
          </a:p>
          <a:p>
            <a:pPr lvl="1"/>
            <a:r>
              <a:rPr lang="en-US" sz="1200" kern="1200" dirty="0">
                <a:solidFill>
                  <a:schemeClr val="tx1"/>
                </a:solidFill>
                <a:effectLst/>
                <a:latin typeface="+mn-lt"/>
                <a:ea typeface="+mn-ea"/>
                <a:cs typeface="+mn-cs"/>
              </a:rPr>
              <a:t>-It is required by a contract or grant (with SRA approval) </a:t>
            </a:r>
            <a:r>
              <a:rPr lang="en-US" sz="1200" i="1" kern="1200" dirty="0">
                <a:solidFill>
                  <a:schemeClr val="tx1"/>
                </a:solidFill>
                <a:effectLst/>
                <a:latin typeface="+mn-lt"/>
                <a:ea typeface="+mn-ea"/>
                <a:cs typeface="+mn-cs"/>
              </a:rPr>
              <a:t>or</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-If the use of the property in the off-campus location will further the goals of the University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-Must use the Off-Site Capital Equipment Use Form (for </a:t>
            </a:r>
            <a:r>
              <a:rPr lang="en-US" sz="1200" i="1" kern="1200" dirty="0">
                <a:solidFill>
                  <a:schemeClr val="tx1"/>
                </a:solidFill>
                <a:effectLst/>
                <a:latin typeface="+mn-lt"/>
                <a:ea typeface="+mn-ea"/>
                <a:cs typeface="+mn-cs"/>
              </a:rPr>
              <a:t>capital</a:t>
            </a:r>
            <a:r>
              <a:rPr lang="en-US" sz="1200" kern="1200" dirty="0">
                <a:solidFill>
                  <a:schemeClr val="tx1"/>
                </a:solidFill>
                <a:effectLst/>
                <a:latin typeface="+mn-lt"/>
                <a:ea typeface="+mn-ea"/>
                <a:cs typeface="+mn-cs"/>
              </a:rPr>
              <a:t> property only) </a:t>
            </a:r>
          </a:p>
          <a:p>
            <a:pPr lvl="0"/>
            <a:r>
              <a:rPr lang="en-US" sz="1200" kern="1200" dirty="0">
                <a:solidFill>
                  <a:schemeClr val="tx1"/>
                </a:solidFill>
                <a:effectLst/>
                <a:latin typeface="+mn-lt"/>
                <a:ea typeface="+mn-ea"/>
                <a:cs typeface="+mn-cs"/>
              </a:rPr>
              <a:t>            - This may also be used as a tool within your Department for Expendable items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department’s Property Manager or budget account manager must approve the removal of capital equipment if the equipment will be removed from campus for a year or less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-Removal of capital property in excess of one year </a:t>
            </a:r>
          </a:p>
          <a:p>
            <a:pPr lvl="1"/>
            <a:r>
              <a:rPr lang="en-US" sz="1200" kern="1200" dirty="0">
                <a:solidFill>
                  <a:schemeClr val="tx1"/>
                </a:solidFill>
                <a:effectLst/>
                <a:latin typeface="+mn-lt"/>
                <a:ea typeface="+mn-ea"/>
                <a:cs typeface="+mn-cs"/>
              </a:rPr>
              <a:t>-Must be approved by the appropriate Dean, Director or Department Head</a:t>
            </a:r>
          </a:p>
          <a:p>
            <a:pPr lvl="0" algn="l"/>
            <a:endParaRPr lang="en-US" sz="1200" kern="1200" dirty="0">
              <a:solidFill>
                <a:schemeClr val="tx1"/>
              </a:solidFill>
              <a:effectLst/>
              <a:latin typeface="+mn-lt"/>
              <a:ea typeface="+mn-ea"/>
              <a:cs typeface="+mn-cs"/>
            </a:endParaRPr>
          </a:p>
          <a:p>
            <a:pPr lvl="0" algn="l"/>
            <a:r>
              <a:rPr lang="en-US" sz="1200" kern="1200" dirty="0">
                <a:solidFill>
                  <a:schemeClr val="tx1"/>
                </a:solidFill>
                <a:effectLst/>
                <a:latin typeface="+mn-lt"/>
                <a:ea typeface="+mn-ea"/>
                <a:cs typeface="+mn-cs"/>
              </a:rPr>
              <a:t>-Upon return of the equipment to campus, the Property Custodian must sign a copy of the Off-Site Capital Equipment Use Form and return to ARS</a:t>
            </a:r>
          </a:p>
          <a:p>
            <a:pPr lvl="1" algn="l"/>
            <a:endParaRPr lang="en-US" sz="1200" kern="1200" dirty="0">
              <a:solidFill>
                <a:schemeClr val="tx1"/>
              </a:solidFill>
              <a:effectLst/>
              <a:latin typeface="+mn-lt"/>
              <a:ea typeface="+mn-ea"/>
              <a:cs typeface="+mn-cs"/>
            </a:endParaRPr>
          </a:p>
          <a:p>
            <a:pPr lvl="0" algn="l"/>
            <a:r>
              <a:rPr lang="en-US" sz="1200" kern="1200" dirty="0">
                <a:solidFill>
                  <a:schemeClr val="tx1"/>
                </a:solidFill>
                <a:effectLst/>
                <a:latin typeface="+mn-lt"/>
                <a:ea typeface="+mn-ea"/>
                <a:cs typeface="+mn-cs"/>
              </a:rPr>
              <a:t>-Off-site items are still required to be certified/inventoried every year</a:t>
            </a:r>
          </a:p>
          <a:p>
            <a:pPr lvl="0" algn="l"/>
            <a:endParaRPr lang="en-US" sz="1200" kern="1200" dirty="0">
              <a:solidFill>
                <a:schemeClr val="tx1"/>
              </a:solidFill>
              <a:effectLst/>
              <a:latin typeface="+mn-lt"/>
              <a:ea typeface="+mn-ea"/>
              <a:cs typeface="+mn-cs"/>
            </a:endParaRPr>
          </a:p>
          <a:p>
            <a:pPr lvl="0" algn="l"/>
            <a:r>
              <a:rPr lang="en-US" sz="1200" kern="1200" dirty="0">
                <a:solidFill>
                  <a:schemeClr val="tx1"/>
                </a:solidFill>
                <a:effectLst/>
                <a:latin typeface="+mn-lt"/>
                <a:ea typeface="+mn-ea"/>
                <a:cs typeface="+mn-cs"/>
              </a:rPr>
              <a:t>-Off-Site forms are not required for assets leaving the university for repair or maintenance purposes. </a:t>
            </a:r>
          </a:p>
        </p:txBody>
      </p:sp>
      <p:sp>
        <p:nvSpPr>
          <p:cNvPr id="4" name="Slide Number Placeholder 3"/>
          <p:cNvSpPr>
            <a:spLocks noGrp="1"/>
          </p:cNvSpPr>
          <p:nvPr>
            <p:ph type="sldNum" sz="quarter" idx="10"/>
          </p:nvPr>
        </p:nvSpPr>
        <p:spPr/>
        <p:txBody>
          <a:bodyPr/>
          <a:lstStyle/>
          <a:p>
            <a:fld id="{1155F7A2-3540-4027-8408-B97B0235AB68}" type="slidenum">
              <a:rPr lang="en-US" smtClean="0"/>
              <a:t>12</a:t>
            </a:fld>
            <a:endParaRPr lang="en-US" dirty="0"/>
          </a:p>
        </p:txBody>
      </p:sp>
    </p:spTree>
    <p:extLst>
      <p:ext uri="{BB962C8B-B14F-4D97-AF65-F5344CB8AC3E}">
        <p14:creationId xmlns:p14="http://schemas.microsoft.com/office/powerpoint/2010/main" val="4164778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lgn="l"/>
            <a:r>
              <a:rPr lang="en-US" sz="1200" b="1" kern="1200" dirty="0">
                <a:solidFill>
                  <a:schemeClr val="tx1"/>
                </a:solidFill>
                <a:effectLst/>
                <a:latin typeface="+mn-lt"/>
                <a:ea typeface="+mn-ea"/>
                <a:cs typeface="+mn-cs"/>
              </a:rPr>
              <a:t>Disposition of Expendable Property </a:t>
            </a:r>
            <a:r>
              <a:rPr lang="en-US" sz="1200" kern="1200" dirty="0">
                <a:solidFill>
                  <a:schemeClr val="tx1"/>
                </a:solidFill>
                <a:effectLst/>
                <a:latin typeface="+mn-lt"/>
                <a:ea typeface="+mn-ea"/>
                <a:cs typeface="+mn-cs"/>
              </a:rPr>
              <a:t>(original cost of less than $5,000)</a:t>
            </a:r>
          </a:p>
          <a:p>
            <a:pPr lvl="1" algn="l"/>
            <a:r>
              <a:rPr lang="en-US" sz="1200" b="0" kern="1200" dirty="0">
                <a:solidFill>
                  <a:schemeClr val="tx1"/>
                </a:solidFill>
                <a:effectLst/>
                <a:latin typeface="+mn-lt"/>
                <a:ea typeface="+mn-ea"/>
                <a:cs typeface="+mn-cs"/>
              </a:rPr>
              <a:t>-Does</a:t>
            </a:r>
            <a:r>
              <a:rPr lang="en-US" sz="1200" b="1" kern="1200" dirty="0">
                <a:solidFill>
                  <a:schemeClr val="tx1"/>
                </a:solidFill>
                <a:effectLst/>
                <a:latin typeface="+mn-lt"/>
                <a:ea typeface="+mn-ea"/>
                <a:cs typeface="+mn-cs"/>
              </a:rPr>
              <a:t> not </a:t>
            </a:r>
            <a:r>
              <a:rPr lang="en-US" sz="1200" kern="1200" dirty="0">
                <a:solidFill>
                  <a:schemeClr val="tx1"/>
                </a:solidFill>
                <a:effectLst/>
                <a:latin typeface="+mn-lt"/>
                <a:ea typeface="+mn-ea"/>
                <a:cs typeface="+mn-cs"/>
              </a:rPr>
              <a:t>require an approval from Accounting &amp; Reporting Services</a:t>
            </a:r>
          </a:p>
          <a:p>
            <a:pPr lvl="1" algn="l"/>
            <a:r>
              <a:rPr lang="en-US" sz="1200" kern="1200" dirty="0">
                <a:solidFill>
                  <a:schemeClr val="tx1"/>
                </a:solidFill>
                <a:effectLst/>
                <a:latin typeface="+mn-lt"/>
                <a:ea typeface="+mn-ea"/>
                <a:cs typeface="+mn-cs"/>
              </a:rPr>
              <a:t>-Department Property Manager should/must approve of these dispositions.</a:t>
            </a:r>
          </a:p>
          <a:p>
            <a:pPr lvl="1" algn="l"/>
            <a:r>
              <a:rPr lang="en-US" sz="1200" kern="1200" dirty="0">
                <a:solidFill>
                  <a:schemeClr val="tx1"/>
                </a:solidFill>
                <a:effectLst/>
                <a:latin typeface="+mn-lt"/>
                <a:ea typeface="+mn-ea"/>
                <a:cs typeface="+mn-cs"/>
              </a:rPr>
              <a:t>-Request for physical disposition should be submitted</a:t>
            </a:r>
            <a:r>
              <a:rPr lang="en-US" sz="1200" kern="1200" baseline="0" dirty="0">
                <a:solidFill>
                  <a:schemeClr val="tx1"/>
                </a:solidFill>
                <a:effectLst/>
                <a:latin typeface="+mn-lt"/>
                <a:ea typeface="+mn-ea"/>
                <a:cs typeface="+mn-cs"/>
              </a:rPr>
              <a:t> online via </a:t>
            </a:r>
            <a:r>
              <a:rPr lang="en-US" sz="1200" kern="1200" dirty="0">
                <a:solidFill>
                  <a:schemeClr val="tx1"/>
                </a:solidFill>
                <a:effectLst/>
                <a:latin typeface="+mn-lt"/>
                <a:ea typeface="+mn-ea"/>
                <a:cs typeface="+mn-cs"/>
              </a:rPr>
              <a:t>Facilities Waste Management Surplus</a:t>
            </a:r>
            <a:r>
              <a:rPr lang="en-US" sz="1200" kern="1200" baseline="0" dirty="0">
                <a:solidFill>
                  <a:schemeClr val="tx1"/>
                </a:solidFill>
                <a:effectLst/>
                <a:latin typeface="+mn-lt"/>
                <a:ea typeface="+mn-ea"/>
                <a:cs typeface="+mn-cs"/>
              </a:rPr>
              <a:t> Portal:</a:t>
            </a:r>
          </a:p>
          <a:p>
            <a:pPr lvl="1" algn="l"/>
            <a:r>
              <a:rPr lang="en-US" sz="1200" kern="1200" baseline="0" dirty="0">
                <a:solidFill>
                  <a:schemeClr val="tx1"/>
                </a:solidFill>
                <a:effectLst/>
                <a:latin typeface="+mn-lt"/>
                <a:ea typeface="+mn-ea"/>
                <a:cs typeface="+mn-cs"/>
              </a:rPr>
              <a:t>https://www.facilities.fsu.edu/depts/wastemanagement/surplus_information2.php</a:t>
            </a:r>
          </a:p>
          <a:p>
            <a:pPr lvl="1" algn="l"/>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pPr lvl="1" algn="l"/>
            <a:r>
              <a:rPr lang="en-US" sz="1200" b="1" kern="1200" dirty="0">
                <a:solidFill>
                  <a:schemeClr val="tx1"/>
                </a:solidFill>
                <a:effectLst/>
                <a:latin typeface="+mn-lt"/>
                <a:ea typeface="+mn-ea"/>
                <a:cs typeface="+mn-cs"/>
              </a:rPr>
              <a:t>Capital Property </a:t>
            </a:r>
            <a:r>
              <a:rPr lang="en-US" sz="1200" kern="1200" dirty="0">
                <a:solidFill>
                  <a:schemeClr val="tx1"/>
                </a:solidFill>
                <a:effectLst/>
                <a:latin typeface="+mn-lt"/>
                <a:ea typeface="+mn-ea"/>
                <a:cs typeface="+mn-cs"/>
              </a:rPr>
              <a:t>(original cost of $5,000 or greater &amp; useful life</a:t>
            </a:r>
            <a:r>
              <a:rPr lang="en-US" sz="1200" kern="1200" baseline="0" dirty="0">
                <a:solidFill>
                  <a:schemeClr val="tx1"/>
                </a:solidFill>
                <a:effectLst/>
                <a:latin typeface="+mn-lt"/>
                <a:ea typeface="+mn-ea"/>
                <a:cs typeface="+mn-cs"/>
              </a:rPr>
              <a:t> of one year or greater)</a:t>
            </a:r>
            <a:r>
              <a:rPr lang="en-US" sz="1200" kern="1200" dirty="0">
                <a:solidFill>
                  <a:schemeClr val="tx1"/>
                </a:solidFill>
                <a:effectLst/>
                <a:latin typeface="+mn-lt"/>
                <a:ea typeface="+mn-ea"/>
                <a:cs typeface="+mn-cs"/>
              </a:rPr>
              <a:t> </a:t>
            </a:r>
          </a:p>
          <a:p>
            <a:pPr lvl="1" algn="l"/>
            <a:r>
              <a:rPr lang="en-US" sz="1200" kern="1200" dirty="0">
                <a:solidFill>
                  <a:schemeClr val="tx1"/>
                </a:solidFill>
                <a:effectLst/>
                <a:latin typeface="+mn-lt"/>
                <a:ea typeface="+mn-ea"/>
                <a:cs typeface="+mn-cs"/>
              </a:rPr>
              <a:t>-A </a:t>
            </a:r>
            <a:r>
              <a:rPr lang="en-US" sz="1200" b="0" kern="1200" dirty="0">
                <a:solidFill>
                  <a:schemeClr val="tx1"/>
                </a:solidFill>
                <a:effectLst/>
                <a:latin typeface="+mn-lt"/>
                <a:ea typeface="+mn-ea"/>
                <a:cs typeface="+mn-cs"/>
              </a:rPr>
              <a:t>Capital Property </a:t>
            </a:r>
            <a:r>
              <a:rPr lang="en-US" sz="1200" kern="1200" dirty="0">
                <a:solidFill>
                  <a:schemeClr val="tx1"/>
                </a:solidFill>
                <a:effectLst/>
                <a:latin typeface="+mn-lt"/>
                <a:ea typeface="+mn-ea"/>
                <a:cs typeface="+mn-cs"/>
              </a:rPr>
              <a:t>Accountability Release Form is required for all capital asset dispositions</a:t>
            </a:r>
          </a:p>
          <a:p>
            <a:pPr lvl="1" algn="l"/>
            <a:r>
              <a:rPr lang="en-US" sz="1200" kern="1200" dirty="0">
                <a:solidFill>
                  <a:schemeClr val="tx1"/>
                </a:solidFill>
                <a:effectLst/>
                <a:latin typeface="+mn-lt"/>
                <a:ea typeface="+mn-ea"/>
                <a:cs typeface="+mn-cs"/>
              </a:rPr>
              <a:t>-Accountability release for capital property is granted via this form from the Controller’s Office</a:t>
            </a:r>
          </a:p>
          <a:p>
            <a:pPr lvl="1" algn="l"/>
            <a:r>
              <a:rPr lang="en-US" sz="1200" kern="1200" dirty="0">
                <a:solidFill>
                  <a:schemeClr val="tx1"/>
                </a:solidFill>
                <a:effectLst/>
                <a:latin typeface="+mn-lt"/>
                <a:ea typeface="+mn-ea"/>
                <a:cs typeface="+mn-cs"/>
              </a:rPr>
              <a:t>-Approved AR Forms MUST be obtained and attached to the submitted disposition request done via the online Facilities Waste Management Surplus</a:t>
            </a:r>
            <a:r>
              <a:rPr lang="en-US" sz="1200" kern="1200" baseline="0" dirty="0">
                <a:solidFill>
                  <a:schemeClr val="tx1"/>
                </a:solidFill>
                <a:effectLst/>
                <a:latin typeface="+mn-lt"/>
                <a:ea typeface="+mn-ea"/>
                <a:cs typeface="+mn-cs"/>
              </a:rPr>
              <a:t> Portal.  </a:t>
            </a:r>
          </a:p>
          <a:p>
            <a:pPr lvl="1" algn="l"/>
            <a:r>
              <a:rPr lang="en-US" sz="1200" kern="1200" dirty="0">
                <a:solidFill>
                  <a:schemeClr val="tx1"/>
                </a:solidFill>
                <a:effectLst/>
                <a:latin typeface="+mn-lt"/>
                <a:ea typeface="+mn-ea"/>
                <a:cs typeface="+mn-cs"/>
              </a:rPr>
              <a:t>-If </a:t>
            </a:r>
            <a:r>
              <a:rPr lang="en-US" sz="1200" b="1" i="1" kern="1200" dirty="0">
                <a:solidFill>
                  <a:schemeClr val="tx1"/>
                </a:solidFill>
                <a:effectLst/>
                <a:latin typeface="+mn-lt"/>
                <a:ea typeface="+mn-ea"/>
                <a:cs typeface="+mn-cs"/>
              </a:rPr>
              <a:t>C&amp;G property, </a:t>
            </a:r>
            <a:r>
              <a:rPr lang="en-US" sz="1200" b="0" i="0" kern="1200" dirty="0">
                <a:solidFill>
                  <a:schemeClr val="tx1"/>
                </a:solidFill>
                <a:effectLst/>
                <a:latin typeface="+mn-lt"/>
                <a:ea typeface="+mn-ea"/>
                <a:cs typeface="+mn-cs"/>
              </a:rPr>
              <a:t>the request </a:t>
            </a:r>
            <a:r>
              <a:rPr lang="en-US" sz="1200" kern="1200" dirty="0">
                <a:solidFill>
                  <a:schemeClr val="tx1"/>
                </a:solidFill>
                <a:effectLst/>
                <a:latin typeface="+mn-lt"/>
                <a:ea typeface="+mn-ea"/>
                <a:cs typeface="+mn-cs"/>
              </a:rPr>
              <a:t>should also be routed through SRA and the Principal Investigator (PI) must initiate the request.</a:t>
            </a:r>
          </a:p>
          <a:p>
            <a:pPr lvl="0" algn="l"/>
            <a:r>
              <a:rPr lang="en-US" sz="1200" kern="1200" dirty="0">
                <a:solidFill>
                  <a:schemeClr val="tx1"/>
                </a:solidFill>
                <a:effectLst/>
                <a:latin typeface="+mn-lt"/>
                <a:ea typeface="+mn-ea"/>
                <a:cs typeface="+mn-cs"/>
              </a:rPr>
              <a:t> </a:t>
            </a:r>
          </a:p>
          <a:p>
            <a:pPr algn="l"/>
            <a:r>
              <a:rPr lang="en-US" sz="1200" kern="1200" dirty="0">
                <a:solidFill>
                  <a:schemeClr val="tx1"/>
                </a:solidFill>
                <a:effectLst/>
                <a:latin typeface="+mn-lt"/>
                <a:ea typeface="+mn-ea"/>
                <a:cs typeface="+mn-cs"/>
              </a:rPr>
              <a:t> </a:t>
            </a:r>
          </a:p>
          <a:p>
            <a:pPr lvl="0"/>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13</a:t>
            </a:fld>
            <a:endParaRPr lang="en-US" dirty="0"/>
          </a:p>
        </p:txBody>
      </p:sp>
    </p:spTree>
    <p:extLst>
      <p:ext uri="{BB962C8B-B14F-4D97-AF65-F5344CB8AC3E}">
        <p14:creationId xmlns:p14="http://schemas.microsoft.com/office/powerpoint/2010/main" val="4277236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Surplus/Recycle/Scrap</a:t>
            </a:r>
          </a:p>
          <a:p>
            <a:endParaRPr lang="en-US" dirty="0"/>
          </a:p>
          <a:p>
            <a:r>
              <a:rPr lang="en-US" dirty="0"/>
              <a:t>When University property (capital or expendable) becomes obsolete, uneconomical, inefficient, or no longer serves a useful function, the department’s Property Manager may coordinate the disposal of these items via a Facilities work order </a:t>
            </a:r>
            <a:r>
              <a:rPr lang="en-US" b="1" dirty="0"/>
              <a:t>(Waste Management). </a:t>
            </a:r>
            <a:r>
              <a:rPr lang="en-US" dirty="0"/>
              <a:t>For vehicles, the department is responsible for arranging the towing or delivery. </a:t>
            </a:r>
            <a:r>
              <a:rPr lang="en-US" b="1" i="1" dirty="0"/>
              <a:t>AR forms are required for capital items.</a:t>
            </a:r>
          </a:p>
          <a:p>
            <a:endParaRPr lang="en-US" dirty="0"/>
          </a:p>
          <a:p>
            <a:r>
              <a:rPr lang="en-US" dirty="0"/>
              <a:t>Property that may contain, or has been exposed to, hazardous material should be cleared through the Department of Environmental Health and Safety prior to requesting disposal.</a:t>
            </a:r>
          </a:p>
          <a:p>
            <a:endParaRPr lang="en-US" dirty="0"/>
          </a:p>
          <a:p>
            <a:r>
              <a:rPr lang="en-US" dirty="0"/>
              <a:t>Furniture and non-IT-related equipment may be made available to FSU departments, at the discretion of FSU Surplus Property; however, items held for sale at auction are no longer available to departments.</a:t>
            </a:r>
          </a:p>
          <a:p>
            <a:endParaRPr lang="en-US" dirty="0"/>
          </a:p>
          <a:p>
            <a:endParaRPr lang="en-US" dirty="0"/>
          </a:p>
          <a:p>
            <a:r>
              <a:rPr lang="en-US" dirty="0"/>
              <a:t>2. Lost/Stolen, Destroyed</a:t>
            </a:r>
          </a:p>
          <a:p>
            <a:endParaRPr lang="en-US" dirty="0"/>
          </a:p>
          <a:p>
            <a:r>
              <a:rPr lang="en-US" dirty="0"/>
              <a:t>When University property (capital or expendable) is stolen, lost or destroyed, the FSU Police Department must be notified immediately. For capital property, the department must also submit a Capital Property Accountability Release Form to the Controller’s Office along with a copy of the police report. </a:t>
            </a:r>
          </a:p>
          <a:p>
            <a:endParaRPr lang="en-US" dirty="0"/>
          </a:p>
          <a:p>
            <a:r>
              <a:rPr lang="en-US" dirty="0"/>
              <a:t>The Controller’s Office will review each request and release the department from accountability where appropriate. If the capital property is subsequently located, the department Property Custodian must submit a memo to the Controller’s Office stating that the item has been located and ensure the item’s property tag has been scanned. Once the item has been scanned, the Controller’s Office will restore the asset to an active status in OMNI and remove it from a lost/stolen status.</a:t>
            </a:r>
          </a:p>
          <a:p>
            <a:endParaRPr lang="en-US" dirty="0"/>
          </a:p>
          <a:p>
            <a:endParaRPr lang="en-US" dirty="0"/>
          </a:p>
          <a:p>
            <a:r>
              <a:rPr lang="en-US" dirty="0"/>
              <a:t>3. Cannibalization</a:t>
            </a:r>
          </a:p>
          <a:p>
            <a:endParaRPr lang="en-US" dirty="0"/>
          </a:p>
          <a:p>
            <a:r>
              <a:rPr lang="en-US" dirty="0"/>
              <a:t>To cannibalize University capital property and use the component parts for the repair of other property, the department Property Manager must request and receive permission, via the Capital Property Accountability Release Form, prior to cannibalization. Expendable property may be cannibalized with approval from the department Property Manager. After cannibalization, the unused parts should be treated as expendable property.</a:t>
            </a:r>
          </a:p>
          <a:p>
            <a:endParaRPr lang="en-US" dirty="0"/>
          </a:p>
          <a:p>
            <a:endParaRPr lang="en-US" dirty="0"/>
          </a:p>
          <a:p>
            <a:r>
              <a:rPr lang="en-US" dirty="0"/>
              <a:t>4. Abandoned or Non-Recoverable Property</a:t>
            </a:r>
          </a:p>
          <a:p>
            <a:endParaRPr lang="en-US" dirty="0"/>
          </a:p>
          <a:p>
            <a:r>
              <a:rPr lang="en-US" dirty="0"/>
              <a:t>When capital University property is abandoned or non-recoverable because the cost to retrieve the property is greater than the value of the property, the department must submit a Capital Property Accountability Release Form to the Controller’s Office for approval. Expendable property may be deemed abandoned/non-recoverable with approval from the department Property Manager.</a:t>
            </a:r>
          </a:p>
          <a:p>
            <a:endParaRPr lang="en-US" dirty="0"/>
          </a:p>
          <a:p>
            <a:endParaRPr lang="en-US" dirty="0"/>
          </a:p>
          <a:p>
            <a:r>
              <a:rPr lang="en-US" dirty="0"/>
              <a:t>5. Transfer Out or Donation of Non-C&amp;G Property</a:t>
            </a:r>
          </a:p>
          <a:p>
            <a:endParaRPr lang="en-US" dirty="0"/>
          </a:p>
          <a:p>
            <a:r>
              <a:rPr lang="en-US" dirty="0"/>
              <a:t>Transfer/donation of non-C&amp;G University capital property to other state agencies or political subdivisions or to approved, private nonprofit agencies must be processed via a Capital Property Accountability Release Form and approved by the Controller’s Office. Expendable property may be transferred/donated to appropriate entities with the approval of the department Property Manager. Requirements for a non-profit organization to be approved include submitting to the Controller’s Office:</a:t>
            </a:r>
          </a:p>
          <a:p>
            <a:endParaRPr lang="en-US" dirty="0"/>
          </a:p>
          <a:p>
            <a:r>
              <a:rPr lang="en-US" dirty="0"/>
              <a:t>a) cover letter of the agency,</a:t>
            </a:r>
          </a:p>
          <a:p>
            <a:endParaRPr lang="en-US" dirty="0"/>
          </a:p>
          <a:p>
            <a:r>
              <a:rPr lang="en-US" dirty="0"/>
              <a:t>b) copy of 501c letter from the IRS, and</a:t>
            </a:r>
          </a:p>
          <a:p>
            <a:endParaRPr lang="en-US" dirty="0"/>
          </a:p>
          <a:p>
            <a:r>
              <a:rPr lang="en-US" dirty="0"/>
              <a:t>c) copy of the Florida Exempt Sales Tax cover page</a:t>
            </a:r>
          </a:p>
          <a:p>
            <a:endParaRPr lang="en-US" dirty="0"/>
          </a:p>
          <a:p>
            <a:endParaRPr lang="en-US" dirty="0"/>
          </a:p>
          <a:p>
            <a:r>
              <a:rPr lang="en-US" dirty="0"/>
              <a:t>6. Contract or Grant Property</a:t>
            </a:r>
          </a:p>
          <a:p>
            <a:endParaRPr lang="en-US" dirty="0"/>
          </a:p>
          <a:p>
            <a:r>
              <a:rPr lang="en-US" b="0" i="0" dirty="0"/>
              <a:t>SRA must approve all dispositions and transfers of capital property acquired with and remaining on a sponsored project. SRA's approval must be documented on the Capital Property Accountability Release Form.</a:t>
            </a:r>
            <a:endParaRPr lang="en-US" dirty="0"/>
          </a:p>
          <a:p>
            <a:endParaRPr lang="en-US" dirty="0"/>
          </a:p>
          <a:p>
            <a:endParaRPr lang="en-US" dirty="0"/>
          </a:p>
          <a:p>
            <a:r>
              <a:rPr lang="en-US" dirty="0"/>
              <a:t>7. Traded-In / Exchanged</a:t>
            </a:r>
          </a:p>
          <a:p>
            <a:endParaRPr lang="en-US" b="1" i="1" dirty="0"/>
          </a:p>
          <a:p>
            <a:r>
              <a:rPr lang="en-US" dirty="0"/>
              <a:t>When University property is traded-in or exchanged for the acquisition of new property, the following information should be included in the comments section of the Purchasing Requisition:</a:t>
            </a:r>
          </a:p>
          <a:p>
            <a:endParaRPr lang="en-US" dirty="0"/>
          </a:p>
          <a:p>
            <a:r>
              <a:rPr lang="en-US" dirty="0"/>
              <a:t>• Description of property traded</a:t>
            </a:r>
          </a:p>
          <a:p>
            <a:endParaRPr lang="en-US" dirty="0"/>
          </a:p>
          <a:p>
            <a:r>
              <a:rPr lang="en-US" dirty="0"/>
              <a:t>• A statement of condition</a:t>
            </a:r>
          </a:p>
          <a:p>
            <a:endParaRPr lang="en-US" dirty="0"/>
          </a:p>
          <a:p>
            <a:r>
              <a:rPr lang="en-US" dirty="0"/>
              <a:t>• Details on the Trade-in allowance </a:t>
            </a:r>
          </a:p>
          <a:p>
            <a:endParaRPr lang="en-US" dirty="0"/>
          </a:p>
          <a:p>
            <a:r>
              <a:rPr lang="en-US" dirty="0"/>
              <a:t>• Serial number(s) • Model number(s) • Age of the property</a:t>
            </a:r>
          </a:p>
          <a:p>
            <a:endParaRPr lang="en-US" dirty="0"/>
          </a:p>
          <a:p>
            <a:r>
              <a:rPr lang="en-US" dirty="0"/>
              <a:t>• Location of the property</a:t>
            </a:r>
          </a:p>
          <a:p>
            <a:endParaRPr lang="en-US" dirty="0"/>
          </a:p>
          <a:p>
            <a:r>
              <a:rPr lang="en-US" dirty="0"/>
              <a:t>If the transaction involves the trade-in of capital property, a copy of the signed Capital Accountability Release form must be attached to the purchase requisition. Once approved by the Controller’s Office and FSU Procurement Services, the department should ensure that the property decal and all other references to FSU property are removed or destroyed at the time the property is released to the vendor. </a:t>
            </a:r>
          </a:p>
          <a:p>
            <a:endParaRPr lang="en-US" dirty="0"/>
          </a:p>
          <a:p>
            <a:r>
              <a:rPr lang="en-US" dirty="0"/>
              <a:t>If the trade-in is not properly documented on the purchase requisition or purchase order, and sufficient documentation cannot be obtained to support the trade-in, the item will be treated as lost or unaccounted for in the department’s annual inventory.</a:t>
            </a:r>
          </a:p>
        </p:txBody>
      </p:sp>
      <p:sp>
        <p:nvSpPr>
          <p:cNvPr id="4" name="Slide Number Placeholder 3"/>
          <p:cNvSpPr>
            <a:spLocks noGrp="1"/>
          </p:cNvSpPr>
          <p:nvPr>
            <p:ph type="sldNum" sz="quarter" idx="5"/>
          </p:nvPr>
        </p:nvSpPr>
        <p:spPr/>
        <p:txBody>
          <a:bodyPr/>
          <a:lstStyle/>
          <a:p>
            <a:fld id="{1155F7A2-3540-4027-8408-B97B0235AB68}" type="slidenum">
              <a:rPr lang="en-US" smtClean="0"/>
              <a:t>14</a:t>
            </a:fld>
            <a:endParaRPr lang="en-US" dirty="0"/>
          </a:p>
        </p:txBody>
      </p:sp>
    </p:spTree>
    <p:extLst>
      <p:ext uri="{BB962C8B-B14F-4D97-AF65-F5344CB8AC3E}">
        <p14:creationId xmlns:p14="http://schemas.microsoft.com/office/powerpoint/2010/main" val="21555199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Useful queries can be found on the Controller’s Office website as well as Frequently Asked Questions.</a:t>
            </a:r>
          </a:p>
          <a:p>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15</a:t>
            </a:fld>
            <a:endParaRPr lang="en-US" dirty="0"/>
          </a:p>
        </p:txBody>
      </p:sp>
    </p:spTree>
    <p:extLst>
      <p:ext uri="{BB962C8B-B14F-4D97-AF65-F5344CB8AC3E}">
        <p14:creationId xmlns:p14="http://schemas.microsoft.com/office/powerpoint/2010/main" val="3586035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16</a:t>
            </a:fld>
            <a:endParaRPr lang="en-US" dirty="0"/>
          </a:p>
        </p:txBody>
      </p:sp>
    </p:spTree>
    <p:extLst>
      <p:ext uri="{BB962C8B-B14F-4D97-AF65-F5344CB8AC3E}">
        <p14:creationId xmlns:p14="http://schemas.microsoft.com/office/powerpoint/2010/main" val="3640040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Capital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-Capital property is a tangible item (equipment, furniture, computers, etc.) that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has a useful life extending beyond one year </a:t>
            </a:r>
            <a:r>
              <a:rPr lang="en-US" sz="1200" u="sng"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cost threshold of $5K (for tangible personal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-Capital Property also includes real property,</a:t>
            </a:r>
            <a:r>
              <a:rPr lang="en-US" sz="1200" kern="1200" baseline="0" dirty="0">
                <a:solidFill>
                  <a:schemeClr val="tx1"/>
                </a:solidFill>
                <a:effectLst/>
                <a:latin typeface="+mn-lt"/>
                <a:ea typeface="+mn-ea"/>
                <a:cs typeface="+mn-cs"/>
              </a:rPr>
              <a:t> which are </a:t>
            </a:r>
            <a:r>
              <a:rPr lang="en-US" sz="1200" kern="1200" dirty="0">
                <a:solidFill>
                  <a:schemeClr val="tx1"/>
                </a:solidFill>
                <a:effectLst/>
                <a:latin typeface="+mn-lt"/>
                <a:ea typeface="+mn-ea"/>
                <a:cs typeface="+mn-cs"/>
              </a:rPr>
              <a:t>buildings, building improvements, and infrastructure expenditures</a:t>
            </a:r>
            <a:r>
              <a:rPr lang="en-US" sz="1200" kern="1200" baseline="0" dirty="0">
                <a:solidFill>
                  <a:schemeClr val="tx1"/>
                </a:solidFill>
                <a:effectLst/>
                <a:latin typeface="+mn-lt"/>
                <a:ea typeface="+mn-ea"/>
                <a:cs typeface="+mn-cs"/>
              </a:rPr>
              <a:t>. FSU has a </a:t>
            </a:r>
            <a:r>
              <a:rPr lang="en-US" sz="1200" kern="1200" dirty="0">
                <a:solidFill>
                  <a:schemeClr val="tx1"/>
                </a:solidFill>
                <a:effectLst/>
                <a:latin typeface="+mn-lt"/>
                <a:ea typeface="+mn-ea"/>
                <a:cs typeface="+mn-cs"/>
              </a:rPr>
              <a:t>$100K capitalization threshold for real property.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-Capital property also consists of </a:t>
            </a:r>
            <a:r>
              <a:rPr lang="en-US" sz="1200" kern="1200" baseline="0" dirty="0">
                <a:solidFill>
                  <a:schemeClr val="tx1"/>
                </a:solidFill>
                <a:effectLst/>
                <a:latin typeface="+mn-lt"/>
                <a:ea typeface="+mn-ea"/>
                <a:cs typeface="+mn-cs"/>
              </a:rPr>
              <a:t>intangible assets (purchased software, licensed or internally generated items, easements, land use rights, patents, copyrights, and trademarks). The capitalization threshold for intangible assets is $4M.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-All capital purchases are identified by account</a:t>
            </a:r>
            <a:r>
              <a:rPr lang="en-US" sz="1200" kern="1200" baseline="0" dirty="0">
                <a:solidFill>
                  <a:schemeClr val="tx1"/>
                </a:solidFill>
                <a:effectLst/>
                <a:latin typeface="+mn-lt"/>
                <a:ea typeface="+mn-ea"/>
                <a:cs typeface="+mn-cs"/>
              </a:rPr>
              <a:t> codes that</a:t>
            </a:r>
            <a:r>
              <a:rPr lang="en-US" sz="1200" kern="1200" dirty="0">
                <a:solidFill>
                  <a:schemeClr val="tx1"/>
                </a:solidFill>
                <a:effectLst/>
                <a:latin typeface="+mn-lt"/>
                <a:ea typeface="+mn-ea"/>
                <a:cs typeface="+mn-cs"/>
              </a:rPr>
              <a:t> start with 76xxxx. There are a few capital accounts that start with 73xxxx, but the description on the account will always mention</a:t>
            </a:r>
            <a:r>
              <a:rPr lang="en-US" sz="1200" kern="1200" baseline="0" dirty="0">
                <a:solidFill>
                  <a:schemeClr val="tx1"/>
                </a:solidFill>
                <a:effectLst/>
                <a:latin typeface="+mn-lt"/>
                <a:ea typeface="+mn-ea"/>
                <a:cs typeface="+mn-cs"/>
              </a:rPr>
              <a:t> </a:t>
            </a:r>
            <a:r>
              <a:rPr lang="en-US" sz="1200" b="1" i="1" kern="1200" baseline="0" dirty="0">
                <a:solidFill>
                  <a:schemeClr val="tx1"/>
                </a:solidFill>
                <a:effectLst/>
                <a:latin typeface="+mn-lt"/>
                <a:ea typeface="+mn-ea"/>
                <a:cs typeface="+mn-cs"/>
              </a:rPr>
              <a:t>CAPITAL PROPERTY</a:t>
            </a:r>
            <a:r>
              <a:rPr lang="en-US" sz="1200" kern="1200" baseline="0" dirty="0">
                <a:solidFill>
                  <a:schemeClr val="tx1"/>
                </a:solidFill>
                <a:effectLst/>
                <a:latin typeface="+mn-lt"/>
                <a:ea typeface="+mn-ea"/>
                <a:cs typeface="+mn-cs"/>
              </a:rPr>
              <a:t> within the description.</a:t>
            </a:r>
            <a:r>
              <a:rPr lang="en-US" sz="1200" kern="1200" dirty="0">
                <a:solidFill>
                  <a:schemeClr val="tx1"/>
                </a:solidFill>
                <a:effectLst/>
                <a:latin typeface="+mn-lt"/>
                <a:ea typeface="+mn-ea"/>
                <a:cs typeface="+mn-cs"/>
              </a:rPr>
              <a:t> (Side Note: When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entering requisitions, the account code is driven by the category code selection (or commodity code in Spearmart you select). </a:t>
            </a:r>
            <a:endParaRPr lang="en-US" sz="1200" kern="1200" baseline="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Expendable </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Has a useful life </a:t>
            </a:r>
            <a:r>
              <a:rPr lang="en-US" sz="1200" b="1" i="1" kern="1200" dirty="0">
                <a:solidFill>
                  <a:schemeClr val="tx1"/>
                </a:solidFill>
                <a:effectLst/>
                <a:latin typeface="+mn-lt"/>
                <a:ea typeface="+mn-ea"/>
                <a:cs typeface="+mn-cs"/>
              </a:rPr>
              <a:t>less than one year </a:t>
            </a:r>
            <a:r>
              <a:rPr lang="en-US" sz="1200" kern="1200" dirty="0">
                <a:solidFill>
                  <a:schemeClr val="tx1"/>
                </a:solidFill>
                <a:effectLst/>
                <a:latin typeface="+mn-lt"/>
                <a:ea typeface="+mn-ea"/>
                <a:cs typeface="+mn-cs"/>
              </a:rPr>
              <a:t>and/or an </a:t>
            </a:r>
            <a:r>
              <a:rPr lang="en-US" sz="1200" b="1" i="1" kern="1200" dirty="0">
                <a:solidFill>
                  <a:schemeClr val="tx1"/>
                </a:solidFill>
                <a:effectLst/>
                <a:latin typeface="+mn-lt"/>
                <a:ea typeface="+mn-ea"/>
                <a:cs typeface="+mn-cs"/>
              </a:rPr>
              <a:t>acquisition cost of less than the applicable capitalization threshold.</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All expendable property accounts start with 74xxxx prefix.</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Property Cost</a:t>
            </a:r>
          </a:p>
          <a:p>
            <a:pPr lvl="0"/>
            <a:r>
              <a:rPr lang="en-US" sz="1200" kern="1200" dirty="0">
                <a:solidFill>
                  <a:schemeClr val="tx1"/>
                </a:solidFill>
                <a:effectLst/>
                <a:latin typeface="+mn-lt"/>
                <a:ea typeface="+mn-ea"/>
                <a:cs typeface="+mn-cs"/>
              </a:rPr>
              <a:t>Total cost of property includes all costs incurred for getting the asset in place for its intended use. This can include the below:</a:t>
            </a:r>
          </a:p>
          <a:p>
            <a:pPr lvl="1"/>
            <a:r>
              <a:rPr lang="en-US" sz="1200" kern="1200" dirty="0">
                <a:solidFill>
                  <a:schemeClr val="tx1"/>
                </a:solidFill>
                <a:effectLst/>
                <a:latin typeface="+mn-lt"/>
                <a:ea typeface="+mn-ea"/>
                <a:cs typeface="+mn-cs"/>
              </a:rPr>
              <a:t>-Shipping/Freight</a:t>
            </a:r>
          </a:p>
          <a:p>
            <a:pPr lvl="1"/>
            <a:r>
              <a:rPr lang="en-US" sz="1200" kern="1200" dirty="0">
                <a:solidFill>
                  <a:schemeClr val="tx1"/>
                </a:solidFill>
                <a:effectLst/>
                <a:latin typeface="+mn-lt"/>
                <a:ea typeface="+mn-ea"/>
                <a:cs typeface="+mn-cs"/>
              </a:rPr>
              <a:t>-Installation</a:t>
            </a:r>
          </a:p>
          <a:p>
            <a:pPr lvl="1"/>
            <a:r>
              <a:rPr lang="en-US" sz="1200" kern="1200" dirty="0">
                <a:solidFill>
                  <a:schemeClr val="tx1"/>
                </a:solidFill>
                <a:effectLst/>
                <a:latin typeface="+mn-lt"/>
                <a:ea typeface="+mn-ea"/>
                <a:cs typeface="+mn-cs"/>
              </a:rPr>
              <a:t>-Initial training</a:t>
            </a:r>
          </a:p>
          <a:p>
            <a:pPr lvl="1"/>
            <a:r>
              <a:rPr lang="en-US" sz="1200" kern="1200" dirty="0">
                <a:solidFill>
                  <a:schemeClr val="tx1"/>
                </a:solidFill>
                <a:effectLst/>
                <a:latin typeface="+mn-lt"/>
                <a:ea typeface="+mn-ea"/>
                <a:cs typeface="+mn-cs"/>
              </a:rPr>
              <a:t>-Dependent</a:t>
            </a:r>
            <a:r>
              <a:rPr lang="en-US" sz="1200" kern="1200" baseline="0" dirty="0">
                <a:solidFill>
                  <a:schemeClr val="tx1"/>
                </a:solidFill>
                <a:effectLst/>
                <a:latin typeface="+mn-lt"/>
                <a:ea typeface="+mn-ea"/>
                <a:cs typeface="+mn-cs"/>
              </a:rPr>
              <a:t> software/hardware that “drives” the equipment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lgn="l"/>
            <a:r>
              <a:rPr lang="en-US" sz="1200" kern="1200" dirty="0">
                <a:solidFill>
                  <a:schemeClr val="tx1"/>
                </a:solidFill>
                <a:effectLst/>
                <a:latin typeface="+mn-lt"/>
                <a:ea typeface="+mn-ea"/>
                <a:cs typeface="+mn-cs"/>
              </a:rPr>
              <a:t>**Should be noted that renewable </a:t>
            </a:r>
            <a:r>
              <a:rPr lang="en-US" sz="1200" u="sng" kern="1200" dirty="0">
                <a:solidFill>
                  <a:schemeClr val="tx1"/>
                </a:solidFill>
                <a:effectLst/>
                <a:latin typeface="+mn-lt"/>
                <a:ea typeface="+mn-ea"/>
                <a:cs typeface="+mn-cs"/>
              </a:rPr>
              <a:t>annual</a:t>
            </a:r>
            <a:r>
              <a:rPr lang="en-US" sz="1200" kern="1200" dirty="0">
                <a:solidFill>
                  <a:schemeClr val="tx1"/>
                </a:solidFill>
                <a:effectLst/>
                <a:latin typeface="+mn-lt"/>
                <a:ea typeface="+mn-ea"/>
                <a:cs typeface="+mn-cs"/>
              </a:rPr>
              <a:t> licenses or </a:t>
            </a:r>
            <a:r>
              <a:rPr lang="en-US" sz="1200" u="sng" kern="1200" dirty="0">
                <a:solidFill>
                  <a:schemeClr val="tx1"/>
                </a:solidFill>
                <a:effectLst/>
                <a:latin typeface="+mn-lt"/>
                <a:ea typeface="+mn-ea"/>
                <a:cs typeface="+mn-cs"/>
              </a:rPr>
              <a:t>annual</a:t>
            </a:r>
            <a:r>
              <a:rPr lang="en-US" sz="1200" kern="1200" baseline="0" dirty="0">
                <a:solidFill>
                  <a:schemeClr val="tx1"/>
                </a:solidFill>
                <a:effectLst/>
                <a:latin typeface="+mn-lt"/>
                <a:ea typeface="+mn-ea"/>
                <a:cs typeface="+mn-cs"/>
              </a:rPr>
              <a:t> support services </a:t>
            </a:r>
            <a:r>
              <a:rPr lang="en-US" sz="1200" kern="1200" dirty="0">
                <a:solidFill>
                  <a:schemeClr val="tx1"/>
                </a:solidFill>
                <a:effectLst/>
                <a:latin typeface="+mn-lt"/>
                <a:ea typeface="+mn-ea"/>
                <a:cs typeface="+mn-cs"/>
              </a:rPr>
              <a:t>are not considered capital expenditures and are not included in the</a:t>
            </a:r>
            <a:r>
              <a:rPr lang="en-US" sz="1200" kern="1200" baseline="0" dirty="0">
                <a:solidFill>
                  <a:schemeClr val="tx1"/>
                </a:solidFill>
                <a:effectLst/>
                <a:latin typeface="+mn-lt"/>
                <a:ea typeface="+mn-ea"/>
                <a:cs typeface="+mn-cs"/>
              </a:rPr>
              <a:t> cost of capitalization,</a:t>
            </a:r>
            <a:r>
              <a:rPr lang="en-US" sz="1200" kern="1200" dirty="0">
                <a:solidFill>
                  <a:schemeClr val="tx1"/>
                </a:solidFill>
                <a:effectLst/>
                <a:latin typeface="+mn-lt"/>
                <a:ea typeface="+mn-ea"/>
                <a:cs typeface="+mn-cs"/>
              </a:rPr>
              <a:t> no matter the cost, because they don’t have a useful life longer than one year</a:t>
            </a:r>
          </a:p>
          <a:p>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2</a:t>
            </a:fld>
            <a:endParaRPr lang="en-US" dirty="0"/>
          </a:p>
        </p:txBody>
      </p:sp>
    </p:spTree>
    <p:extLst>
      <p:ext uri="{BB962C8B-B14F-4D97-AF65-F5344CB8AC3E}">
        <p14:creationId xmlns:p14="http://schemas.microsoft.com/office/powerpoint/2010/main" val="2495357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All university-owned property should be properly used and safeguarded by all employees, always. Who has responsibility for ensuring this safety? Well, there are a few offices, those being…..</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ARS </a:t>
            </a:r>
          </a:p>
          <a:p>
            <a:r>
              <a:rPr lang="en-US" sz="1200" u="none" kern="1200" dirty="0">
                <a:solidFill>
                  <a:schemeClr val="tx1"/>
                </a:solidFill>
                <a:effectLst/>
                <a:latin typeface="+mn-lt"/>
                <a:ea typeface="+mn-ea"/>
                <a:cs typeface="+mn-cs"/>
              </a:rPr>
              <a:t>– </a:t>
            </a:r>
            <a:r>
              <a:rPr lang="en-US" sz="1200" i="1" u="none" kern="1200" dirty="0">
                <a:solidFill>
                  <a:schemeClr val="tx1"/>
                </a:solidFill>
                <a:effectLst/>
                <a:latin typeface="+mn-lt"/>
                <a:ea typeface="+mn-ea"/>
                <a:cs typeface="+mn-cs"/>
              </a:rPr>
              <a:t>What we do</a:t>
            </a:r>
            <a:r>
              <a:rPr lang="en-US" sz="1200" u="none"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Establish policies and procedures ensuring the safeguarding of university assets</a:t>
            </a:r>
          </a:p>
          <a:p>
            <a:r>
              <a:rPr lang="en-US" sz="1200" kern="1200" dirty="0">
                <a:solidFill>
                  <a:schemeClr val="tx1"/>
                </a:solidFill>
                <a:effectLst/>
                <a:latin typeface="+mn-lt"/>
                <a:ea typeface="+mn-ea"/>
                <a:cs typeface="+mn-cs"/>
              </a:rPr>
              <a:t>- Ensure compliance with laws, rules, regulations, policies and procedures</a:t>
            </a:r>
          </a:p>
          <a:p>
            <a:r>
              <a:rPr lang="en-US" sz="1200" kern="1200" dirty="0">
                <a:solidFill>
                  <a:schemeClr val="tx1"/>
                </a:solidFill>
                <a:effectLst/>
                <a:latin typeface="+mn-lt"/>
                <a:ea typeface="+mn-ea"/>
                <a:cs typeface="+mn-cs"/>
              </a:rPr>
              <a:t>- Coordinate the annual physical inventory of capital property</a:t>
            </a:r>
          </a:p>
          <a:p>
            <a:r>
              <a:rPr lang="en-US" sz="1200" kern="1200" dirty="0">
                <a:solidFill>
                  <a:schemeClr val="tx1"/>
                </a:solidFill>
                <a:effectLst/>
                <a:latin typeface="+mn-lt"/>
                <a:ea typeface="+mn-ea"/>
                <a:cs typeface="+mn-cs"/>
              </a:rPr>
              <a:t>- Account for the acquisition, transfer and disposition of capital property</a:t>
            </a:r>
          </a:p>
          <a:p>
            <a:r>
              <a:rPr lang="en-US" sz="1200" kern="1200" dirty="0">
                <a:solidFill>
                  <a:schemeClr val="tx1"/>
                </a:solidFill>
                <a:effectLst/>
                <a:latin typeface="+mn-lt"/>
                <a:ea typeface="+mn-ea"/>
                <a:cs typeface="+mn-cs"/>
              </a:rPr>
              <a:t>- Maintain all property records and supporting documentation within OMNI Financials</a:t>
            </a:r>
          </a:p>
          <a:p>
            <a:endParaRPr lang="en-US" sz="1200" u="sng"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SRA</a:t>
            </a:r>
          </a:p>
          <a:p>
            <a:r>
              <a:rPr lang="en-US" sz="1200" u="none" kern="1200" dirty="0">
                <a:solidFill>
                  <a:schemeClr val="tx1"/>
                </a:solidFill>
                <a:effectLst/>
                <a:latin typeface="+mn-lt"/>
                <a:ea typeface="+mn-ea"/>
                <a:cs typeface="+mn-cs"/>
              </a:rPr>
              <a:t>- What they do……..</a:t>
            </a:r>
          </a:p>
          <a:p>
            <a:r>
              <a:rPr lang="en-US" sz="1200" kern="1200" dirty="0">
                <a:solidFill>
                  <a:schemeClr val="tx1"/>
                </a:solidFill>
                <a:effectLst/>
                <a:latin typeface="+mn-lt"/>
                <a:ea typeface="+mn-ea"/>
                <a:cs typeface="+mn-cs"/>
              </a:rPr>
              <a:t>- Ensure property acquired with federal contract or grant (C&amp;G) funds are in maintained in accordance with applicable federal rules and regulations</a:t>
            </a:r>
          </a:p>
          <a:p>
            <a:r>
              <a:rPr lang="en-US" sz="1200" kern="1200" dirty="0">
                <a:solidFill>
                  <a:schemeClr val="tx1"/>
                </a:solidFill>
                <a:effectLst/>
                <a:latin typeface="+mn-lt"/>
                <a:ea typeface="+mn-ea"/>
                <a:cs typeface="+mn-cs"/>
              </a:rPr>
              <a:t>- Coordinate the proper accounting for and tagging of title restricted C&amp;G property</a:t>
            </a:r>
          </a:p>
          <a:p>
            <a:r>
              <a:rPr lang="en-US" sz="1200" kern="1200" dirty="0">
                <a:solidFill>
                  <a:schemeClr val="tx1"/>
                </a:solidFill>
                <a:effectLst/>
                <a:latin typeface="+mn-lt"/>
                <a:ea typeface="+mn-ea"/>
                <a:cs typeface="+mn-cs"/>
              </a:rPr>
              <a:t>- Also approve all transfers/dispositions of C&amp;G capital property before sending to Accounting &amp; Reporting Services</a:t>
            </a: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Departmental Responsibility </a:t>
            </a:r>
          </a:p>
          <a:p>
            <a:r>
              <a:rPr lang="en-US" sz="1200" kern="1200" dirty="0">
                <a:solidFill>
                  <a:schemeClr val="tx1"/>
                </a:solidFill>
                <a:effectLst/>
                <a:latin typeface="+mn-lt"/>
                <a:ea typeface="+mn-ea"/>
                <a:cs typeface="+mn-cs"/>
              </a:rPr>
              <a:t>- Vice presidents, deans or directors have ultimate responsibility for departmental property. Those individuals may delegate their ultimate responsibility for property accountability to individuals in their department by appointing staff the following roles:</a:t>
            </a:r>
          </a:p>
          <a:p>
            <a:r>
              <a:rPr lang="en-US" sz="1200" kern="1200" dirty="0">
                <a:solidFill>
                  <a:schemeClr val="tx1"/>
                </a:solidFill>
                <a:effectLst/>
                <a:latin typeface="+mn-lt"/>
                <a:ea typeface="+mn-ea"/>
                <a:cs typeface="+mn-cs"/>
              </a:rPr>
              <a:t>- Property Manager</a:t>
            </a:r>
          </a:p>
          <a:p>
            <a:r>
              <a:rPr lang="en-US" sz="1200" kern="1200" dirty="0">
                <a:solidFill>
                  <a:schemeClr val="tx1"/>
                </a:solidFill>
                <a:effectLst/>
                <a:latin typeface="+mn-lt"/>
                <a:ea typeface="+mn-ea"/>
                <a:cs typeface="+mn-cs"/>
              </a:rPr>
              <a:t>- Property Custodian</a:t>
            </a:r>
          </a:p>
          <a:p>
            <a:r>
              <a:rPr lang="en-US" sz="1200" kern="1200" dirty="0">
                <a:solidFill>
                  <a:schemeClr val="tx1"/>
                </a:solidFill>
                <a:effectLst/>
                <a:latin typeface="+mn-lt"/>
                <a:ea typeface="+mn-ea"/>
                <a:cs typeface="+mn-cs"/>
              </a:rPr>
              <a:t>- Inventory Taker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**Role owners delegated via completion and submission of Property Management Role Designation Form</a:t>
            </a:r>
          </a:p>
          <a:p>
            <a:pPr lvl="0"/>
            <a:endParaRPr lang="en-US" dirty="0"/>
          </a:p>
          <a:p>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3</a:t>
            </a:fld>
            <a:endParaRPr lang="en-US" dirty="0"/>
          </a:p>
        </p:txBody>
      </p:sp>
    </p:spTree>
    <p:extLst>
      <p:ext uri="{BB962C8B-B14F-4D97-AF65-F5344CB8AC3E}">
        <p14:creationId xmlns:p14="http://schemas.microsoft.com/office/powerpoint/2010/main" val="1585929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Property Manager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default is the department’s Budget Manager but can be assigned to another. There roles are as follows. </a:t>
            </a:r>
            <a:endParaRPr lang="en-US" sz="120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Determines the appropriate disposition method (surplus, scrap, etc.) for all departmental capital property</a:t>
            </a:r>
          </a:p>
          <a:p>
            <a:r>
              <a:rPr lang="en-US" sz="1200" kern="1200" dirty="0">
                <a:solidFill>
                  <a:schemeClr val="tx1"/>
                </a:solidFill>
                <a:effectLst/>
                <a:latin typeface="+mn-lt"/>
                <a:ea typeface="+mn-ea"/>
                <a:cs typeface="+mn-cs"/>
              </a:rPr>
              <a:t>- Serves as </a:t>
            </a:r>
            <a:r>
              <a:rPr lang="en-US" sz="1200" b="0" kern="1200" dirty="0">
                <a:solidFill>
                  <a:schemeClr val="tx1"/>
                </a:solidFill>
                <a:effectLst/>
                <a:latin typeface="+mn-lt"/>
                <a:ea typeface="+mn-ea"/>
                <a:cs typeface="+mn-cs"/>
              </a:rPr>
              <a:t>final approver for the disposition/transfer of expendable property (cost less than $5K)  </a:t>
            </a:r>
          </a:p>
          <a:p>
            <a:pPr marL="0" lvl="0" indent="0">
              <a:buFontTx/>
              <a:buNone/>
            </a:pPr>
            <a:r>
              <a:rPr lang="en-US" sz="1200" b="0" kern="1200" dirty="0">
                <a:solidFill>
                  <a:schemeClr val="tx1"/>
                </a:solidFill>
                <a:effectLst/>
                <a:latin typeface="+mn-lt"/>
                <a:ea typeface="+mn-ea"/>
                <a:cs typeface="+mn-cs"/>
              </a:rPr>
              <a:t>- And they must also provide approval to </a:t>
            </a:r>
            <a:r>
              <a:rPr lang="en-US" sz="1200" kern="1200" dirty="0">
                <a:solidFill>
                  <a:schemeClr val="tx1"/>
                </a:solidFill>
                <a:effectLst/>
                <a:latin typeface="+mn-lt"/>
                <a:ea typeface="+mn-ea"/>
                <a:cs typeface="+mn-cs"/>
              </a:rPr>
              <a:t>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for the disposition/transfer of all capital assets (cost at least $5K), and must also coordinate/obtain SRA approval for all C&amp;G property actions.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Property Decal Request Form – The Property Manager is responsible for requesting new door tags for locations, as well as requesting new door tags for renovated building locations or newly constructed building/locations. *</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Custodian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Serves as first point of contact with ARS</a:t>
            </a:r>
          </a:p>
          <a:p>
            <a:pPr lvl="0"/>
            <a:r>
              <a:rPr lang="en-US" sz="1200" kern="1200" dirty="0">
                <a:solidFill>
                  <a:schemeClr val="tx1"/>
                </a:solidFill>
                <a:effectLst/>
                <a:latin typeface="+mn-lt"/>
                <a:ea typeface="+mn-ea"/>
                <a:cs typeface="+mn-cs"/>
              </a:rPr>
              <a:t>- Coordinates with ARS to identify new capital property </a:t>
            </a:r>
          </a:p>
          <a:p>
            <a:r>
              <a:rPr lang="en-US" sz="1200" kern="1200" dirty="0">
                <a:solidFill>
                  <a:schemeClr val="tx1"/>
                </a:solidFill>
                <a:effectLst/>
                <a:latin typeface="+mn-lt"/>
                <a:ea typeface="+mn-ea"/>
                <a:cs typeface="+mn-cs"/>
              </a:rPr>
              <a:t>- Assists in physical tagging</a:t>
            </a:r>
          </a:p>
          <a:p>
            <a:r>
              <a:rPr lang="en-US" sz="1200" kern="1200" dirty="0">
                <a:solidFill>
                  <a:schemeClr val="tx1"/>
                </a:solidFill>
                <a:effectLst/>
                <a:latin typeface="+mn-lt"/>
                <a:ea typeface="+mn-ea"/>
                <a:cs typeface="+mn-cs"/>
              </a:rPr>
              <a:t>- Provides necessary information to ARS to load capital property in OMNI</a:t>
            </a:r>
          </a:p>
          <a:p>
            <a:pPr lvl="0"/>
            <a:r>
              <a:rPr lang="en-US" sz="1200" kern="1200" dirty="0">
                <a:solidFill>
                  <a:schemeClr val="tx1"/>
                </a:solidFill>
                <a:effectLst/>
                <a:latin typeface="+mn-lt"/>
                <a:ea typeface="+mn-ea"/>
                <a:cs typeface="+mn-cs"/>
              </a:rPr>
              <a:t>- And maintains department’s property records</a:t>
            </a:r>
          </a:p>
          <a:p>
            <a:r>
              <a:rPr lang="en-US" sz="1200" kern="1200" dirty="0">
                <a:solidFill>
                  <a:schemeClr val="tx1"/>
                </a:solidFill>
                <a:effectLst/>
                <a:latin typeface="+mn-lt"/>
                <a:ea typeface="+mn-ea"/>
                <a:cs typeface="+mn-cs"/>
              </a:rPr>
              <a:t> </a:t>
            </a:r>
          </a:p>
          <a:p>
            <a:r>
              <a:rPr lang="en-US" sz="1200" u="sng" kern="1200" dirty="0">
                <a:solidFill>
                  <a:schemeClr val="tx1"/>
                </a:solidFill>
                <a:effectLst/>
                <a:latin typeface="+mn-lt"/>
                <a:ea typeface="+mn-ea"/>
                <a:cs typeface="+mn-cs"/>
              </a:rPr>
              <a:t>Inventory Taker</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Inventories department’s capital property. This is only required for departments that perform their own inventory, and is generally only departments with a relatively large number of capital property, currently over 50 capital items.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And for internal control purposes, this person should not be the Property Custodian or Property Manager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FSU_DPT_AM_PROPERTY_ROLES</a:t>
            </a:r>
            <a:r>
              <a:rPr lang="en-US" sz="1200" kern="1200" baseline="0" dirty="0">
                <a:solidFill>
                  <a:schemeClr val="tx1"/>
                </a:solidFill>
                <a:effectLst/>
                <a:latin typeface="+mn-lt"/>
                <a:ea typeface="+mn-ea"/>
                <a:cs typeface="+mn-cs"/>
              </a:rPr>
              <a:t> – use this query to get listing of each department’s Property Manager, Custodian, and Inventory Taker.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u="sng" kern="1200" dirty="0">
                <a:solidFill>
                  <a:schemeClr val="tx1"/>
                </a:solidFill>
                <a:effectLst/>
                <a:latin typeface="+mn-lt"/>
                <a:ea typeface="+mn-ea"/>
                <a:cs typeface="+mn-cs"/>
              </a:rPr>
              <a:t>PI</a:t>
            </a:r>
            <a:r>
              <a:rPr lang="en-US" sz="1200" kern="1200" dirty="0">
                <a:solidFill>
                  <a:schemeClr val="tx1"/>
                </a:solidFill>
                <a:effectLst/>
                <a:latin typeface="+mn-lt"/>
                <a:ea typeface="+mn-ea"/>
                <a:cs typeface="+mn-cs"/>
              </a:rPr>
              <a:t> – Manages all property acquired through their sponsored awards and ensures compliance with terms &amp; conditions outlined in the award.  The PI works in coordination with the Department Property Roles for contract and grant acquired property, if contract/grant is active</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4</a:t>
            </a:fld>
            <a:endParaRPr lang="en-US" dirty="0"/>
          </a:p>
        </p:txBody>
      </p:sp>
    </p:spTree>
    <p:extLst>
      <p:ext uri="{BB962C8B-B14F-4D97-AF65-F5344CB8AC3E}">
        <p14:creationId xmlns:p14="http://schemas.microsoft.com/office/powerpoint/2010/main" val="46816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As employees of FSU we should all do our best to safeguard assets that are acquired by FSU.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Guidelines</a:t>
            </a:r>
          </a:p>
          <a:p>
            <a:pPr lvl="0"/>
            <a:r>
              <a:rPr lang="en-US" sz="1200" kern="1200" dirty="0">
                <a:solidFill>
                  <a:schemeClr val="tx1"/>
                </a:solidFill>
                <a:effectLst/>
                <a:latin typeface="+mn-lt"/>
                <a:ea typeface="+mn-ea"/>
                <a:cs typeface="+mn-cs"/>
              </a:rPr>
              <a:t>- Each department should make every effort to protect and maintain all FSU Property such as locking equipment in secured locations, training staff on proper handling of property, and keeping up on equipment maintenance and improvements. Please refer to our property policies for guidelines on safeguarding all assets.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Attractive Items</a:t>
            </a:r>
          </a:p>
          <a:p>
            <a:pPr lvl="0"/>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Attractive/sensitive property refers to certain </a:t>
            </a:r>
            <a:r>
              <a:rPr lang="en-US" sz="1200" b="1" i="1" kern="1200" dirty="0">
                <a:solidFill>
                  <a:schemeClr val="tx1"/>
                </a:solidFill>
                <a:effectLst/>
                <a:latin typeface="+mn-lt"/>
                <a:ea typeface="+mn-ea"/>
                <a:cs typeface="+mn-cs"/>
              </a:rPr>
              <a:t>items with a cost less than $5,000, but are deemed important enough </a:t>
            </a:r>
            <a:r>
              <a:rPr lang="en-US" sz="1200" b="0" i="0" kern="1200" dirty="0">
                <a:solidFill>
                  <a:schemeClr val="tx1"/>
                </a:solidFill>
                <a:effectLst/>
                <a:latin typeface="+mn-lt"/>
                <a:ea typeface="+mn-ea"/>
                <a:cs typeface="+mn-cs"/>
              </a:rPr>
              <a:t>to </a:t>
            </a:r>
            <a:r>
              <a:rPr lang="en-US" sz="1200" b="1" i="1" kern="1200" dirty="0">
                <a:solidFill>
                  <a:schemeClr val="tx1"/>
                </a:solidFill>
                <a:effectLst/>
                <a:latin typeface="+mn-lt"/>
                <a:ea typeface="+mn-ea"/>
                <a:cs typeface="+mn-cs"/>
              </a:rPr>
              <a:t>log and keep track of in OMNI financials</a:t>
            </a:r>
            <a:r>
              <a:rPr lang="en-US" sz="1200" b="0" i="0" kern="1200" dirty="0">
                <a:solidFill>
                  <a:schemeClr val="tx1"/>
                </a:solidFill>
                <a:effectLst/>
                <a:latin typeface="+mn-lt"/>
                <a:ea typeface="+mn-ea"/>
                <a:cs typeface="+mn-cs"/>
              </a:rPr>
              <a:t>. These items will vary from department to department and should be evaluated in the context of their environment. Factors that should be considered when evaluating the attractiveness or sensitivity of an item includes its portability, its adaptability for personal use, whether it contains new technology, its potential resale value if stolen, and/or the security of its location.</a:t>
            </a: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Departments are encouraged to perform a risk assessment (both financial and operational) on their property to identify those items that are particularly at risk or vulnerable to loss.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cost/benefit assessment should be conducted before developing any internal policies for managing high-risk property items.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OMNI’s Asset Management system is available for departments to help identify and track attractive property.</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For additional information and guidance on attractive/sensitive property, refer to the Best Practices Guide and Internal Control Checklist available on the Controller’s web page under Asset Management.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Highlights of the</a:t>
            </a:r>
            <a:r>
              <a:rPr lang="en-US" sz="1200" kern="1200" baseline="0" dirty="0">
                <a:solidFill>
                  <a:schemeClr val="tx1"/>
                </a:solidFill>
                <a:effectLst/>
                <a:latin typeface="+mn-lt"/>
                <a:ea typeface="+mn-ea"/>
                <a:cs typeface="+mn-cs"/>
              </a:rPr>
              <a:t> Guide:</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Examples of attractive/sensitive property</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How to identify and assess risk</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Quantitative risk matrix example</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Cost/benefit analysis examples</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Tips for tracking attractive/sensitive property</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Methods of recording attractive/sensitive property</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inventory process related to your attractive/sensitive property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Attractive Items Addition Form</a:t>
            </a:r>
          </a:p>
          <a:p>
            <a:pPr lvl="1"/>
            <a:r>
              <a:rPr lang="en-US" sz="1200" kern="1200" dirty="0">
                <a:solidFill>
                  <a:schemeClr val="tx1"/>
                </a:solidFill>
                <a:effectLst/>
                <a:latin typeface="+mn-lt"/>
                <a:ea typeface="+mn-ea"/>
                <a:cs typeface="+mn-cs"/>
              </a:rPr>
              <a:t>-Submit an Attractive Item Additions Form to ARS to obtain property tags for items</a:t>
            </a:r>
          </a:p>
          <a:p>
            <a:pPr marL="457200" lvl="1" indent="0">
              <a:buFontTx/>
              <a:buNone/>
            </a:pPr>
            <a:r>
              <a:rPr lang="en-US" sz="1200" kern="1200" dirty="0">
                <a:solidFill>
                  <a:schemeClr val="tx1"/>
                </a:solidFill>
                <a:effectLst/>
                <a:latin typeface="+mn-lt"/>
                <a:ea typeface="+mn-ea"/>
                <a:cs typeface="+mn-cs"/>
              </a:rPr>
              <a:t>-These tags will different than most property tags because they are gold</a:t>
            </a:r>
          </a:p>
          <a:p>
            <a:pPr marL="457200" lvl="1" indent="0">
              <a:buFontTx/>
              <a:buNone/>
            </a:pPr>
            <a:r>
              <a:rPr lang="en-US" sz="1200" kern="1200" dirty="0">
                <a:solidFill>
                  <a:schemeClr val="tx1"/>
                </a:solidFill>
                <a:effectLst/>
                <a:latin typeface="+mn-lt"/>
                <a:ea typeface="+mn-ea"/>
                <a:cs typeface="+mn-cs"/>
              </a:rPr>
              <a:t>-Monitoring and control of these items is the sole responsibility of the requesting department</a:t>
            </a:r>
          </a:p>
          <a:p>
            <a:pPr lvl="1"/>
            <a:r>
              <a:rPr lang="en-US" sz="1200" kern="1200" dirty="0">
                <a:solidFill>
                  <a:schemeClr val="tx1"/>
                </a:solidFill>
                <a:effectLst/>
                <a:latin typeface="+mn-lt"/>
                <a:ea typeface="+mn-ea"/>
                <a:cs typeface="+mn-cs"/>
              </a:rPr>
              <a:t>-Attractive Item transfers, dispositions, etc. must be coordinated by the requesting department and do not require ARS approval, just notification</a:t>
            </a:r>
          </a:p>
          <a:p>
            <a:pPr lvl="1"/>
            <a:r>
              <a:rPr lang="en-US" sz="1200" kern="1200" dirty="0">
                <a:solidFill>
                  <a:schemeClr val="tx1"/>
                </a:solidFill>
                <a:effectLst/>
                <a:latin typeface="+mn-lt"/>
                <a:ea typeface="+mn-ea"/>
                <a:cs typeface="+mn-cs"/>
              </a:rPr>
              <a:t>-You should notify ARS if you have Attractive Items that you no longer wish to track</a:t>
            </a:r>
          </a:p>
          <a:p>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5</a:t>
            </a:fld>
            <a:endParaRPr lang="en-US" dirty="0"/>
          </a:p>
        </p:txBody>
      </p:sp>
    </p:spTree>
    <p:extLst>
      <p:ext uri="{BB962C8B-B14F-4D97-AF65-F5344CB8AC3E}">
        <p14:creationId xmlns:p14="http://schemas.microsoft.com/office/powerpoint/2010/main" val="2891256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have a variety of methods for acquiring assets at FSU. We</a:t>
            </a:r>
            <a:r>
              <a:rPr lang="en-US" sz="1200" kern="1200" baseline="0" dirty="0">
                <a:solidFill>
                  <a:schemeClr val="tx1"/>
                </a:solidFill>
                <a:effectLst/>
                <a:latin typeface="+mn-lt"/>
                <a:ea typeface="+mn-ea"/>
                <a:cs typeface="+mn-cs"/>
              </a:rPr>
              <a:t> will go into d</a:t>
            </a:r>
            <a:r>
              <a:rPr lang="en-US" sz="1200" kern="1200" dirty="0">
                <a:solidFill>
                  <a:schemeClr val="tx1"/>
                </a:solidFill>
                <a:effectLst/>
                <a:latin typeface="+mn-lt"/>
                <a:ea typeface="+mn-ea"/>
                <a:cs typeface="+mn-cs"/>
              </a:rPr>
              <a:t>etail on these methods,</a:t>
            </a:r>
            <a:r>
              <a:rPr lang="en-US" sz="1200" kern="1200" baseline="0" dirty="0">
                <a:solidFill>
                  <a:schemeClr val="tx1"/>
                </a:solidFill>
                <a:effectLst/>
                <a:latin typeface="+mn-lt"/>
                <a:ea typeface="+mn-ea"/>
                <a:cs typeface="+mn-cs"/>
              </a:rPr>
              <a:t> as well as methods you should not use for acquiring assets at FSU.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Reqs / POs / Vouchers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Almost all capital assets</a:t>
            </a:r>
            <a:r>
              <a:rPr lang="en-US" sz="1200" kern="1200" baseline="0" dirty="0">
                <a:solidFill>
                  <a:schemeClr val="tx1"/>
                </a:solidFill>
                <a:effectLst/>
                <a:latin typeface="+mn-lt"/>
                <a:ea typeface="+mn-ea"/>
                <a:cs typeface="+mn-cs"/>
              </a:rPr>
              <a:t> acquired by the university are done so through a r</a:t>
            </a:r>
            <a:r>
              <a:rPr lang="en-US" sz="1200" kern="1200" dirty="0">
                <a:solidFill>
                  <a:schemeClr val="tx1"/>
                </a:solidFill>
                <a:effectLst/>
                <a:latin typeface="+mn-lt"/>
                <a:ea typeface="+mn-ea"/>
                <a:cs typeface="+mn-cs"/>
              </a:rPr>
              <a:t>equisition,</a:t>
            </a:r>
            <a:r>
              <a:rPr lang="en-US" sz="1200" kern="1200" baseline="0" dirty="0">
                <a:solidFill>
                  <a:schemeClr val="tx1"/>
                </a:solidFill>
                <a:effectLst/>
                <a:latin typeface="+mn-lt"/>
                <a:ea typeface="+mn-ea"/>
                <a:cs typeface="+mn-cs"/>
              </a:rPr>
              <a:t> which is sourced to a PO, and is paid through an AP v</a:t>
            </a:r>
            <a:r>
              <a:rPr lang="en-US" sz="1200" kern="1200" dirty="0">
                <a:solidFill>
                  <a:schemeClr val="tx1"/>
                </a:solidFill>
                <a:effectLst/>
                <a:latin typeface="+mn-lt"/>
                <a:ea typeface="+mn-ea"/>
                <a:cs typeface="+mn-cs"/>
              </a:rPr>
              <a:t>oucher. There</a:t>
            </a:r>
            <a:r>
              <a:rPr lang="en-US" sz="1200" kern="1200" baseline="0" dirty="0">
                <a:solidFill>
                  <a:schemeClr val="tx1"/>
                </a:solidFill>
                <a:effectLst/>
                <a:latin typeface="+mn-lt"/>
                <a:ea typeface="+mn-ea"/>
                <a:cs typeface="+mn-cs"/>
              </a:rPr>
              <a:t> are times when assets are/can be acquired directly through a voucher and bypass the requisition/purchase order phase or through a P-Card purchase.</a:t>
            </a:r>
          </a:p>
          <a:p>
            <a:endParaRPr lang="en-US" sz="1200" b="1" kern="1200" baseline="0" dirty="0">
              <a:solidFill>
                <a:schemeClr val="tx1"/>
              </a:solidFill>
              <a:effectLst/>
              <a:latin typeface="+mn-lt"/>
              <a:ea typeface="+mn-ea"/>
              <a:cs typeface="+mn-cs"/>
            </a:endParaRPr>
          </a:p>
          <a:p>
            <a:r>
              <a:rPr lang="en-US" sz="1200" b="1" kern="1200" baseline="0" dirty="0">
                <a:solidFill>
                  <a:schemeClr val="tx1"/>
                </a:solidFill>
                <a:effectLst/>
                <a:latin typeface="+mn-lt"/>
                <a:ea typeface="+mn-ea"/>
                <a:cs typeface="+mn-cs"/>
              </a:rPr>
              <a:t>** Make mention of selecting the correct commodity code in Spearmart, as this drives the accounting codes for asset purchases, which in turn drives capital asset workflow. ** Also make mention that every any purchase coded to a capital asset account is reviewed by the Asset Management Office for approval, and every purchase over $5K regardless of account code is reviewed. </a:t>
            </a:r>
            <a:endParaRPr lang="en-US" sz="1200" b="1"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Donations – (2) Distinct Ways</a:t>
            </a:r>
            <a:endParaRPr lang="en-US" sz="1100" u="sng"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Benefiting a Sponsored Project (contract or grant)</a:t>
            </a:r>
          </a:p>
          <a:p>
            <a:r>
              <a:rPr lang="en-US" sz="1200" kern="1200" dirty="0">
                <a:solidFill>
                  <a:schemeClr val="tx1"/>
                </a:solidFill>
                <a:effectLst/>
                <a:latin typeface="+mn-lt"/>
                <a:ea typeface="+mn-ea"/>
                <a:cs typeface="+mn-cs"/>
              </a:rPr>
              <a:t>-Property Manager should send a memorandum to </a:t>
            </a:r>
            <a:r>
              <a:rPr lang="en-US" sz="1200" b="1" kern="1200" dirty="0">
                <a:solidFill>
                  <a:schemeClr val="tx1"/>
                </a:solidFill>
                <a:effectLst/>
                <a:latin typeface="+mn-lt"/>
                <a:ea typeface="+mn-ea"/>
                <a:cs typeface="+mn-cs"/>
              </a:rPr>
              <a:t>SRA</a:t>
            </a:r>
            <a:r>
              <a:rPr lang="en-US" sz="1200" kern="1200" dirty="0">
                <a:solidFill>
                  <a:schemeClr val="tx1"/>
                </a:solidFill>
                <a:effectLst/>
                <a:latin typeface="+mn-lt"/>
                <a:ea typeface="+mn-ea"/>
                <a:cs typeface="+mn-cs"/>
              </a:rPr>
              <a:t> to include: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Itemized list of donated items, with complete descriptions</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Value (cost or fair market value, if determinable)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Original acquisition date</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Name/contact info of providing agency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 SRA will determine the acceptability of the donated item(s) and to which contract/grant the item(s) will be assigned. After SRA</a:t>
            </a:r>
            <a:r>
              <a:rPr lang="en-US" sz="1200" kern="1200" baseline="0" dirty="0">
                <a:solidFill>
                  <a:schemeClr val="tx1"/>
                </a:solidFill>
                <a:effectLst/>
                <a:latin typeface="+mn-lt"/>
                <a:ea typeface="+mn-ea"/>
                <a:cs typeface="+mn-cs"/>
              </a:rPr>
              <a:t> review, ARS will load and create the assets in out OMNI PeopleSoft system. </a:t>
            </a:r>
            <a:endParaRPr lang="en-US" sz="11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Benefiting something other than a Sponsored Project</a:t>
            </a:r>
          </a:p>
          <a:p>
            <a:pPr lvl="1"/>
            <a:r>
              <a:rPr lang="en-US" sz="1200" kern="1200" dirty="0">
                <a:solidFill>
                  <a:schemeClr val="tx1"/>
                </a:solidFill>
                <a:effectLst/>
                <a:latin typeface="+mn-lt"/>
                <a:ea typeface="+mn-ea"/>
                <a:cs typeface="+mn-cs"/>
              </a:rPr>
              <a:t>-Donations should always go through a university Direct Support Organization (</a:t>
            </a:r>
            <a:r>
              <a:rPr lang="en-US" sz="1200" b="1" kern="1200" dirty="0">
                <a:solidFill>
                  <a:schemeClr val="tx1"/>
                </a:solidFill>
                <a:effectLst/>
                <a:latin typeface="+mn-lt"/>
                <a:ea typeface="+mn-ea"/>
                <a:cs typeface="+mn-cs"/>
              </a:rPr>
              <a:t>DSO</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such as the FSU </a:t>
            </a:r>
            <a:r>
              <a:rPr lang="en-US" sz="1200" kern="1200" dirty="0">
                <a:solidFill>
                  <a:schemeClr val="tx1"/>
                </a:solidFill>
                <a:effectLst/>
                <a:latin typeface="+mn-lt"/>
                <a:ea typeface="+mn-ea"/>
                <a:cs typeface="+mn-cs"/>
              </a:rPr>
              <a:t>Foundation</a:t>
            </a:r>
            <a:r>
              <a:rPr lang="en-US" sz="1200" kern="1200" baseline="0" dirty="0">
                <a:solidFill>
                  <a:schemeClr val="tx1"/>
                </a:solidFill>
                <a:effectLst/>
                <a:latin typeface="+mn-lt"/>
                <a:ea typeface="+mn-ea"/>
                <a:cs typeface="+mn-cs"/>
              </a:rPr>
              <a:t> or </a:t>
            </a:r>
            <a:r>
              <a:rPr lang="en-US" sz="1200" kern="1200" dirty="0">
                <a:solidFill>
                  <a:schemeClr val="tx1"/>
                </a:solidFill>
                <a:effectLst/>
                <a:latin typeface="+mn-lt"/>
                <a:ea typeface="+mn-ea"/>
                <a:cs typeface="+mn-cs"/>
              </a:rPr>
              <a:t>FSU Research Foundation.</a:t>
            </a:r>
          </a:p>
          <a:p>
            <a:pPr lvl="1"/>
            <a:r>
              <a:rPr lang="en-US" sz="1200" kern="1200" dirty="0">
                <a:solidFill>
                  <a:schemeClr val="tx1"/>
                </a:solidFill>
                <a:effectLst/>
                <a:latin typeface="+mn-lt"/>
                <a:ea typeface="+mn-ea"/>
                <a:cs typeface="+mn-cs"/>
              </a:rPr>
              <a:t>-A memorandum containing the same information as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above should be sent to the appropriate DSO</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ARS, and the department-fund</a:t>
            </a:r>
            <a:r>
              <a:rPr lang="en-US" sz="1200" kern="1200" baseline="0" dirty="0">
                <a:solidFill>
                  <a:schemeClr val="tx1"/>
                </a:solidFill>
                <a:effectLst/>
                <a:latin typeface="+mn-lt"/>
                <a:ea typeface="+mn-ea"/>
                <a:cs typeface="+mn-cs"/>
              </a:rPr>
              <a:t> combination (p</a:t>
            </a:r>
            <a:r>
              <a:rPr lang="en-US" sz="1200" kern="1200" dirty="0">
                <a:solidFill>
                  <a:schemeClr val="tx1"/>
                </a:solidFill>
                <a:effectLst/>
                <a:latin typeface="+mn-lt"/>
                <a:ea typeface="+mn-ea"/>
                <a:cs typeface="+mn-cs"/>
              </a:rPr>
              <a:t>roject ID when</a:t>
            </a:r>
            <a:r>
              <a:rPr lang="en-US" sz="1200" kern="1200" baseline="0" dirty="0">
                <a:solidFill>
                  <a:schemeClr val="tx1"/>
                </a:solidFill>
                <a:effectLst/>
                <a:latin typeface="+mn-lt"/>
                <a:ea typeface="+mn-ea"/>
                <a:cs typeface="+mn-cs"/>
              </a:rPr>
              <a:t> applicable) </a:t>
            </a:r>
            <a:r>
              <a:rPr lang="en-US" sz="1200" kern="1200" dirty="0">
                <a:solidFill>
                  <a:schemeClr val="tx1"/>
                </a:solidFill>
                <a:effectLst/>
                <a:latin typeface="+mn-lt"/>
                <a:ea typeface="+mn-ea"/>
                <a:cs typeface="+mn-cs"/>
              </a:rPr>
              <a:t>to which the property is to be assigned should also be included in the memorandum.</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effectLst/>
                <a:latin typeface="+mn-lt"/>
                <a:ea typeface="+mn-ea"/>
                <a:cs typeface="+mn-cs"/>
              </a:rPr>
              <a:t>- After review and authentication, ARS will load and create the assets in out OMNI PeopleSoft system. </a:t>
            </a:r>
            <a:endParaRPr lang="en-US" sz="105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Vehicles</a:t>
            </a:r>
          </a:p>
          <a:p>
            <a:endParaRPr lang="en-US" sz="1200" u="none" kern="1200" dirty="0">
              <a:solidFill>
                <a:schemeClr val="tx1"/>
              </a:solidFill>
              <a:effectLst/>
              <a:latin typeface="+mn-lt"/>
              <a:ea typeface="+mn-ea"/>
              <a:cs typeface="+mn-cs"/>
            </a:endParaRPr>
          </a:p>
          <a:p>
            <a:r>
              <a:rPr lang="en-US" sz="1200" u="none" kern="1200" dirty="0">
                <a:solidFill>
                  <a:schemeClr val="tx1"/>
                </a:solidFill>
                <a:effectLst/>
                <a:latin typeface="+mn-lt"/>
                <a:ea typeface="+mn-ea"/>
                <a:cs typeface="+mn-cs"/>
              </a:rPr>
              <a:t>Although vehicles are generally</a:t>
            </a:r>
            <a:r>
              <a:rPr lang="en-US" sz="1200" u="none" kern="1200" baseline="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acquired through the same mechanisms as most assets (Reqs/POs/Vouchers), they</a:t>
            </a:r>
            <a:r>
              <a:rPr lang="en-US" sz="1200" u="none" kern="1200" baseline="0" dirty="0">
                <a:solidFill>
                  <a:schemeClr val="tx1"/>
                </a:solidFill>
                <a:effectLst/>
                <a:latin typeface="+mn-lt"/>
                <a:ea typeface="+mn-ea"/>
                <a:cs typeface="+mn-cs"/>
              </a:rPr>
              <a:t> are</a:t>
            </a:r>
            <a:r>
              <a:rPr lang="en-US" sz="1200" u="none" kern="1200" dirty="0">
                <a:solidFill>
                  <a:schemeClr val="tx1"/>
                </a:solidFill>
                <a:effectLst/>
                <a:latin typeface="+mn-lt"/>
                <a:ea typeface="+mn-ea"/>
                <a:cs typeface="+mn-cs"/>
              </a:rPr>
              <a:t> handled</a:t>
            </a:r>
            <a:r>
              <a:rPr lang="en-US" sz="1200" u="none" kern="1200" baseline="0" dirty="0">
                <a:solidFill>
                  <a:schemeClr val="tx1"/>
                </a:solidFill>
                <a:effectLst/>
                <a:latin typeface="+mn-lt"/>
                <a:ea typeface="+mn-ea"/>
                <a:cs typeface="+mn-cs"/>
              </a:rPr>
              <a:t> differently by our central offices due to interaction with the DMV. </a:t>
            </a:r>
            <a:r>
              <a:rPr lang="en-US" sz="1200" kern="1200" dirty="0">
                <a:solidFill>
                  <a:schemeClr val="tx1"/>
                </a:solidFill>
                <a:effectLst/>
                <a:latin typeface="+mn-lt"/>
                <a:ea typeface="+mn-ea"/>
                <a:cs typeface="+mn-cs"/>
              </a:rPr>
              <a:t>ARS is the </a:t>
            </a:r>
            <a:r>
              <a:rPr lang="en-US" sz="1200" b="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department authorized to have direct contact with the Department of Motor Vehicles</a:t>
            </a:r>
            <a:r>
              <a:rPr lang="en-US" sz="1100" kern="1200" dirty="0">
                <a:solidFill>
                  <a:schemeClr val="tx1"/>
                </a:solidFill>
                <a:effectLst/>
                <a:latin typeface="+mn-lt"/>
                <a:ea typeface="+mn-ea"/>
                <a:cs typeface="+mn-cs"/>
              </a:rPr>
              <a:t>,</a:t>
            </a:r>
            <a:r>
              <a:rPr lang="en-US" sz="11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ARS solely obtains registrations/titles for all vehicles, boats, trailers, and mobile offices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following forms and documentation are</a:t>
            </a:r>
            <a:r>
              <a:rPr lang="en-US" sz="1200" kern="1200" baseline="0" dirty="0">
                <a:solidFill>
                  <a:schemeClr val="tx1"/>
                </a:solidFill>
                <a:effectLst/>
                <a:latin typeface="+mn-lt"/>
                <a:ea typeface="+mn-ea"/>
                <a:cs typeface="+mn-cs"/>
              </a:rPr>
              <a:t> needed, and should be submitted to ARS, when a vehicle is purchased</a:t>
            </a:r>
            <a:r>
              <a:rPr lang="en-US" sz="1200"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-FSU Vehicle Acquisition Form </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-Purchase Order (copy)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-Manufacturer’s Certification of Origin/Title (original)</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-Dealer Invoice (copy)</a:t>
            </a:r>
            <a:endParaRPr lang="en-US" sz="11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-Application for Registration / Title (original)</a:t>
            </a:r>
            <a:endParaRPr lang="en-US" sz="11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6</a:t>
            </a:fld>
            <a:endParaRPr lang="en-US" dirty="0"/>
          </a:p>
        </p:txBody>
      </p:sp>
    </p:spTree>
    <p:extLst>
      <p:ext uri="{BB962C8B-B14F-4D97-AF65-F5344CB8AC3E}">
        <p14:creationId xmlns:p14="http://schemas.microsoft.com/office/powerpoint/2010/main" val="385422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a:solidFill>
                  <a:schemeClr val="tx1"/>
                </a:solidFill>
                <a:effectLst/>
                <a:latin typeface="+mn-lt"/>
                <a:ea typeface="+mn-ea"/>
                <a:cs typeface="+mn-cs"/>
              </a:rPr>
              <a:t>Fabrications</a:t>
            </a:r>
            <a:endParaRPr lang="en-US" sz="1100" u="sng"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If an equipment fabrication is expected to have a total value of at least $5,000, the department should:</a:t>
            </a:r>
            <a:endParaRPr lang="en-US" sz="1100" kern="1200" dirty="0">
              <a:solidFill>
                <a:schemeClr val="tx1"/>
              </a:solidFill>
              <a:effectLst/>
              <a:latin typeface="+mn-lt"/>
              <a:ea typeface="+mn-ea"/>
              <a:cs typeface="+mn-cs"/>
            </a:endParaRPr>
          </a:p>
          <a:p>
            <a:pPr marL="628650" lvl="1" indent="-171450">
              <a:buFontTx/>
              <a:buChar char="-"/>
            </a:pPr>
            <a:r>
              <a:rPr lang="en-US" sz="1200" kern="1200" dirty="0">
                <a:solidFill>
                  <a:schemeClr val="tx1"/>
                </a:solidFill>
                <a:effectLst/>
                <a:latin typeface="+mn-lt"/>
                <a:ea typeface="+mn-ea"/>
                <a:cs typeface="+mn-cs"/>
              </a:rPr>
              <a:t>Notify ARS before construction begins</a:t>
            </a:r>
            <a:endParaRPr lang="en-US" sz="1100" kern="1200" dirty="0">
              <a:solidFill>
                <a:schemeClr val="tx1"/>
              </a:solidFill>
              <a:effectLst/>
              <a:latin typeface="+mn-lt"/>
              <a:ea typeface="+mn-ea"/>
              <a:cs typeface="+mn-cs"/>
            </a:endParaRPr>
          </a:p>
          <a:p>
            <a:pPr marL="628650" lvl="1" indent="-171450">
              <a:buFontTx/>
              <a:buChar char="-"/>
            </a:pPr>
            <a:r>
              <a:rPr lang="en-US" sz="1200" kern="1200" dirty="0">
                <a:solidFill>
                  <a:schemeClr val="tx1"/>
                </a:solidFill>
                <a:effectLst/>
                <a:latin typeface="+mn-lt"/>
                <a:ea typeface="+mn-ea"/>
                <a:cs typeface="+mn-cs"/>
              </a:rPr>
              <a:t>Coordinate the establishment of an Optional Chartfield 2 (CF2) value for expenditure tracking</a:t>
            </a:r>
            <a:r>
              <a:rPr lang="en-US" sz="1100" kern="1200" baseline="0" dirty="0">
                <a:solidFill>
                  <a:schemeClr val="tx1"/>
                </a:solidFill>
                <a:effectLst/>
                <a:latin typeface="+mn-lt"/>
                <a:ea typeface="+mn-ea"/>
                <a:cs typeface="+mn-cs"/>
              </a:rPr>
              <a:t> and then </a:t>
            </a:r>
            <a:r>
              <a:rPr lang="en-US" sz="1200" kern="1200" baseline="0" dirty="0">
                <a:solidFill>
                  <a:schemeClr val="tx1"/>
                </a:solidFill>
                <a:effectLst/>
                <a:latin typeface="+mn-lt"/>
                <a:ea typeface="+mn-ea"/>
                <a:cs typeface="+mn-cs"/>
              </a:rPr>
              <a:t>u</a:t>
            </a:r>
            <a:r>
              <a:rPr lang="en-US" sz="1200" kern="1200" dirty="0">
                <a:solidFill>
                  <a:schemeClr val="tx1"/>
                </a:solidFill>
                <a:effectLst/>
                <a:latin typeface="+mn-lt"/>
                <a:ea typeface="+mn-ea"/>
                <a:cs typeface="+mn-cs"/>
              </a:rPr>
              <a:t>se that CF2 on all purchases related to the fabrication</a:t>
            </a:r>
          </a:p>
          <a:p>
            <a:pPr marL="628650" lvl="1" indent="-171450">
              <a:buFontTx/>
              <a:buChar char="-"/>
            </a:pPr>
            <a:r>
              <a:rPr lang="en-US" sz="1200" kern="1200" dirty="0">
                <a:solidFill>
                  <a:schemeClr val="tx1"/>
                </a:solidFill>
                <a:effectLst/>
                <a:latin typeface="+mn-lt"/>
                <a:ea typeface="+mn-ea"/>
                <a:cs typeface="+mn-cs"/>
              </a:rPr>
              <a:t>Upon completion, the department should submit a final memo to ARS detailing:</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 Description of the property</a:t>
            </a:r>
            <a:endParaRPr lang="en-US" sz="1100" kern="1200" dirty="0">
              <a:solidFill>
                <a:schemeClr val="tx1"/>
              </a:solidFill>
              <a:effectLst/>
              <a:latin typeface="+mn-lt"/>
              <a:ea typeface="+mn-ea"/>
              <a:cs typeface="+mn-cs"/>
            </a:endParaRPr>
          </a:p>
          <a:p>
            <a:pPr lvl="2"/>
            <a:r>
              <a:rPr lang="en-US" sz="1200" kern="1200" dirty="0">
                <a:solidFill>
                  <a:schemeClr val="tx1"/>
                </a:solidFill>
                <a:effectLst/>
                <a:latin typeface="+mn-lt"/>
                <a:ea typeface="+mn-ea"/>
                <a:cs typeface="+mn-cs"/>
              </a:rPr>
              <a:t>- Accumulated cost of the property</a:t>
            </a:r>
            <a:endParaRPr lang="en-US" sz="1100" kern="1200" dirty="0">
              <a:solidFill>
                <a:schemeClr val="tx1"/>
              </a:solidFill>
              <a:effectLst/>
              <a:latin typeface="+mn-lt"/>
              <a:ea typeface="+mn-ea"/>
              <a:cs typeface="+mn-cs"/>
            </a:endParaRPr>
          </a:p>
          <a:p>
            <a:pPr marL="1085850" lvl="2" indent="-171450">
              <a:buFontTx/>
              <a:buChar char="-"/>
            </a:pPr>
            <a:r>
              <a:rPr lang="en-US" sz="1200" kern="1200" dirty="0">
                <a:solidFill>
                  <a:schemeClr val="tx1"/>
                </a:solidFill>
                <a:effectLst/>
                <a:latin typeface="+mn-lt"/>
                <a:ea typeface="+mn-ea"/>
                <a:cs typeface="+mn-cs"/>
              </a:rPr>
              <a:t>Dept. ID, Fund Code and Project ID (if applicable) to which the property is to be assigned</a:t>
            </a:r>
          </a:p>
          <a:p>
            <a:pPr marL="1085850" lvl="2" indent="-171450">
              <a:buFontTx/>
              <a:buChar char="-"/>
            </a:pPr>
            <a:endParaRPr lang="en-US" sz="1200" kern="1200" dirty="0">
              <a:solidFill>
                <a:schemeClr val="tx1"/>
              </a:solidFill>
              <a:effectLst/>
              <a:latin typeface="+mn-lt"/>
              <a:ea typeface="+mn-ea"/>
              <a:cs typeface="+mn-cs"/>
            </a:endParaRPr>
          </a:p>
          <a:p>
            <a:pPr marL="0" lvl="0" indent="0">
              <a:buFontTx/>
              <a:buNone/>
            </a:pPr>
            <a:r>
              <a:rPr lang="en-US" sz="1100" b="1" kern="1200" dirty="0">
                <a:solidFill>
                  <a:schemeClr val="tx1"/>
                </a:solidFill>
                <a:effectLst/>
                <a:latin typeface="+mn-lt"/>
                <a:ea typeface="+mn-ea"/>
                <a:cs typeface="+mn-cs"/>
              </a:rPr>
              <a:t>** Mention that you should never submit multiple Reqs or Purchase Orders for a single asset/system without a CF2 or first discussing with the assert management office. </a:t>
            </a:r>
          </a:p>
          <a:p>
            <a:endParaRPr lang="en-US" dirty="0"/>
          </a:p>
        </p:txBody>
      </p:sp>
      <p:sp>
        <p:nvSpPr>
          <p:cNvPr id="4" name="Slide Number Placeholder 3"/>
          <p:cNvSpPr>
            <a:spLocks noGrp="1"/>
          </p:cNvSpPr>
          <p:nvPr>
            <p:ph type="sldNum" sz="quarter" idx="10"/>
          </p:nvPr>
        </p:nvSpPr>
        <p:spPr/>
        <p:txBody>
          <a:bodyPr/>
          <a:lstStyle/>
          <a:p>
            <a:fld id="{1155F7A2-3540-4027-8408-B97B0235AB68}" type="slidenum">
              <a:rPr lang="en-US" smtClean="0"/>
              <a:t>7</a:t>
            </a:fld>
            <a:endParaRPr lang="en-US" dirty="0"/>
          </a:p>
        </p:txBody>
      </p:sp>
    </p:spTree>
    <p:extLst>
      <p:ext uri="{BB962C8B-B14F-4D97-AF65-F5344CB8AC3E}">
        <p14:creationId xmlns:p14="http://schemas.microsoft.com/office/powerpoint/2010/main" val="21826484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After purchase and vouchering, all capital property will be assigned a Tag Number by ARS, who will coordinate an appointment to:</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Assess whether a property tag can be physically applied to the item</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Physically apply a tag, as appropriate</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And obtain any and all necessary information about the asset for loading into OMNI Financials (e.g. Serial Number, Description, Location, etc.)</a:t>
            </a:r>
            <a:endParaRPr lang="en-US" sz="1100" kern="1200" dirty="0">
              <a:solidFill>
                <a:schemeClr val="tx1"/>
              </a:solidFill>
              <a:effectLst/>
              <a:latin typeface="+mn-lt"/>
              <a:ea typeface="+mn-ea"/>
              <a:cs typeface="+mn-cs"/>
            </a:endParaRPr>
          </a:p>
          <a:p>
            <a:endParaRPr lang="en-US" sz="1200" b="1" u="sng"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All non-C&amp;G Property Tags:</a:t>
            </a:r>
            <a:endParaRPr lang="en-US" sz="1100" b="1"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These designate the asset as sole “Property of FSU” </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Have a black bar code label with garnet text with white background (Standard Garnet Tag)</a:t>
            </a:r>
            <a:endParaRPr lang="en-US" sz="11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Tag Number begins with 4920 00</a:t>
            </a:r>
            <a:endParaRPr lang="en-US" sz="11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C&amp;G Property Tags</a:t>
            </a:r>
          </a:p>
          <a:p>
            <a:pPr marL="0" indent="0">
              <a:buFontTx/>
              <a:buNone/>
            </a:pPr>
            <a:r>
              <a:rPr lang="en-US" sz="1200" kern="1200" dirty="0">
                <a:solidFill>
                  <a:schemeClr val="tx1"/>
                </a:solidFill>
                <a:effectLst/>
                <a:latin typeface="+mn-lt"/>
                <a:ea typeface="+mn-ea"/>
                <a:cs typeface="+mn-cs"/>
              </a:rPr>
              <a:t>- Tags for C&amp;G-funded property vary depending on FSU’s title to the property, per the sponsored agreement:</a:t>
            </a:r>
            <a:endParaRPr lang="en-US" sz="1100" kern="1200" dirty="0">
              <a:solidFill>
                <a:schemeClr val="tx1"/>
              </a:solidFill>
              <a:effectLst/>
              <a:latin typeface="+mn-lt"/>
              <a:ea typeface="+mn-ea"/>
              <a:cs typeface="+mn-cs"/>
            </a:endParaRPr>
          </a:p>
          <a:p>
            <a:pPr marL="0" indent="0">
              <a:buFontTx/>
              <a:buNone/>
            </a:pPr>
            <a:r>
              <a:rPr lang="en-US" sz="1200" kern="1200" dirty="0">
                <a:solidFill>
                  <a:schemeClr val="tx1"/>
                </a:solidFill>
                <a:effectLst/>
                <a:latin typeface="+mn-lt"/>
                <a:ea typeface="+mn-ea"/>
                <a:cs typeface="+mn-cs"/>
              </a:rPr>
              <a:t>- “Property of US Government” (Federal government retains title) -FSU Tag# - 4920 FT (</a:t>
            </a:r>
            <a:r>
              <a:rPr lang="en-US" sz="1200" b="1" kern="1200" dirty="0">
                <a:solidFill>
                  <a:schemeClr val="tx1"/>
                </a:solidFill>
                <a:effectLst/>
                <a:latin typeface="+mn-lt"/>
                <a:ea typeface="+mn-ea"/>
                <a:cs typeface="+mn-cs"/>
              </a:rPr>
              <a:t>F</a:t>
            </a:r>
            <a:r>
              <a:rPr lang="en-US" sz="1200" kern="1200" dirty="0">
                <a:solidFill>
                  <a:schemeClr val="tx1"/>
                </a:solidFill>
                <a:effectLst/>
                <a:latin typeface="+mn-lt"/>
                <a:ea typeface="+mn-ea"/>
                <a:cs typeface="+mn-cs"/>
              </a:rPr>
              <a:t>ederal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itle)</a:t>
            </a:r>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Special “Property of U.S. Government” tag also issued.</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“Property of Sponsoring Agent” (Non-Fed sponsoring agent retains title) - 4920 AO (</a:t>
            </a:r>
            <a:r>
              <a:rPr lang="en-US" sz="1200" b="1" kern="1200" dirty="0">
                <a:solidFill>
                  <a:schemeClr val="tx1"/>
                </a:solidFill>
                <a:effectLst/>
                <a:latin typeface="+mn-lt"/>
                <a:ea typeface="+mn-ea"/>
                <a:cs typeface="+mn-cs"/>
              </a:rPr>
              <a:t>A</a:t>
            </a:r>
            <a:r>
              <a:rPr lang="en-US" sz="1200" kern="1200" dirty="0">
                <a:solidFill>
                  <a:schemeClr val="tx1"/>
                </a:solidFill>
                <a:effectLst/>
                <a:latin typeface="+mn-lt"/>
                <a:ea typeface="+mn-ea"/>
                <a:cs typeface="+mn-cs"/>
              </a:rPr>
              <a:t>gency </a:t>
            </a:r>
            <a:r>
              <a:rPr lang="en-US" sz="1200" b="1" kern="1200" dirty="0">
                <a:solidFill>
                  <a:schemeClr val="tx1"/>
                </a:solidFill>
                <a:effectLst/>
                <a:latin typeface="+mn-lt"/>
                <a:ea typeface="+mn-ea"/>
                <a:cs typeface="+mn-cs"/>
              </a:rPr>
              <a:t>O</a:t>
            </a:r>
            <a:r>
              <a:rPr lang="en-US" sz="1200" kern="1200" dirty="0">
                <a:solidFill>
                  <a:schemeClr val="tx1"/>
                </a:solidFill>
                <a:effectLst/>
                <a:latin typeface="+mn-lt"/>
                <a:ea typeface="+mn-ea"/>
                <a:cs typeface="+mn-cs"/>
              </a:rPr>
              <a:t>wned)</a:t>
            </a:r>
          </a:p>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onditional </a:t>
            </a:r>
            <a:r>
              <a:rPr lang="en-US" sz="1200" b="1"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itle” - 4920 CT – This is a temporary property tag. Final title will be determined by SRA based on terms and conditions of the contract/grant. Once this has been determined, ARS will re-tag the asset with appropriated property tag.</a:t>
            </a:r>
            <a:endParaRPr lang="en-US" dirty="0">
              <a:effectLst/>
            </a:endParaRPr>
          </a:p>
        </p:txBody>
      </p:sp>
      <p:sp>
        <p:nvSpPr>
          <p:cNvPr id="4" name="Slide Number Placeholder 3"/>
          <p:cNvSpPr>
            <a:spLocks noGrp="1"/>
          </p:cNvSpPr>
          <p:nvPr>
            <p:ph type="sldNum" sz="quarter" idx="10"/>
          </p:nvPr>
        </p:nvSpPr>
        <p:spPr/>
        <p:txBody>
          <a:bodyPr/>
          <a:lstStyle/>
          <a:p>
            <a:fld id="{1155F7A2-3540-4027-8408-B97B0235AB68}" type="slidenum">
              <a:rPr lang="en-US" smtClean="0"/>
              <a:t>8</a:t>
            </a:fld>
            <a:endParaRPr lang="en-US" dirty="0"/>
          </a:p>
        </p:txBody>
      </p:sp>
    </p:spTree>
    <p:extLst>
      <p:ext uri="{BB962C8B-B14F-4D97-AF65-F5344CB8AC3E}">
        <p14:creationId xmlns:p14="http://schemas.microsoft.com/office/powerpoint/2010/main" val="1740580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-Capital property listed on a department’s inventory at the beginning of the fiscal</a:t>
            </a:r>
            <a:r>
              <a:rPr lang="en-US" sz="1200" kern="1200" baseline="0" dirty="0">
                <a:solidFill>
                  <a:schemeClr val="tx1"/>
                </a:solidFill>
                <a:effectLst/>
                <a:latin typeface="+mn-lt"/>
                <a:ea typeface="+mn-ea"/>
                <a:cs typeface="+mn-cs"/>
              </a:rPr>
              <a:t> year, </a:t>
            </a:r>
            <a:r>
              <a:rPr lang="en-US" sz="1200" kern="1200" dirty="0">
                <a:solidFill>
                  <a:schemeClr val="tx1"/>
                </a:solidFill>
                <a:effectLst/>
                <a:latin typeface="+mn-lt"/>
                <a:ea typeface="+mn-ea"/>
                <a:cs typeface="+mn-cs"/>
              </a:rPr>
              <a:t>must be inventoried annually according to FL Statues. </a:t>
            </a: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will be performed by departments or by ARS depending on number of assets (ARS generally performs inventory for Departments with 50 or less assets)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-Inventory Schedule </a:t>
            </a:r>
          </a:p>
          <a:p>
            <a:pPr lvl="0"/>
            <a:r>
              <a:rPr lang="en-US" sz="1200" kern="1200" dirty="0">
                <a:solidFill>
                  <a:schemeClr val="tx1"/>
                </a:solidFill>
                <a:effectLst/>
                <a:latin typeface="+mn-lt"/>
                <a:ea typeface="+mn-ea"/>
                <a:cs typeface="+mn-cs"/>
              </a:rPr>
              <a:t>            -Posted on the Controllers website at the beginning of the fiscal year (July 1</a:t>
            </a:r>
            <a:r>
              <a:rPr lang="en-US" sz="1200" kern="1200" baseline="30000" dirty="0">
                <a:solidFill>
                  <a:schemeClr val="tx1"/>
                </a:solidFill>
                <a:effectLst/>
                <a:latin typeface="+mn-lt"/>
                <a:ea typeface="+mn-ea"/>
                <a:cs typeface="+mn-cs"/>
              </a:rPr>
              <a:t>st</a:t>
            </a:r>
            <a:r>
              <a:rPr lang="en-US" sz="1200" kern="1200" dirty="0">
                <a:solidFill>
                  <a:schemeClr val="tx1"/>
                </a:solidFill>
                <a:effectLst/>
                <a:latin typeface="+mn-lt"/>
                <a:ea typeface="+mn-ea"/>
                <a:cs typeface="+mn-cs"/>
              </a:rPr>
              <a:t>)</a:t>
            </a:r>
          </a:p>
          <a:p>
            <a:pPr lvl="1"/>
            <a:r>
              <a:rPr lang="en-US" sz="1200" kern="1200" dirty="0">
                <a:solidFill>
                  <a:schemeClr val="tx1"/>
                </a:solidFill>
                <a:effectLst/>
                <a:latin typeface="+mn-lt"/>
                <a:ea typeface="+mn-ea"/>
                <a:cs typeface="+mn-cs"/>
              </a:rPr>
              <a:t>- Contains information on:</a:t>
            </a:r>
          </a:p>
          <a:p>
            <a:pPr lvl="2"/>
            <a:r>
              <a:rPr lang="en-US" sz="1200" kern="1200" dirty="0">
                <a:solidFill>
                  <a:schemeClr val="tx1"/>
                </a:solidFill>
                <a:effectLst/>
                <a:latin typeface="+mn-lt"/>
                <a:ea typeface="+mn-ea"/>
                <a:cs typeface="+mn-cs"/>
              </a:rPr>
              <a:t>- Department Inventory Deadlines</a:t>
            </a:r>
          </a:p>
          <a:p>
            <a:pPr lvl="2"/>
            <a:r>
              <a:rPr lang="en-US" sz="1200" kern="1200" dirty="0">
                <a:solidFill>
                  <a:schemeClr val="tx1"/>
                </a:solidFill>
                <a:effectLst/>
                <a:latin typeface="+mn-lt"/>
                <a:ea typeface="+mn-ea"/>
                <a:cs typeface="+mn-cs"/>
              </a:rPr>
              <a:t>- Number of assets to be inventoried by each department</a:t>
            </a:r>
          </a:p>
          <a:p>
            <a:pPr lvl="2"/>
            <a:r>
              <a:rPr lang="en-US" sz="1200" kern="1200" dirty="0">
                <a:solidFill>
                  <a:schemeClr val="tx1"/>
                </a:solidFill>
                <a:effectLst/>
                <a:latin typeface="+mn-lt"/>
                <a:ea typeface="+mn-ea"/>
                <a:cs typeface="+mn-cs"/>
              </a:rPr>
              <a:t>- Who will complete inventory (Department or Central (ARS))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-Emails will be sent to department in weeks leading up to their inventory period, containing:</a:t>
            </a:r>
          </a:p>
          <a:p>
            <a:pPr lvl="1"/>
            <a:r>
              <a:rPr lang="en-US" sz="1200" kern="1200" dirty="0">
                <a:solidFill>
                  <a:schemeClr val="tx1"/>
                </a:solidFill>
                <a:effectLst/>
                <a:latin typeface="+mn-lt"/>
                <a:ea typeface="+mn-ea"/>
                <a:cs typeface="+mn-cs"/>
              </a:rPr>
              <a:t>-Deadline reminder</a:t>
            </a:r>
          </a:p>
          <a:p>
            <a:pPr lvl="1"/>
            <a:r>
              <a:rPr lang="en-US" sz="1200" kern="1200" dirty="0">
                <a:solidFill>
                  <a:schemeClr val="tx1"/>
                </a:solidFill>
                <a:effectLst/>
                <a:latin typeface="+mn-lt"/>
                <a:ea typeface="+mn-ea"/>
                <a:cs typeface="+mn-cs"/>
              </a:rPr>
              <a:t>-Number of assets to be inventoried</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Inventory Scanners</a:t>
            </a:r>
          </a:p>
          <a:p>
            <a:pPr lvl="1"/>
            <a:r>
              <a:rPr lang="en-US" sz="1200" kern="1200" dirty="0">
                <a:solidFill>
                  <a:schemeClr val="tx1"/>
                </a:solidFill>
                <a:effectLst/>
                <a:latin typeface="+mn-lt"/>
                <a:ea typeface="+mn-ea"/>
                <a:cs typeface="+mn-cs"/>
              </a:rPr>
              <a:t>-Handheld device used for scanning FSU property tags and door decals</a:t>
            </a:r>
          </a:p>
          <a:p>
            <a:pPr lvl="1"/>
            <a:r>
              <a:rPr lang="en-US" sz="1200" kern="1200" dirty="0">
                <a:solidFill>
                  <a:schemeClr val="tx1"/>
                </a:solidFill>
                <a:effectLst/>
                <a:latin typeface="+mn-lt"/>
                <a:ea typeface="+mn-ea"/>
                <a:cs typeface="+mn-cs"/>
              </a:rPr>
              <a:t>-They provide electronic data files that are loaded to OMNI to update:</a:t>
            </a:r>
          </a:p>
          <a:p>
            <a:pPr lvl="2"/>
            <a:r>
              <a:rPr lang="en-US" sz="1200" kern="1200" dirty="0">
                <a:solidFill>
                  <a:schemeClr val="tx1"/>
                </a:solidFill>
                <a:effectLst/>
                <a:latin typeface="+mn-lt"/>
                <a:ea typeface="+mn-ea"/>
                <a:cs typeface="+mn-cs"/>
              </a:rPr>
              <a:t>-Asset Locations</a:t>
            </a:r>
          </a:p>
          <a:p>
            <a:pPr lvl="2"/>
            <a:r>
              <a:rPr lang="en-US" sz="1200" kern="1200" dirty="0">
                <a:solidFill>
                  <a:schemeClr val="tx1"/>
                </a:solidFill>
                <a:effectLst/>
                <a:latin typeface="+mn-lt"/>
                <a:ea typeface="+mn-ea"/>
                <a:cs typeface="+mn-cs"/>
              </a:rPr>
              <a:t>-Certified Inventory Dates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Missing items</a:t>
            </a:r>
          </a:p>
          <a:p>
            <a:pPr lvl="0"/>
            <a:r>
              <a:rPr lang="en-US" sz="1200" kern="1200" dirty="0">
                <a:solidFill>
                  <a:schemeClr val="tx1"/>
                </a:solidFill>
                <a:effectLst/>
                <a:latin typeface="+mn-lt"/>
                <a:ea typeface="+mn-ea"/>
                <a:cs typeface="+mn-cs"/>
              </a:rPr>
              <a:t>-For Inventory items that departments are unable to locate, the department must complete an Inventory Shortage Form. </a:t>
            </a:r>
          </a:p>
          <a:p>
            <a:pPr lvl="0"/>
            <a:r>
              <a:rPr lang="en-US" sz="1200" kern="1200" dirty="0">
                <a:solidFill>
                  <a:schemeClr val="tx1"/>
                </a:solidFill>
                <a:effectLst/>
                <a:latin typeface="+mn-lt"/>
                <a:ea typeface="+mn-ea"/>
                <a:cs typeface="+mn-cs"/>
              </a:rPr>
              <a:t>-The police department will assign a case # for missing capital items, but you will also need to complete a Capital Property Accountability Release Form for these items as well. These forms should be completed at the time the asset is identified as missing and sent to ARS when completed.</a:t>
            </a:r>
          </a:p>
          <a:p>
            <a:pPr lvl="0"/>
            <a:r>
              <a:rPr lang="en-US" sz="1200" kern="1200" dirty="0">
                <a:solidFill>
                  <a:schemeClr val="tx1"/>
                </a:solidFill>
                <a:effectLst/>
                <a:latin typeface="+mn-lt"/>
                <a:ea typeface="+mn-ea"/>
                <a:cs typeface="+mn-cs"/>
              </a:rPr>
              <a:t>-Additionally, if the missing item was acquired through a contract or grant, the department is responsible for completing the required state or federal forms pursuant to the applicable regulations and award terms and conditions (contact SRA) </a:t>
            </a:r>
          </a:p>
          <a:p>
            <a:pPr lvl="0"/>
            <a:r>
              <a:rPr lang="en-US" sz="1200" kern="1200" dirty="0">
                <a:solidFill>
                  <a:schemeClr val="tx1"/>
                </a:solidFill>
                <a:effectLst/>
                <a:latin typeface="+mn-lt"/>
                <a:ea typeface="+mn-ea"/>
                <a:cs typeface="+mn-cs"/>
              </a:rPr>
              <a:t>-Departments have a responsibility to continue to actively search for any items reported as missing after they have certified the completion of their inventory.</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-Inventory Completion Certification</a:t>
            </a:r>
          </a:p>
          <a:p>
            <a:pPr lvl="1"/>
            <a:r>
              <a:rPr lang="en-US" sz="1200" kern="1200" dirty="0">
                <a:solidFill>
                  <a:schemeClr val="tx1"/>
                </a:solidFill>
                <a:effectLst/>
                <a:latin typeface="+mn-lt"/>
                <a:ea typeface="+mn-ea"/>
                <a:cs typeface="+mn-cs"/>
              </a:rPr>
              <a:t>- Form must be completed &amp; signed upon completion of inventory</a:t>
            </a:r>
          </a:p>
          <a:p>
            <a:pPr lvl="1"/>
            <a:r>
              <a:rPr lang="en-US" sz="1200" b="0" u="none" kern="1200" dirty="0">
                <a:solidFill>
                  <a:schemeClr val="tx1"/>
                </a:solidFill>
                <a:effectLst/>
                <a:latin typeface="+mn-lt"/>
                <a:ea typeface="+mn-ea"/>
                <a:cs typeface="+mn-cs"/>
              </a:rPr>
              <a:t>- Departments must attach a list of the assets they inventoried to the Completion Form</a:t>
            </a:r>
          </a:p>
          <a:p>
            <a:pPr lvl="1"/>
            <a:r>
              <a:rPr lang="en-US" sz="1200" kern="1200" dirty="0">
                <a:solidFill>
                  <a:schemeClr val="tx1"/>
                </a:solidFill>
                <a:effectLst/>
                <a:latin typeface="+mn-lt"/>
                <a:ea typeface="+mn-ea"/>
                <a:cs typeface="+mn-cs"/>
              </a:rPr>
              <a:t>- Required for every department even if ARS performs the inventory</a:t>
            </a:r>
          </a:p>
          <a:p>
            <a:pPr lvl="1"/>
            <a:r>
              <a:rPr lang="en-US" sz="1200" kern="1200" dirty="0">
                <a:solidFill>
                  <a:schemeClr val="tx1"/>
                </a:solidFill>
                <a:effectLst/>
                <a:latin typeface="+mn-lt"/>
                <a:ea typeface="+mn-ea"/>
                <a:cs typeface="+mn-cs"/>
              </a:rPr>
              <a:t>- Serves several purposes</a:t>
            </a:r>
          </a:p>
          <a:p>
            <a:pPr lvl="2"/>
            <a:r>
              <a:rPr lang="en-US" sz="1200" kern="1200" dirty="0">
                <a:solidFill>
                  <a:schemeClr val="tx1"/>
                </a:solidFill>
                <a:effectLst/>
                <a:latin typeface="+mn-lt"/>
                <a:ea typeface="+mn-ea"/>
                <a:cs typeface="+mn-cs"/>
              </a:rPr>
              <a:t>-Lists assets that could not be scanned and an explanation as to </a:t>
            </a:r>
            <a:r>
              <a:rPr lang="en-US" sz="1200" b="1" kern="1200" dirty="0">
                <a:solidFill>
                  <a:schemeClr val="tx1"/>
                </a:solidFill>
                <a:effectLst/>
                <a:latin typeface="+mn-lt"/>
                <a:ea typeface="+mn-ea"/>
                <a:cs typeface="+mn-cs"/>
              </a:rPr>
              <a:t>why</a:t>
            </a:r>
            <a:r>
              <a:rPr lang="en-US" sz="1200" kern="1200" dirty="0">
                <a:solidFill>
                  <a:schemeClr val="tx1"/>
                </a:solidFill>
                <a:effectLst/>
                <a:latin typeface="+mn-lt"/>
                <a:ea typeface="+mn-ea"/>
                <a:cs typeface="+mn-cs"/>
              </a:rPr>
              <a:t> it could not be scanned.</a:t>
            </a:r>
          </a:p>
          <a:p>
            <a:pPr lvl="2"/>
            <a:r>
              <a:rPr lang="en-US" sz="1200" kern="1200" dirty="0">
                <a:solidFill>
                  <a:schemeClr val="tx1"/>
                </a:solidFill>
                <a:effectLst/>
                <a:latin typeface="+mn-lt"/>
                <a:ea typeface="+mn-ea"/>
                <a:cs typeface="+mn-cs"/>
              </a:rPr>
              <a:t>-Certifies proper completion of the inventory process for all departmental assets</a:t>
            </a:r>
          </a:p>
          <a:p>
            <a:pPr lvl="2"/>
            <a:r>
              <a:rPr lang="en-US" sz="1200" kern="1200" dirty="0">
                <a:solidFill>
                  <a:schemeClr val="tx1"/>
                </a:solidFill>
                <a:effectLst/>
                <a:latin typeface="+mn-lt"/>
                <a:ea typeface="+mn-ea"/>
                <a:cs typeface="+mn-cs"/>
              </a:rPr>
              <a:t>-Can also be used to request replacement tags</a:t>
            </a:r>
          </a:p>
          <a:p>
            <a:pPr lvl="2"/>
            <a:r>
              <a:rPr lang="en-US" sz="1200" kern="1200" dirty="0">
                <a:solidFill>
                  <a:schemeClr val="tx1"/>
                </a:solidFill>
                <a:effectLst/>
                <a:latin typeface="+mn-lt"/>
                <a:ea typeface="+mn-ea"/>
                <a:cs typeface="+mn-cs"/>
              </a:rPr>
              <a:t>-Addendum form available if additional space is needed to list assets</a:t>
            </a:r>
          </a:p>
          <a:p>
            <a:pPr lvl="0"/>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55F7A2-3540-4027-8408-B97B0235AB68}" type="slidenum">
              <a:rPr lang="en-US" smtClean="0"/>
              <a:t>9</a:t>
            </a:fld>
            <a:endParaRPr lang="en-US" dirty="0"/>
          </a:p>
        </p:txBody>
      </p:sp>
    </p:spTree>
    <p:extLst>
      <p:ext uri="{BB962C8B-B14F-4D97-AF65-F5344CB8AC3E}">
        <p14:creationId xmlns:p14="http://schemas.microsoft.com/office/powerpoint/2010/main" val="4414825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057400"/>
            <a:ext cx="7772400" cy="1470025"/>
          </a:xfrm>
          <a:prstGeom prst="flowChartAlternateProcess">
            <a:avLst/>
          </a:prstGeom>
        </p:spPr>
        <p:style>
          <a:lnRef idx="1">
            <a:schemeClr val="accent6"/>
          </a:lnRef>
          <a:fillRef idx="3">
            <a:schemeClr val="accent6"/>
          </a:fillRef>
          <a:effectRef idx="2">
            <a:schemeClr val="accent6"/>
          </a:effectRef>
          <a:fontRef idx="none"/>
        </p:style>
        <p:txBody>
          <a:bodyPr>
            <a:normAutofit/>
          </a:bodyPr>
          <a:lstStyle>
            <a:lvl1pPr>
              <a:defRPr sz="6000" b="0" cap="none" spc="100" baseline="0">
                <a:ln w="18415" cmpd="sng">
                  <a:solidFill>
                    <a:srgbClr val="FFFFFF"/>
                  </a:solidFill>
                  <a:prstDash val="solid"/>
                </a:ln>
                <a:solidFill>
                  <a:srgbClr val="FFFFFF"/>
                </a:solidFill>
                <a:effectLst>
                  <a:outerShdw blurRad="63500" dir="3600000" algn="tl" rotWithShape="0">
                    <a:srgbClr val="000000">
                      <a:alpha val="70000"/>
                    </a:srgbClr>
                  </a:outerShdw>
                </a:effectLst>
                <a:latin typeface="Candara" panose="020E0502030303020204" pitchFamily="34" charset="0"/>
                <a:ea typeface="FangSong" panose="02010609060101010101" pitchFamily="49" charset="-122"/>
              </a:defRPr>
            </a:lvl1pPr>
          </a:lstStyle>
          <a:p>
            <a:endParaRPr lang="en-US" dirty="0"/>
          </a:p>
        </p:txBody>
      </p:sp>
      <p:sp>
        <p:nvSpPr>
          <p:cNvPr id="3" name="Subtitle 2"/>
          <p:cNvSpPr>
            <a:spLocks noGrp="1"/>
          </p:cNvSpPr>
          <p:nvPr>
            <p:ph type="subTitle" idx="1"/>
          </p:nvPr>
        </p:nvSpPr>
        <p:spPr>
          <a:xfrm>
            <a:off x="1600200" y="3962400"/>
            <a:ext cx="6400800" cy="1752600"/>
          </a:xfrm>
        </p:spPr>
        <p:txBody>
          <a:bodyPr anchor="ct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4" name="Date Placeholder 3"/>
          <p:cNvSpPr>
            <a:spLocks noGrp="1"/>
          </p:cNvSpPr>
          <p:nvPr>
            <p:ph type="dt" sz="half" idx="10"/>
          </p:nvPr>
        </p:nvSpPr>
        <p:spPr/>
        <p:txBody>
          <a:bodyPr/>
          <a:lstStyle/>
          <a:p>
            <a:fld id="{3144B7F9-14B9-4E1E-AA6A-13DCCC123361}" type="datetime1">
              <a:rPr lang="en-US" smtClean="0"/>
              <a:t>1/13/2020</a:t>
            </a:fld>
            <a:endParaRPr lang="en-US" dirty="0"/>
          </a:p>
        </p:txBody>
      </p:sp>
    </p:spTree>
    <p:extLst>
      <p:ext uri="{BB962C8B-B14F-4D97-AF65-F5344CB8AC3E}">
        <p14:creationId xmlns:p14="http://schemas.microsoft.com/office/powerpoint/2010/main" val="3809210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04EB34-80E3-43C0-947A-5DE024A5EFD7}"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7EE61-1B0C-4C53-BB7B-94AC6E05FB16}" type="slidenum">
              <a:rPr lang="en-US" smtClean="0"/>
              <a:t>‹#›</a:t>
            </a:fld>
            <a:endParaRPr lang="en-US" dirty="0"/>
          </a:p>
        </p:txBody>
      </p:sp>
    </p:spTree>
    <p:extLst>
      <p:ext uri="{BB962C8B-B14F-4D97-AF65-F5344CB8AC3E}">
        <p14:creationId xmlns:p14="http://schemas.microsoft.com/office/powerpoint/2010/main" val="148658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964859-3FC3-4360-B1C8-521209F19023}"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7EE61-1B0C-4C53-BB7B-94AC6E05FB16}" type="slidenum">
              <a:rPr lang="en-US" smtClean="0"/>
              <a:t>‹#›</a:t>
            </a:fld>
            <a:endParaRPr lang="en-US" dirty="0"/>
          </a:p>
        </p:txBody>
      </p:sp>
    </p:spTree>
    <p:extLst>
      <p:ext uri="{BB962C8B-B14F-4D97-AF65-F5344CB8AC3E}">
        <p14:creationId xmlns:p14="http://schemas.microsoft.com/office/powerpoint/2010/main" val="378220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467600" cy="1143000"/>
          </a:xfrm>
          <a:prstGeom prst="roundRect">
            <a:avLst/>
          </a:prstGeom>
        </p:spPr>
        <p:style>
          <a:lnRef idx="2">
            <a:schemeClr val="accent3"/>
          </a:lnRef>
          <a:fillRef idx="1">
            <a:schemeClr val="lt1"/>
          </a:fillRef>
          <a:effectRef idx="0">
            <a:schemeClr val="accent3"/>
          </a:effectRef>
          <a:fontRef idx="none"/>
        </p:style>
        <p:txBody>
          <a:bodyPr/>
          <a:lstStyle/>
          <a:p>
            <a:r>
              <a:rPr lang="en-US" dirty="0"/>
              <a:t>Click to edit Master title style</a:t>
            </a:r>
          </a:p>
        </p:txBody>
      </p:sp>
      <p:sp>
        <p:nvSpPr>
          <p:cNvPr id="3" name="Content Placeholder 2"/>
          <p:cNvSpPr>
            <a:spLocks noGrp="1"/>
          </p:cNvSpPr>
          <p:nvPr>
            <p:ph idx="1"/>
          </p:nvPr>
        </p:nvSpPr>
        <p:spPr>
          <a:xfrm>
            <a:off x="838200" y="1722437"/>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BFB8ED9-BB20-4CD0-9125-196990EEE1C6}"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7EE61-1B0C-4C53-BB7B-94AC6E05FB16}" type="slidenum">
              <a:rPr lang="en-US" smtClean="0"/>
              <a:t>‹#›</a:t>
            </a:fld>
            <a:endParaRPr lang="en-US" dirty="0"/>
          </a:p>
        </p:txBody>
      </p:sp>
    </p:spTree>
    <p:extLst>
      <p:ext uri="{BB962C8B-B14F-4D97-AF65-F5344CB8AC3E}">
        <p14:creationId xmlns:p14="http://schemas.microsoft.com/office/powerpoint/2010/main" val="291587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1CA6D-9950-4285-AD53-6203A30540E1}" type="datetime1">
              <a:rPr lang="en-US" smtClean="0"/>
              <a:t>1/13/2020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D7EE61-1B0C-4C53-BB7B-94AC6E05FB16}" type="slidenum">
              <a:rPr lang="en-US" smtClean="0"/>
              <a:t>‹#›</a:t>
            </a:fld>
            <a:endParaRPr lang="en-US" dirty="0"/>
          </a:p>
        </p:txBody>
      </p:sp>
    </p:spTree>
    <p:extLst>
      <p:ext uri="{BB962C8B-B14F-4D97-AF65-F5344CB8AC3E}">
        <p14:creationId xmlns:p14="http://schemas.microsoft.com/office/powerpoint/2010/main" val="6807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E10304-8701-41AC-BCFB-747A05D19D3A}" type="datetime1">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D7EE61-1B0C-4C53-BB7B-94AC6E05FB16}" type="slidenum">
              <a:rPr lang="en-US" smtClean="0"/>
              <a:t>‹#›</a:t>
            </a:fld>
            <a:endParaRPr lang="en-US" dirty="0"/>
          </a:p>
        </p:txBody>
      </p:sp>
    </p:spTree>
    <p:extLst>
      <p:ext uri="{BB962C8B-B14F-4D97-AF65-F5344CB8AC3E}">
        <p14:creationId xmlns:p14="http://schemas.microsoft.com/office/powerpoint/2010/main" val="433767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43D31D-A1E1-46F0-92A5-697FAD8C4269}" type="datetime1">
              <a:rPr lang="en-US" smtClean="0"/>
              <a:t>1/13/2020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D7EE61-1B0C-4C53-BB7B-94AC6E05FB16}" type="slidenum">
              <a:rPr lang="en-US" smtClean="0"/>
              <a:t>‹#›</a:t>
            </a:fld>
            <a:endParaRPr lang="en-US" dirty="0"/>
          </a:p>
        </p:txBody>
      </p:sp>
    </p:spTree>
    <p:extLst>
      <p:ext uri="{BB962C8B-B14F-4D97-AF65-F5344CB8AC3E}">
        <p14:creationId xmlns:p14="http://schemas.microsoft.com/office/powerpoint/2010/main" val="256409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092712-05B4-40B3-B1EA-69E3EF0C859F}" type="datetime1">
              <a:rPr lang="en-US" smtClean="0"/>
              <a:t>1/13/2020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D7EE61-1B0C-4C53-BB7B-94AC6E05FB16}" type="slidenum">
              <a:rPr lang="en-US" smtClean="0"/>
              <a:t>‹#›</a:t>
            </a:fld>
            <a:endParaRPr lang="en-US" dirty="0"/>
          </a:p>
        </p:txBody>
      </p:sp>
    </p:spTree>
    <p:extLst>
      <p:ext uri="{BB962C8B-B14F-4D97-AF65-F5344CB8AC3E}">
        <p14:creationId xmlns:p14="http://schemas.microsoft.com/office/powerpoint/2010/main" val="638384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A1B52-090E-4E17-83CB-56959322214A}" type="datetime1">
              <a:rPr lang="en-US" smtClean="0"/>
              <a:t>1/13/2020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a:t>
            </a:fld>
            <a:endParaRPr lang="en-US" dirty="0"/>
          </a:p>
        </p:txBody>
      </p:sp>
    </p:spTree>
    <p:extLst>
      <p:ext uri="{BB962C8B-B14F-4D97-AF65-F5344CB8AC3E}">
        <p14:creationId xmlns:p14="http://schemas.microsoft.com/office/powerpoint/2010/main" val="199312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0852F5-8BB9-4EEA-8628-01BCF42C06D1}" type="datetime1">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D7EE61-1B0C-4C53-BB7B-94AC6E05FB16}" type="slidenum">
              <a:rPr lang="en-US" smtClean="0"/>
              <a:t>‹#›</a:t>
            </a:fld>
            <a:endParaRPr lang="en-US" dirty="0"/>
          </a:p>
        </p:txBody>
      </p:sp>
    </p:spTree>
    <p:extLst>
      <p:ext uri="{BB962C8B-B14F-4D97-AF65-F5344CB8AC3E}">
        <p14:creationId xmlns:p14="http://schemas.microsoft.com/office/powerpoint/2010/main" val="87502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4F1C30B-B58D-4A69-87F6-7733E4AC25A9}" type="datetime1">
              <a:rPr lang="en-US" smtClean="0"/>
              <a:t>1/13/2020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D7EE61-1B0C-4C53-BB7B-94AC6E05FB16}" type="slidenum">
              <a:rPr lang="en-US" smtClean="0"/>
              <a:t>‹#›</a:t>
            </a:fld>
            <a:endParaRPr lang="en-US" dirty="0"/>
          </a:p>
        </p:txBody>
      </p:sp>
    </p:spTree>
    <p:extLst>
      <p:ext uri="{BB962C8B-B14F-4D97-AF65-F5344CB8AC3E}">
        <p14:creationId xmlns:p14="http://schemas.microsoft.com/office/powerpoint/2010/main" val="310076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EB8AF0-B5E4-4F33-8397-F5CDB1D90717}" type="datetime1">
              <a:rPr lang="en-US" smtClean="0"/>
              <a:t>1/13/2020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D7EE61-1B0C-4C53-BB7B-94AC6E05FB16}" type="slidenum">
              <a:rPr lang="en-US" smtClean="0"/>
              <a:t>‹#›</a:t>
            </a:fld>
            <a:endParaRPr lang="en-US" dirty="0"/>
          </a:p>
        </p:txBody>
      </p:sp>
    </p:spTree>
    <p:extLst>
      <p:ext uri="{BB962C8B-B14F-4D97-AF65-F5344CB8AC3E}">
        <p14:creationId xmlns:p14="http://schemas.microsoft.com/office/powerpoint/2010/main" val="1957155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controller.vpfa.fsu.edu/sites/default/files/media/forms/Property/Property%20Change%20Form.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fla.st/1iXOX7N"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ontroller.vpfa.fsu.edu/sites/default/files/media/forms/Property/Equipment%20Use%20Request.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ilities.fsu.edu/depts/wastemanagement/surplus_information2.ph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fla.st/1WPrYOQ"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ontroller.vpfa.fsu.edu/surplu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ontroller.vpfa.fsu.edu/quer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fla.st/1OH67VB" TargetMode="External"/><Relationship Id="rId3" Type="http://schemas.openxmlformats.org/officeDocument/2006/relationships/hyperlink" Target="http://controller.vpfa.fsu.edu/asset-management" TargetMode="External"/><Relationship Id="rId7" Type="http://schemas.openxmlformats.org/officeDocument/2006/relationships/hyperlink" Target="http://fla.st/1OH638e"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fla.st/1OH62Ba" TargetMode="External"/><Relationship Id="rId5" Type="http://schemas.openxmlformats.org/officeDocument/2006/relationships/hyperlink" Target="http://fla.st/1OH60cu" TargetMode="External"/><Relationship Id="rId4" Type="http://schemas.openxmlformats.org/officeDocument/2006/relationships/hyperlink" Target="http://policies.vpfa.fsu.edu/policies-and-procedures/financial/property" TargetMode="External"/><Relationship Id="rId9" Type="http://schemas.openxmlformats.org/officeDocument/2006/relationships/hyperlink" Target="https://www.facilities.fsu.edu/depts/wastemanagement/surplus_information.php"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fla.st/1AdJ22d"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la.st/1kn6Pu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controller.vpfa.fsu.edu/sites/default/files/media/doc/Property/Attractive%20Item%20Best%20Practices%20Guid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fla.st/1NpjPpS" TargetMode="External"/><Relationship Id="rId4" Type="http://schemas.openxmlformats.org/officeDocument/2006/relationships/hyperlink" Target="http://controller.vpfa.fsu.edu/sites/default/files/media/doc/Property/Attractive%20Items%20Control%20Review.pdf"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fla.st/1N8kSu3"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la.st/1SLT7f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controller.vpfa.fsu.edu/sites/default/files/media/forms/Property/Inventory%20Completion%20Certification.pdf" TargetMode="External"/><Relationship Id="rId4" Type="http://schemas.openxmlformats.org/officeDocument/2006/relationships/hyperlink" Target="https://controller.vpfa.fsu.edu/sites/default/files/media/forms/Property/Inventory%20Shortage%20Form%20Fil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300" dirty="0"/>
              <a:t>Property Training</a:t>
            </a:r>
          </a:p>
        </p:txBody>
      </p:sp>
      <p:sp>
        <p:nvSpPr>
          <p:cNvPr id="3" name="Subtitle 2"/>
          <p:cNvSpPr>
            <a:spLocks noGrp="1"/>
          </p:cNvSpPr>
          <p:nvPr>
            <p:ph type="subTitle" idx="1"/>
          </p:nvPr>
        </p:nvSpPr>
        <p:spPr/>
        <p:txBody>
          <a:bodyPr/>
          <a:lstStyle/>
          <a:p>
            <a:r>
              <a:rPr lang="en-US" dirty="0"/>
              <a:t>Presented by the Controller’s Office</a:t>
            </a:r>
          </a:p>
        </p:txBody>
      </p:sp>
    </p:spTree>
    <p:extLst>
      <p:ext uri="{BB962C8B-B14F-4D97-AF65-F5344CB8AC3E}">
        <p14:creationId xmlns:p14="http://schemas.microsoft.com/office/powerpoint/2010/main" val="2043922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Capital Property Moves / Changes</a:t>
            </a:r>
          </a:p>
        </p:txBody>
      </p:sp>
      <p:sp>
        <p:nvSpPr>
          <p:cNvPr id="3" name="Content Placeholder 2"/>
          <p:cNvSpPr>
            <a:spLocks noGrp="1"/>
          </p:cNvSpPr>
          <p:nvPr>
            <p:ph idx="1"/>
          </p:nvPr>
        </p:nvSpPr>
        <p:spPr>
          <a:xfrm>
            <a:off x="838200" y="1722437"/>
            <a:ext cx="8229600" cy="4983163"/>
          </a:xfrm>
        </p:spPr>
        <p:txBody>
          <a:bodyPr>
            <a:normAutofit lnSpcReduction="10000"/>
          </a:bodyPr>
          <a:lstStyle/>
          <a:p>
            <a:r>
              <a:rPr lang="en-US" dirty="0"/>
              <a:t>Documentation is required whenever any of the following changes are made to capital property:</a:t>
            </a:r>
          </a:p>
          <a:p>
            <a:pPr lvl="1"/>
            <a:r>
              <a:rPr lang="en-US" dirty="0"/>
              <a:t>Location</a:t>
            </a:r>
          </a:p>
          <a:p>
            <a:pPr lvl="1"/>
            <a:r>
              <a:rPr lang="en-US" dirty="0"/>
              <a:t>Transfers of ownership (department/fund/project)</a:t>
            </a:r>
          </a:p>
          <a:p>
            <a:pPr lvl="1"/>
            <a:r>
              <a:rPr lang="en-US" dirty="0"/>
              <a:t>Descriptions</a:t>
            </a:r>
          </a:p>
          <a:p>
            <a:pPr lvl="1"/>
            <a:r>
              <a:rPr lang="en-US" dirty="0"/>
              <a:t>Documented via </a:t>
            </a:r>
            <a:r>
              <a:rPr lang="en-US" dirty="0">
                <a:hlinkClick r:id="rId3"/>
              </a:rPr>
              <a:t>Capital Property Change Form</a:t>
            </a:r>
            <a:endParaRPr lang="en-US" dirty="0"/>
          </a:p>
          <a:p>
            <a:r>
              <a:rPr lang="en-US" dirty="0"/>
              <a:t>Form online </a:t>
            </a:r>
          </a:p>
          <a:p>
            <a:r>
              <a:rPr lang="en-US" dirty="0"/>
              <a:t>C&amp;G Property</a:t>
            </a:r>
          </a:p>
          <a:p>
            <a:r>
              <a:rPr lang="en-US" dirty="0">
                <a:hlinkClick r:id="rId4"/>
              </a:rPr>
              <a:t>Physical Relocations</a:t>
            </a:r>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10</a:t>
            </a:fld>
            <a:endParaRPr lang="en-US" dirty="0"/>
          </a:p>
        </p:txBody>
      </p:sp>
    </p:spTree>
    <p:extLst>
      <p:ext uri="{BB962C8B-B14F-4D97-AF65-F5344CB8AC3E}">
        <p14:creationId xmlns:p14="http://schemas.microsoft.com/office/powerpoint/2010/main" val="4154882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Property Maintenance</a:t>
            </a:r>
            <a:br>
              <a:rPr lang="en-US" dirty="0"/>
            </a:br>
            <a:r>
              <a:rPr lang="en-US" sz="2800" dirty="0">
                <a:effectLst>
                  <a:outerShdw blurRad="38100" dist="38100" dir="2700000" algn="tl">
                    <a:srgbClr val="000000">
                      <a:alpha val="43137"/>
                    </a:srgbClr>
                  </a:outerShdw>
                </a:effectLst>
              </a:rPr>
              <a:t>Departmental Responsibilities</a:t>
            </a:r>
            <a:endParaRPr lang="en-US" dirty="0"/>
          </a:p>
        </p:txBody>
      </p:sp>
      <p:sp>
        <p:nvSpPr>
          <p:cNvPr id="3" name="Content Placeholder 2"/>
          <p:cNvSpPr>
            <a:spLocks noGrp="1"/>
          </p:cNvSpPr>
          <p:nvPr>
            <p:ph idx="1"/>
          </p:nvPr>
        </p:nvSpPr>
        <p:spPr>
          <a:xfrm>
            <a:off x="838200" y="1722437"/>
            <a:ext cx="8229600" cy="4983163"/>
          </a:xfrm>
        </p:spPr>
        <p:txBody>
          <a:bodyPr>
            <a:normAutofit/>
          </a:bodyPr>
          <a:lstStyle/>
          <a:p>
            <a:r>
              <a:rPr lang="en-US" dirty="0"/>
              <a:t>Follow manufacturer specifications</a:t>
            </a:r>
          </a:p>
          <a:p>
            <a:r>
              <a:rPr lang="en-US" dirty="0"/>
              <a:t>Maintain maintenance logs</a:t>
            </a:r>
          </a:p>
          <a:p>
            <a:r>
              <a:rPr lang="en-US" dirty="0"/>
              <a:t>Notification of impairments</a:t>
            </a:r>
          </a:p>
          <a:p>
            <a:pPr marL="0" indent="0">
              <a:buNone/>
            </a:pPr>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11</a:t>
            </a:fld>
            <a:endParaRPr lang="en-US" dirty="0"/>
          </a:p>
        </p:txBody>
      </p:sp>
    </p:spTree>
    <p:extLst>
      <p:ext uri="{BB962C8B-B14F-4D97-AF65-F5344CB8AC3E}">
        <p14:creationId xmlns:p14="http://schemas.microsoft.com/office/powerpoint/2010/main" val="3897861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Removal of Property from FSU </a:t>
            </a:r>
          </a:p>
        </p:txBody>
      </p:sp>
      <p:sp>
        <p:nvSpPr>
          <p:cNvPr id="3" name="Content Placeholder 2"/>
          <p:cNvSpPr>
            <a:spLocks noGrp="1"/>
          </p:cNvSpPr>
          <p:nvPr>
            <p:ph idx="1"/>
          </p:nvPr>
        </p:nvSpPr>
        <p:spPr>
          <a:xfrm>
            <a:off x="838200" y="1722437"/>
            <a:ext cx="8229600" cy="4906963"/>
          </a:xfrm>
        </p:spPr>
        <p:txBody>
          <a:bodyPr>
            <a:normAutofit/>
          </a:bodyPr>
          <a:lstStyle/>
          <a:p>
            <a:pPr>
              <a:lnSpc>
                <a:spcPct val="110000"/>
              </a:lnSpc>
            </a:pPr>
            <a:r>
              <a:rPr lang="en-US" dirty="0"/>
              <a:t>When may University property be removed from campus?</a:t>
            </a:r>
          </a:p>
          <a:p>
            <a:pPr>
              <a:lnSpc>
                <a:spcPct val="110000"/>
              </a:lnSpc>
            </a:pPr>
            <a:r>
              <a:rPr lang="en-US" dirty="0">
                <a:hlinkClick r:id="rId3"/>
              </a:rPr>
              <a:t>Off-Site Capital Equipment Use Form</a:t>
            </a:r>
            <a:endParaRPr lang="en-US" dirty="0"/>
          </a:p>
          <a:p>
            <a:pPr>
              <a:lnSpc>
                <a:spcPct val="110000"/>
              </a:lnSpc>
            </a:pPr>
            <a:r>
              <a:rPr lang="en-US" dirty="0"/>
              <a:t>Removal for 1 year or less</a:t>
            </a:r>
          </a:p>
          <a:p>
            <a:pPr>
              <a:lnSpc>
                <a:spcPct val="110000"/>
              </a:lnSpc>
            </a:pPr>
            <a:r>
              <a:rPr lang="en-US" dirty="0"/>
              <a:t>Removal for more than 1 year</a:t>
            </a:r>
          </a:p>
        </p:txBody>
      </p:sp>
      <p:sp>
        <p:nvSpPr>
          <p:cNvPr id="4" name="Slide Number Placeholder 3"/>
          <p:cNvSpPr>
            <a:spLocks noGrp="1"/>
          </p:cNvSpPr>
          <p:nvPr>
            <p:ph type="sldNum" sz="quarter" idx="12"/>
          </p:nvPr>
        </p:nvSpPr>
        <p:spPr/>
        <p:txBody>
          <a:bodyPr/>
          <a:lstStyle/>
          <a:p>
            <a:fld id="{8AD7EE61-1B0C-4C53-BB7B-94AC6E05FB16}" type="slidenum">
              <a:rPr lang="en-US" smtClean="0"/>
              <a:t>12</a:t>
            </a:fld>
            <a:endParaRPr lang="en-US" dirty="0"/>
          </a:p>
        </p:txBody>
      </p:sp>
    </p:spTree>
    <p:extLst>
      <p:ext uri="{BB962C8B-B14F-4D97-AF65-F5344CB8AC3E}">
        <p14:creationId xmlns:p14="http://schemas.microsoft.com/office/powerpoint/2010/main" val="836268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Property Dispositions</a:t>
            </a:r>
          </a:p>
        </p:txBody>
      </p:sp>
      <p:sp>
        <p:nvSpPr>
          <p:cNvPr id="3" name="Content Placeholder 2"/>
          <p:cNvSpPr>
            <a:spLocks noGrp="1"/>
          </p:cNvSpPr>
          <p:nvPr>
            <p:ph idx="1"/>
          </p:nvPr>
        </p:nvSpPr>
        <p:spPr/>
        <p:txBody>
          <a:bodyPr>
            <a:normAutofit/>
          </a:bodyPr>
          <a:lstStyle/>
          <a:p>
            <a:pPr lvl="1"/>
            <a:r>
              <a:rPr lang="en-US" dirty="0"/>
              <a:t>Expendable Property</a:t>
            </a:r>
          </a:p>
          <a:p>
            <a:pPr lvl="2"/>
            <a:r>
              <a:rPr lang="en-US" dirty="0"/>
              <a:t>Property Manager is final approver</a:t>
            </a:r>
          </a:p>
          <a:p>
            <a:pPr lvl="2"/>
            <a:r>
              <a:rPr lang="en-US" dirty="0"/>
              <a:t>Request for physical disposition is submitted online via </a:t>
            </a:r>
            <a:r>
              <a:rPr lang="en-US" dirty="0">
                <a:hlinkClick r:id="rId3"/>
              </a:rPr>
              <a:t>Facilities Waste Management Surplus Portal</a:t>
            </a:r>
            <a:endParaRPr lang="en-US" dirty="0"/>
          </a:p>
          <a:p>
            <a:pPr lvl="1"/>
            <a:r>
              <a:rPr lang="en-US" dirty="0"/>
              <a:t>Capital Property</a:t>
            </a:r>
            <a:endParaRPr lang="en-US" dirty="0">
              <a:hlinkClick r:id="rId4"/>
            </a:endParaRPr>
          </a:p>
          <a:p>
            <a:pPr lvl="2"/>
            <a:r>
              <a:rPr lang="en-US" dirty="0">
                <a:hlinkClick r:id="rId4"/>
              </a:rPr>
              <a:t>Capital Property Accountability Release</a:t>
            </a:r>
            <a:r>
              <a:rPr lang="en-US" dirty="0"/>
              <a:t> is required and must be approved by ARS prior to a submitted disposition request online via Facilities Waste Management Surplus Portal</a:t>
            </a:r>
          </a:p>
        </p:txBody>
      </p:sp>
      <p:sp>
        <p:nvSpPr>
          <p:cNvPr id="4" name="Slide Number Placeholder 3"/>
          <p:cNvSpPr>
            <a:spLocks noGrp="1"/>
          </p:cNvSpPr>
          <p:nvPr>
            <p:ph type="sldNum" sz="quarter" idx="12"/>
          </p:nvPr>
        </p:nvSpPr>
        <p:spPr/>
        <p:txBody>
          <a:bodyPr/>
          <a:lstStyle/>
          <a:p>
            <a:fld id="{8AD7EE61-1B0C-4C53-BB7B-94AC6E05FB16}" type="slidenum">
              <a:rPr lang="en-US" smtClean="0"/>
              <a:t>13</a:t>
            </a:fld>
            <a:endParaRPr lang="en-US" dirty="0"/>
          </a:p>
        </p:txBody>
      </p:sp>
    </p:spTree>
    <p:extLst>
      <p:ext uri="{BB962C8B-B14F-4D97-AF65-F5344CB8AC3E}">
        <p14:creationId xmlns:p14="http://schemas.microsoft.com/office/powerpoint/2010/main" val="809567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E5591-12D5-4C35-8E66-DE8C88432FE3}"/>
              </a:ext>
            </a:extLst>
          </p:cNvPr>
          <p:cNvSpPr>
            <a:spLocks noGrp="1"/>
          </p:cNvSpPr>
          <p:nvPr>
            <p:ph type="title"/>
          </p:nvPr>
        </p:nvSpPr>
        <p:spPr/>
        <p:txBody>
          <a:bodyPr>
            <a:normAutofit/>
          </a:bodyPr>
          <a:lstStyle/>
          <a:p>
            <a:r>
              <a:rPr lang="en-US" dirty="0"/>
              <a:t>Property Disposition Methods</a:t>
            </a:r>
          </a:p>
        </p:txBody>
      </p:sp>
      <p:sp>
        <p:nvSpPr>
          <p:cNvPr id="3" name="Content Placeholder 2">
            <a:extLst>
              <a:ext uri="{FF2B5EF4-FFF2-40B4-BE49-F238E27FC236}">
                <a16:creationId xmlns:a16="http://schemas.microsoft.com/office/drawing/2014/main" id="{7DA245E5-0DB5-427B-85FF-77B1C03C5FE6}"/>
              </a:ext>
            </a:extLst>
          </p:cNvPr>
          <p:cNvSpPr>
            <a:spLocks noGrp="1"/>
          </p:cNvSpPr>
          <p:nvPr>
            <p:ph idx="1"/>
          </p:nvPr>
        </p:nvSpPr>
        <p:spPr/>
        <p:txBody>
          <a:bodyPr>
            <a:normAutofit/>
          </a:bodyPr>
          <a:lstStyle/>
          <a:p>
            <a:r>
              <a:rPr lang="en-US" dirty="0"/>
              <a:t>Surplus/Recycling/Scrap</a:t>
            </a:r>
          </a:p>
          <a:p>
            <a:r>
              <a:rPr lang="en-US" dirty="0"/>
              <a:t>Lost/Stolen Destroyed</a:t>
            </a:r>
          </a:p>
          <a:p>
            <a:r>
              <a:rPr lang="en-US" dirty="0"/>
              <a:t>Cannibalization</a:t>
            </a:r>
          </a:p>
          <a:p>
            <a:r>
              <a:rPr lang="en-US" dirty="0"/>
              <a:t>Abandoned or Non-Recoverable</a:t>
            </a:r>
          </a:p>
          <a:p>
            <a:r>
              <a:rPr lang="en-US" dirty="0"/>
              <a:t>Transfer Out or Donation</a:t>
            </a:r>
          </a:p>
          <a:p>
            <a:r>
              <a:rPr lang="en-US" dirty="0"/>
              <a:t>Traded-In/Exchanged</a:t>
            </a:r>
          </a:p>
          <a:p>
            <a:r>
              <a:rPr lang="en-US" dirty="0">
                <a:hlinkClick r:id="rId3"/>
              </a:rPr>
              <a:t>Surplus Property</a:t>
            </a:r>
            <a:endParaRPr lang="en-US" dirty="0"/>
          </a:p>
          <a:p>
            <a:endParaRPr lang="en-US" dirty="0"/>
          </a:p>
        </p:txBody>
      </p:sp>
      <p:sp>
        <p:nvSpPr>
          <p:cNvPr id="4" name="Slide Number Placeholder 3">
            <a:extLst>
              <a:ext uri="{FF2B5EF4-FFF2-40B4-BE49-F238E27FC236}">
                <a16:creationId xmlns:a16="http://schemas.microsoft.com/office/drawing/2014/main" id="{2213A6E3-F4DC-4197-B309-C1E0B8F01CAA}"/>
              </a:ext>
            </a:extLst>
          </p:cNvPr>
          <p:cNvSpPr>
            <a:spLocks noGrp="1"/>
          </p:cNvSpPr>
          <p:nvPr>
            <p:ph type="sldNum" sz="quarter" idx="12"/>
          </p:nvPr>
        </p:nvSpPr>
        <p:spPr/>
        <p:txBody>
          <a:bodyPr/>
          <a:lstStyle/>
          <a:p>
            <a:fld id="{8AD7EE61-1B0C-4C53-BB7B-94AC6E05FB16}" type="slidenum">
              <a:rPr lang="en-US" smtClean="0"/>
              <a:t>14</a:t>
            </a:fld>
            <a:endParaRPr lang="en-US" dirty="0"/>
          </a:p>
        </p:txBody>
      </p:sp>
    </p:spTree>
    <p:extLst>
      <p:ext uri="{BB962C8B-B14F-4D97-AF65-F5344CB8AC3E}">
        <p14:creationId xmlns:p14="http://schemas.microsoft.com/office/powerpoint/2010/main" val="3603052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Useful OMNI Queries</a:t>
            </a:r>
          </a:p>
        </p:txBody>
      </p:sp>
      <p:graphicFrame>
        <p:nvGraphicFramePr>
          <p:cNvPr id="4" name="Table 3"/>
          <p:cNvGraphicFramePr>
            <a:graphicFrameLocks noGrp="1"/>
          </p:cNvGraphicFramePr>
          <p:nvPr>
            <p:extLst>
              <p:ext uri="{D42A27DB-BD31-4B8C-83A1-F6EECF244321}">
                <p14:modId xmlns:p14="http://schemas.microsoft.com/office/powerpoint/2010/main" val="1222061600"/>
              </p:ext>
            </p:extLst>
          </p:nvPr>
        </p:nvGraphicFramePr>
        <p:xfrm>
          <a:off x="1143000" y="1676398"/>
          <a:ext cx="7391400" cy="4961743"/>
        </p:xfrm>
        <a:graphic>
          <a:graphicData uri="http://schemas.openxmlformats.org/drawingml/2006/table">
            <a:tbl>
              <a:tblPr firstRow="1" bandRow="1">
                <a:tableStyleId>{0505E3EF-67EA-436B-97B2-0124C06EBD24}</a:tableStyleId>
              </a:tblPr>
              <a:tblGrid>
                <a:gridCol w="3333378">
                  <a:extLst>
                    <a:ext uri="{9D8B030D-6E8A-4147-A177-3AD203B41FA5}">
                      <a16:colId xmlns:a16="http://schemas.microsoft.com/office/drawing/2014/main" val="20000"/>
                    </a:ext>
                  </a:extLst>
                </a:gridCol>
                <a:gridCol w="4058022">
                  <a:extLst>
                    <a:ext uri="{9D8B030D-6E8A-4147-A177-3AD203B41FA5}">
                      <a16:colId xmlns:a16="http://schemas.microsoft.com/office/drawing/2014/main" val="20001"/>
                    </a:ext>
                  </a:extLst>
                </a:gridCol>
              </a:tblGrid>
              <a:tr h="34590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Query  Name</a:t>
                      </a:r>
                      <a:endParaRPr lang="en-US" sz="1600" b="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t>Description</a:t>
                      </a:r>
                      <a:endParaRPr lang="en-US" sz="1600" b="0" dirty="0"/>
                    </a:p>
                  </a:txBody>
                  <a:tcPr/>
                </a:tc>
                <a:extLst>
                  <a:ext uri="{0D108BD9-81ED-4DB2-BD59-A6C34878D82A}">
                    <a16:rowId xmlns:a16="http://schemas.microsoft.com/office/drawing/2014/main" val="10000"/>
                  </a:ext>
                </a:extLst>
              </a:tr>
              <a:tr h="314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FSU_DPT_AM_CURR_ASSETS</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List your department's current assets</a:t>
                      </a:r>
                      <a:endParaRPr lang="en-US" sz="1400" b="0" dirty="0"/>
                    </a:p>
                  </a:txBody>
                  <a:tcPr/>
                </a:tc>
                <a:extLst>
                  <a:ext uri="{0D108BD9-81ED-4DB2-BD59-A6C34878D82A}">
                    <a16:rowId xmlns:a16="http://schemas.microsoft.com/office/drawing/2014/main" val="10001"/>
                  </a:ext>
                </a:extLst>
              </a:tr>
              <a:tr h="762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FSU_DPT_AM_PROPERTY_ROLES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Identifies the Property Manager, Property Custodian and Inventory Taker for each department</a:t>
                      </a:r>
                    </a:p>
                  </a:txBody>
                  <a:tcPr/>
                </a:tc>
                <a:extLst>
                  <a:ext uri="{0D108BD9-81ED-4DB2-BD59-A6C34878D82A}">
                    <a16:rowId xmlns:a16="http://schemas.microsoft.com/office/drawing/2014/main" val="10002"/>
                  </a:ext>
                </a:extLst>
              </a:tr>
              <a:tr h="536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FSU_DPT_AM_NOT_INV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Assets not yet inventoried in the current inventory cycle</a:t>
                      </a:r>
                    </a:p>
                  </a:txBody>
                  <a:tcPr/>
                </a:tc>
                <a:extLst>
                  <a:ext uri="{0D108BD9-81ED-4DB2-BD59-A6C34878D82A}">
                    <a16:rowId xmlns:a16="http://schemas.microsoft.com/office/drawing/2014/main" val="10003"/>
                  </a:ext>
                </a:extLst>
              </a:tr>
              <a:tr h="536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FSU_DPT_AM_ASSETS_INV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Assets inventoried by department in the current inventory cycle</a:t>
                      </a:r>
                    </a:p>
                  </a:txBody>
                  <a:tcPr/>
                </a:tc>
                <a:extLst>
                  <a:ext uri="{0D108BD9-81ED-4DB2-BD59-A6C34878D82A}">
                    <a16:rowId xmlns:a16="http://schemas.microsoft.com/office/drawing/2014/main" val="10004"/>
                  </a:ext>
                </a:extLst>
              </a:tr>
              <a:tr h="536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FSU_DPT_AM_LAST_INV_DT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The last inventory date of assets not yet inventoried in the current cycle</a:t>
                      </a:r>
                    </a:p>
                  </a:txBody>
                  <a:tcPr/>
                </a:tc>
                <a:extLst>
                  <a:ext uri="{0D108BD9-81ED-4DB2-BD59-A6C34878D82A}">
                    <a16:rowId xmlns:a16="http://schemas.microsoft.com/office/drawing/2014/main" val="10005"/>
                  </a:ext>
                </a:extLst>
              </a:tr>
              <a:tr h="5367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FSU_DPT_AM_ASSET_ACQ_CUSTODIAN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Detailed acquisition and custodial (offsite to) information for department’s assets </a:t>
                      </a:r>
                    </a:p>
                  </a:txBody>
                  <a:tcPr/>
                </a:tc>
                <a:extLst>
                  <a:ext uri="{0D108BD9-81ED-4DB2-BD59-A6C34878D82A}">
                    <a16:rowId xmlns:a16="http://schemas.microsoft.com/office/drawing/2014/main" val="10006"/>
                  </a:ext>
                </a:extLst>
              </a:tr>
              <a:tr h="3144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FSU_DPT_AM_TRANS_RET_ASSETS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Assets transfers and retired by department</a:t>
                      </a:r>
                    </a:p>
                  </a:txBody>
                  <a:tcPr/>
                </a:tc>
                <a:extLst>
                  <a:ext uri="{0D108BD9-81ED-4DB2-BD59-A6C34878D82A}">
                    <a16:rowId xmlns:a16="http://schemas.microsoft.com/office/drawing/2014/main" val="10007"/>
                  </a:ext>
                </a:extLst>
              </a:tr>
              <a:tr h="7627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FSU_DPT_AM_CURR_NONCAP</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Expendable property that was added manually to OMNI Asset Management for tracking/inventory purposes</a:t>
                      </a:r>
                    </a:p>
                  </a:txBody>
                  <a:tcPr/>
                </a:tc>
                <a:extLst>
                  <a:ext uri="{0D108BD9-81ED-4DB2-BD59-A6C34878D82A}">
                    <a16:rowId xmlns:a16="http://schemas.microsoft.com/office/drawing/2014/main" val="10008"/>
                  </a:ext>
                </a:extLst>
              </a:tr>
              <a:tr h="31445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i="1" dirty="0">
                          <a:solidFill>
                            <a:schemeClr val="tx1"/>
                          </a:solidFill>
                        </a:rPr>
                        <a:t>Complete listing of Controller’s Office queries </a:t>
                      </a:r>
                      <a:r>
                        <a:rPr lang="en-US" sz="1400" dirty="0"/>
                        <a:t>- </a:t>
                      </a:r>
                      <a:r>
                        <a:rPr lang="en-US" sz="1400" dirty="0">
                          <a:hlinkClick r:id="rId3"/>
                        </a:rPr>
                        <a:t>http://controller.vpfa.fsu.edu/query</a:t>
                      </a:r>
                      <a:r>
                        <a:rPr lang="en-US" sz="1400" dirty="0"/>
                        <a:t> </a:t>
                      </a:r>
                      <a:endParaRPr lang="en-US" sz="1400" b="1" dirty="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8AD7EE61-1B0C-4C53-BB7B-94AC6E05FB16}" type="slidenum">
              <a:rPr lang="en-US" smtClean="0"/>
              <a:t>15</a:t>
            </a:fld>
            <a:endParaRPr lang="en-US" dirty="0"/>
          </a:p>
        </p:txBody>
      </p:sp>
    </p:spTree>
    <p:extLst>
      <p:ext uri="{BB962C8B-B14F-4D97-AF65-F5344CB8AC3E}">
        <p14:creationId xmlns:p14="http://schemas.microsoft.com/office/powerpoint/2010/main" val="37009794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Resources</a:t>
            </a:r>
          </a:p>
        </p:txBody>
      </p:sp>
      <p:sp>
        <p:nvSpPr>
          <p:cNvPr id="3" name="Content Placeholder 2"/>
          <p:cNvSpPr>
            <a:spLocks noGrp="1"/>
          </p:cNvSpPr>
          <p:nvPr>
            <p:ph idx="1"/>
          </p:nvPr>
        </p:nvSpPr>
        <p:spPr>
          <a:xfrm>
            <a:off x="838200" y="1600201"/>
            <a:ext cx="8229600" cy="5029200"/>
          </a:xfrm>
        </p:spPr>
        <p:txBody>
          <a:bodyPr>
            <a:normAutofit fontScale="70000" lnSpcReduction="20000"/>
          </a:bodyPr>
          <a:lstStyle/>
          <a:p>
            <a:pPr>
              <a:lnSpc>
                <a:spcPct val="130000"/>
              </a:lnSpc>
            </a:pPr>
            <a:r>
              <a:rPr lang="en-US" dirty="0"/>
              <a:t>Asset Management website -</a:t>
            </a:r>
            <a:br>
              <a:rPr lang="en-US" dirty="0"/>
            </a:br>
            <a:r>
              <a:rPr lang="en-US" dirty="0">
                <a:hlinkClick r:id="rId3"/>
              </a:rPr>
              <a:t>http://controller.vpfa.fsu.edu/asset-management</a:t>
            </a:r>
            <a:r>
              <a:rPr lang="en-US" dirty="0"/>
              <a:t> </a:t>
            </a:r>
          </a:p>
          <a:p>
            <a:pPr>
              <a:lnSpc>
                <a:spcPct val="130000"/>
              </a:lnSpc>
            </a:pPr>
            <a:r>
              <a:rPr lang="en-US" dirty="0"/>
              <a:t>University Property Policies (OP-D-2-F) - </a:t>
            </a:r>
            <a:r>
              <a:rPr lang="en-US" u="sng" dirty="0">
                <a:hlinkClick r:id="rId4"/>
              </a:rPr>
              <a:t>link</a:t>
            </a:r>
            <a:r>
              <a:rPr lang="en-US" u="sng" dirty="0"/>
              <a:t> </a:t>
            </a:r>
            <a:endParaRPr lang="en-US" dirty="0"/>
          </a:p>
          <a:p>
            <a:pPr>
              <a:lnSpc>
                <a:spcPct val="130000"/>
              </a:lnSpc>
            </a:pPr>
            <a:r>
              <a:rPr lang="en-US" dirty="0"/>
              <a:t>Frequently Asked Questions - </a:t>
            </a:r>
            <a:r>
              <a:rPr lang="en-US" dirty="0">
                <a:hlinkClick r:id="rId5"/>
              </a:rPr>
              <a:t>http://fla.st/1OH60cu</a:t>
            </a:r>
            <a:r>
              <a:rPr lang="en-US" dirty="0"/>
              <a:t> </a:t>
            </a:r>
            <a:endParaRPr lang="en-US" u="sng" dirty="0"/>
          </a:p>
          <a:p>
            <a:pPr>
              <a:lnSpc>
                <a:spcPct val="130000"/>
              </a:lnSpc>
            </a:pPr>
            <a:r>
              <a:rPr lang="en-US" dirty="0"/>
              <a:t>Departmental Business Management Guide - </a:t>
            </a:r>
            <a:r>
              <a:rPr lang="en-US" dirty="0">
                <a:hlinkClick r:id="rId6"/>
              </a:rPr>
              <a:t>http://fla.st/1OH62Ba</a:t>
            </a:r>
            <a:r>
              <a:rPr lang="en-US" dirty="0"/>
              <a:t> </a:t>
            </a:r>
          </a:p>
          <a:p>
            <a:pPr>
              <a:lnSpc>
                <a:spcPct val="130000"/>
              </a:lnSpc>
            </a:pPr>
            <a:r>
              <a:rPr lang="en-US" dirty="0"/>
              <a:t>Property Forms - </a:t>
            </a:r>
            <a:r>
              <a:rPr lang="en-US" dirty="0">
                <a:hlinkClick r:id="rId7"/>
              </a:rPr>
              <a:t>http://fla.st/1OH638e</a:t>
            </a:r>
            <a:r>
              <a:rPr lang="en-US" dirty="0"/>
              <a:t>  </a:t>
            </a:r>
            <a:endParaRPr lang="en-US" u="sng" dirty="0"/>
          </a:p>
          <a:p>
            <a:pPr>
              <a:lnSpc>
                <a:spcPct val="130000"/>
              </a:lnSpc>
            </a:pPr>
            <a:r>
              <a:rPr lang="en-US" dirty="0"/>
              <a:t>Additional information on OMNI, queries and reporting at FSU is available via the Controller’s Office General Ledger classes - </a:t>
            </a:r>
            <a:r>
              <a:rPr lang="en-US" dirty="0">
                <a:hlinkClick r:id="rId8"/>
              </a:rPr>
              <a:t>http://fla.st/1OH67VB</a:t>
            </a:r>
            <a:r>
              <a:rPr lang="en-US" dirty="0"/>
              <a:t> </a:t>
            </a:r>
          </a:p>
          <a:p>
            <a:pPr>
              <a:lnSpc>
                <a:spcPct val="130000"/>
              </a:lnSpc>
            </a:pPr>
            <a:r>
              <a:rPr lang="en-US" dirty="0"/>
              <a:t>FSU Surplus Property website –</a:t>
            </a:r>
          </a:p>
          <a:p>
            <a:pPr lvl="1">
              <a:lnSpc>
                <a:spcPct val="130000"/>
              </a:lnSpc>
            </a:pPr>
            <a:r>
              <a:rPr lang="en-US" dirty="0">
                <a:hlinkClick r:id="rId9"/>
              </a:rPr>
              <a:t>https://www.facilities.fsu.edu/depts/wastemanagement/surplus_information.php</a:t>
            </a:r>
            <a:endParaRPr lang="en-US" dirty="0"/>
          </a:p>
          <a:p>
            <a:pPr lvl="1">
              <a:lnSpc>
                <a:spcPct val="130000"/>
              </a:lnSpc>
            </a:pPr>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16</a:t>
            </a:fld>
            <a:endParaRPr lang="en-US" dirty="0"/>
          </a:p>
        </p:txBody>
      </p:sp>
    </p:spTree>
    <p:extLst>
      <p:ext uri="{BB962C8B-B14F-4D97-AF65-F5344CB8AC3E}">
        <p14:creationId xmlns:p14="http://schemas.microsoft.com/office/powerpoint/2010/main" val="784958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Property?</a:t>
            </a:r>
            <a:endParaRPr lang="en-US" sz="31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600200"/>
            <a:ext cx="8229600" cy="5029199"/>
          </a:xfrm>
        </p:spPr>
        <p:txBody>
          <a:bodyPr>
            <a:normAutofit/>
          </a:bodyPr>
          <a:lstStyle/>
          <a:p>
            <a:r>
              <a:rPr lang="en-US" dirty="0"/>
              <a:t>Capital  vs. Expendable</a:t>
            </a:r>
          </a:p>
          <a:p>
            <a:pPr lvl="1"/>
            <a:r>
              <a:rPr lang="en-US" dirty="0"/>
              <a:t>Useful Life &gt; 1 year</a:t>
            </a:r>
          </a:p>
          <a:p>
            <a:pPr lvl="1"/>
            <a:r>
              <a:rPr lang="en-US" dirty="0"/>
              <a:t>$5K / $100K / $4M</a:t>
            </a:r>
          </a:p>
          <a:p>
            <a:pPr lvl="1"/>
            <a:r>
              <a:rPr lang="en-US" dirty="0"/>
              <a:t>76xxxx / 74xxxx</a:t>
            </a:r>
          </a:p>
          <a:p>
            <a:pPr lvl="1"/>
            <a:r>
              <a:rPr lang="en-US" dirty="0">
                <a:hlinkClick r:id="rId3"/>
              </a:rPr>
              <a:t>Expense Account Short List</a:t>
            </a:r>
            <a:r>
              <a:rPr lang="en-US" dirty="0"/>
              <a:t> </a:t>
            </a:r>
          </a:p>
          <a:p>
            <a:r>
              <a:rPr lang="en-US" dirty="0"/>
              <a:t>Property Cost</a:t>
            </a:r>
          </a:p>
          <a:p>
            <a:pPr lvl="1"/>
            <a:r>
              <a:rPr lang="en-US" dirty="0"/>
              <a:t>What is included?</a:t>
            </a:r>
          </a:p>
          <a:p>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2</a:t>
            </a:fld>
            <a:endParaRPr lang="en-US" dirty="0"/>
          </a:p>
        </p:txBody>
      </p:sp>
    </p:spTree>
    <p:extLst>
      <p:ext uri="{BB962C8B-B14F-4D97-AF65-F5344CB8AC3E}">
        <p14:creationId xmlns:p14="http://schemas.microsoft.com/office/powerpoint/2010/main" val="1317465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Responsibility for FSU Property</a:t>
            </a:r>
          </a:p>
        </p:txBody>
      </p:sp>
      <p:sp>
        <p:nvSpPr>
          <p:cNvPr id="3" name="Content Placeholder 2"/>
          <p:cNvSpPr>
            <a:spLocks noGrp="1"/>
          </p:cNvSpPr>
          <p:nvPr>
            <p:ph idx="1"/>
          </p:nvPr>
        </p:nvSpPr>
        <p:spPr>
          <a:xfrm>
            <a:off x="838200" y="1722437"/>
            <a:ext cx="8229600" cy="4906963"/>
          </a:xfrm>
        </p:spPr>
        <p:txBody>
          <a:bodyPr>
            <a:normAutofit/>
          </a:bodyPr>
          <a:lstStyle/>
          <a:p>
            <a:r>
              <a:rPr lang="en-US" dirty="0"/>
              <a:t>All university-owned property should be properly used and safeguarded by all employees at all times</a:t>
            </a:r>
          </a:p>
          <a:p>
            <a:r>
              <a:rPr lang="en-US" dirty="0"/>
              <a:t>Central Offices</a:t>
            </a:r>
          </a:p>
          <a:p>
            <a:pPr lvl="1"/>
            <a:r>
              <a:rPr lang="en-US" dirty="0"/>
              <a:t>Accounting &amp; Reporting Services (ARS)</a:t>
            </a:r>
          </a:p>
          <a:p>
            <a:pPr lvl="1"/>
            <a:r>
              <a:rPr lang="en-US" dirty="0"/>
              <a:t>Sponsored Research Administration (SRA)</a:t>
            </a:r>
          </a:p>
          <a:p>
            <a:r>
              <a:rPr lang="en-US" dirty="0"/>
              <a:t>Departmental Responsibility</a:t>
            </a:r>
          </a:p>
          <a:p>
            <a:pPr lvl="1"/>
            <a:r>
              <a:rPr lang="en-US" dirty="0"/>
              <a:t>VPs, DDDHs delegate </a:t>
            </a:r>
          </a:p>
          <a:p>
            <a:pPr lvl="1"/>
            <a:r>
              <a:rPr lang="en-US" dirty="0">
                <a:hlinkClick r:id="rId3"/>
              </a:rPr>
              <a:t>Property Management Role Designation Form</a:t>
            </a:r>
            <a:endParaRPr lang="en-US" dirty="0"/>
          </a:p>
          <a:p>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3</a:t>
            </a:fld>
            <a:endParaRPr lang="en-US" dirty="0"/>
          </a:p>
        </p:txBody>
      </p:sp>
    </p:spTree>
    <p:extLst>
      <p:ext uri="{BB962C8B-B14F-4D97-AF65-F5344CB8AC3E}">
        <p14:creationId xmlns:p14="http://schemas.microsoft.com/office/powerpoint/2010/main" val="2273559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Responsibility for FSU Property</a:t>
            </a:r>
          </a:p>
        </p:txBody>
      </p:sp>
      <p:sp>
        <p:nvSpPr>
          <p:cNvPr id="3" name="Content Placeholder 2"/>
          <p:cNvSpPr>
            <a:spLocks noGrp="1"/>
          </p:cNvSpPr>
          <p:nvPr>
            <p:ph idx="1"/>
          </p:nvPr>
        </p:nvSpPr>
        <p:spPr>
          <a:xfrm>
            <a:off x="838200" y="1722437"/>
            <a:ext cx="8229600" cy="4906963"/>
          </a:xfrm>
        </p:spPr>
        <p:txBody>
          <a:bodyPr>
            <a:normAutofit/>
          </a:bodyPr>
          <a:lstStyle/>
          <a:p>
            <a:r>
              <a:rPr lang="en-US" dirty="0"/>
              <a:t>Departmental Roles</a:t>
            </a:r>
          </a:p>
          <a:p>
            <a:pPr lvl="1"/>
            <a:r>
              <a:rPr lang="en-US" dirty="0"/>
              <a:t>Property Manager</a:t>
            </a:r>
          </a:p>
          <a:p>
            <a:pPr lvl="1"/>
            <a:r>
              <a:rPr lang="en-US" dirty="0"/>
              <a:t>Property Custodian</a:t>
            </a:r>
          </a:p>
          <a:p>
            <a:pPr lvl="1"/>
            <a:r>
              <a:rPr lang="en-US" dirty="0"/>
              <a:t>Inventory Taker</a:t>
            </a:r>
          </a:p>
          <a:p>
            <a:pPr lvl="1"/>
            <a:r>
              <a:rPr lang="en-US" dirty="0"/>
              <a:t>FSU_DPT_AM_PROPERTY_ROLES </a:t>
            </a:r>
          </a:p>
          <a:p>
            <a:pPr lvl="2"/>
            <a:r>
              <a:rPr lang="en-US" dirty="0"/>
              <a:t>Identifies the Property Manager, Property Custodian, and the Inventory Taker for each department.</a:t>
            </a:r>
          </a:p>
          <a:p>
            <a:r>
              <a:rPr lang="en-US" dirty="0"/>
              <a:t>Principal Investigator (PI)</a:t>
            </a:r>
          </a:p>
          <a:p>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4</a:t>
            </a:fld>
            <a:endParaRPr lang="en-US" dirty="0"/>
          </a:p>
        </p:txBody>
      </p:sp>
    </p:spTree>
    <p:extLst>
      <p:ext uri="{BB962C8B-B14F-4D97-AF65-F5344CB8AC3E}">
        <p14:creationId xmlns:p14="http://schemas.microsoft.com/office/powerpoint/2010/main" val="1322036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Safeguarding University Property</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t>Department Guidelines</a:t>
            </a:r>
          </a:p>
          <a:p>
            <a:r>
              <a:rPr lang="en-US" dirty="0"/>
              <a:t>Attractive Items</a:t>
            </a:r>
          </a:p>
          <a:p>
            <a:pPr lvl="1"/>
            <a:r>
              <a:rPr lang="en-US" dirty="0">
                <a:hlinkClick r:id="rId3"/>
              </a:rPr>
              <a:t>Best Practices Guide</a:t>
            </a:r>
            <a:endParaRPr lang="en-US" dirty="0"/>
          </a:p>
          <a:p>
            <a:pPr lvl="2"/>
            <a:r>
              <a:rPr lang="en-US" dirty="0"/>
              <a:t>Highlights of the Guide</a:t>
            </a:r>
          </a:p>
          <a:p>
            <a:pPr lvl="1"/>
            <a:r>
              <a:rPr lang="en-US" dirty="0">
                <a:hlinkClick r:id="rId4"/>
              </a:rPr>
              <a:t>Internal Control Checklist</a:t>
            </a:r>
            <a:endParaRPr lang="en-US" dirty="0"/>
          </a:p>
          <a:p>
            <a:r>
              <a:rPr lang="en-US" dirty="0">
                <a:hlinkClick r:id="rId5"/>
              </a:rPr>
              <a:t>Attractive Item Additions Form</a:t>
            </a:r>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5</a:t>
            </a:fld>
            <a:endParaRPr lang="en-US" dirty="0"/>
          </a:p>
        </p:txBody>
      </p:sp>
    </p:spTree>
    <p:extLst>
      <p:ext uri="{BB962C8B-B14F-4D97-AF65-F5344CB8AC3E}">
        <p14:creationId xmlns:p14="http://schemas.microsoft.com/office/powerpoint/2010/main" val="92443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Property Acquisitions</a:t>
            </a:r>
          </a:p>
        </p:txBody>
      </p:sp>
      <p:sp>
        <p:nvSpPr>
          <p:cNvPr id="3" name="Content Placeholder 2"/>
          <p:cNvSpPr>
            <a:spLocks noGrp="1"/>
          </p:cNvSpPr>
          <p:nvPr>
            <p:ph idx="1"/>
          </p:nvPr>
        </p:nvSpPr>
        <p:spPr/>
        <p:txBody>
          <a:bodyPr>
            <a:normAutofit/>
          </a:bodyPr>
          <a:lstStyle/>
          <a:p>
            <a:r>
              <a:rPr lang="en-US" dirty="0"/>
              <a:t>Reqs / POs / Vouchers</a:t>
            </a:r>
          </a:p>
          <a:p>
            <a:r>
              <a:rPr lang="en-US" dirty="0"/>
              <a:t>Donated / Gifted Property</a:t>
            </a:r>
          </a:p>
          <a:p>
            <a:r>
              <a:rPr lang="en-US" dirty="0">
                <a:hlinkClick r:id="rId3"/>
              </a:rPr>
              <a:t>Vehicle Acquisitions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6</a:t>
            </a:fld>
            <a:endParaRPr lang="en-US" dirty="0"/>
          </a:p>
        </p:txBody>
      </p:sp>
    </p:spTree>
    <p:extLst>
      <p:ext uri="{BB962C8B-B14F-4D97-AF65-F5344CB8AC3E}">
        <p14:creationId xmlns:p14="http://schemas.microsoft.com/office/powerpoint/2010/main" val="3889428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Property Acquisitions Cont.</a:t>
            </a:r>
          </a:p>
        </p:txBody>
      </p:sp>
      <p:sp>
        <p:nvSpPr>
          <p:cNvPr id="3" name="Content Placeholder 2"/>
          <p:cNvSpPr>
            <a:spLocks noGrp="1"/>
          </p:cNvSpPr>
          <p:nvPr>
            <p:ph idx="1"/>
          </p:nvPr>
        </p:nvSpPr>
        <p:spPr/>
        <p:txBody>
          <a:bodyPr/>
          <a:lstStyle/>
          <a:p>
            <a:r>
              <a:rPr lang="en-US" dirty="0"/>
              <a:t>Fabrications</a:t>
            </a:r>
          </a:p>
          <a:p>
            <a:pPr lvl="1"/>
            <a:r>
              <a:rPr lang="en-US" dirty="0"/>
              <a:t>Property fabricated or constructed by or for the University may meet the criteria of a capital asset</a:t>
            </a:r>
            <a:r>
              <a:rPr lang="en-US" sz="2400" dirty="0"/>
              <a:t> </a:t>
            </a:r>
            <a:r>
              <a:rPr lang="en-US" dirty="0"/>
              <a:t>if the equipment fabrication is expected to have a total value of at least $5,000.</a:t>
            </a:r>
          </a:p>
          <a:p>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7</a:t>
            </a:fld>
            <a:endParaRPr lang="en-US" dirty="0"/>
          </a:p>
        </p:txBody>
      </p:sp>
    </p:spTree>
    <p:extLst>
      <p:ext uri="{BB962C8B-B14F-4D97-AF65-F5344CB8AC3E}">
        <p14:creationId xmlns:p14="http://schemas.microsoft.com/office/powerpoint/2010/main" val="802002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Property Tags &amp; Identification</a:t>
            </a:r>
          </a:p>
        </p:txBody>
      </p:sp>
      <p:sp>
        <p:nvSpPr>
          <p:cNvPr id="3" name="Content Placeholder 2"/>
          <p:cNvSpPr>
            <a:spLocks noGrp="1"/>
          </p:cNvSpPr>
          <p:nvPr>
            <p:ph idx="1"/>
          </p:nvPr>
        </p:nvSpPr>
        <p:spPr>
          <a:xfrm>
            <a:off x="838200" y="1722437"/>
            <a:ext cx="5410200" cy="4525963"/>
          </a:xfrm>
        </p:spPr>
        <p:txBody>
          <a:bodyPr/>
          <a:lstStyle/>
          <a:p>
            <a:r>
              <a:rPr lang="en-US" dirty="0"/>
              <a:t>Tagging &amp; identification</a:t>
            </a:r>
          </a:p>
          <a:p>
            <a:pPr lvl="1"/>
            <a:r>
              <a:rPr lang="en-US" dirty="0"/>
              <a:t>Non-C&amp;G tags</a:t>
            </a:r>
          </a:p>
          <a:p>
            <a:pPr lvl="1"/>
            <a:r>
              <a:rPr lang="en-US" dirty="0"/>
              <a:t>C&amp;G funded property tags</a:t>
            </a:r>
          </a:p>
          <a:p>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8</a:t>
            </a:fld>
            <a:endParaRPr lang="en-US" dirty="0"/>
          </a:p>
        </p:txBody>
      </p:sp>
      <p:pic>
        <p:nvPicPr>
          <p:cNvPr id="5" name="Content Placeholder 4"/>
          <p:cNvPicPr>
            <a:picLocks noChangeAspect="1"/>
          </p:cNvPicPr>
          <p:nvPr/>
        </p:nvPicPr>
        <p:blipFill>
          <a:blip r:embed="rId3"/>
          <a:stretch>
            <a:fillRect/>
          </a:stretch>
        </p:blipFill>
        <p:spPr>
          <a:xfrm>
            <a:off x="6632151" y="1595437"/>
            <a:ext cx="2054649" cy="4525962"/>
          </a:xfrm>
          <a:prstGeom prst="rect">
            <a:avLst/>
          </a:prstGeom>
        </p:spPr>
      </p:pic>
    </p:spTree>
    <p:extLst>
      <p:ext uri="{BB962C8B-B14F-4D97-AF65-F5344CB8AC3E}">
        <p14:creationId xmlns:p14="http://schemas.microsoft.com/office/powerpoint/2010/main" val="379508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Property Inventory</a:t>
            </a:r>
          </a:p>
        </p:txBody>
      </p:sp>
      <p:sp>
        <p:nvSpPr>
          <p:cNvPr id="3" name="Content Placeholder 2"/>
          <p:cNvSpPr>
            <a:spLocks noGrp="1"/>
          </p:cNvSpPr>
          <p:nvPr>
            <p:ph idx="1"/>
          </p:nvPr>
        </p:nvSpPr>
        <p:spPr>
          <a:xfrm>
            <a:off x="838200" y="1722437"/>
            <a:ext cx="8229600" cy="4983163"/>
          </a:xfrm>
        </p:spPr>
        <p:txBody>
          <a:bodyPr>
            <a:normAutofit/>
          </a:bodyPr>
          <a:lstStyle/>
          <a:p>
            <a:r>
              <a:rPr lang="en-US" dirty="0"/>
              <a:t>Required annually</a:t>
            </a:r>
          </a:p>
          <a:p>
            <a:r>
              <a:rPr lang="en-US" dirty="0">
                <a:hlinkClick r:id="rId3"/>
              </a:rPr>
              <a:t>Inventory Schedule</a:t>
            </a:r>
            <a:endParaRPr lang="en-US" dirty="0"/>
          </a:p>
          <a:p>
            <a:r>
              <a:rPr lang="en-US" dirty="0"/>
              <a:t>Communications</a:t>
            </a:r>
          </a:p>
          <a:p>
            <a:r>
              <a:rPr lang="en-US" dirty="0"/>
              <a:t>Scanners</a:t>
            </a:r>
          </a:p>
          <a:p>
            <a:r>
              <a:rPr lang="en-US" dirty="0">
                <a:hlinkClick r:id="rId4"/>
              </a:rPr>
              <a:t>Missing Items Form</a:t>
            </a:r>
            <a:endParaRPr lang="en-US" dirty="0"/>
          </a:p>
          <a:p>
            <a:r>
              <a:rPr lang="en-US" dirty="0">
                <a:hlinkClick r:id="rId5"/>
              </a:rPr>
              <a:t>Inventory Completion Form</a:t>
            </a:r>
            <a:endParaRPr lang="en-US" dirty="0"/>
          </a:p>
        </p:txBody>
      </p:sp>
      <p:sp>
        <p:nvSpPr>
          <p:cNvPr id="4" name="Slide Number Placeholder 3"/>
          <p:cNvSpPr>
            <a:spLocks noGrp="1"/>
          </p:cNvSpPr>
          <p:nvPr>
            <p:ph type="sldNum" sz="quarter" idx="12"/>
          </p:nvPr>
        </p:nvSpPr>
        <p:spPr/>
        <p:txBody>
          <a:bodyPr/>
          <a:lstStyle/>
          <a:p>
            <a:fld id="{8AD7EE61-1B0C-4C53-BB7B-94AC6E05FB16}" type="slidenum">
              <a:rPr lang="en-US" smtClean="0"/>
              <a:t>9</a:t>
            </a:fld>
            <a:endParaRPr lang="en-US" dirty="0"/>
          </a:p>
        </p:txBody>
      </p:sp>
    </p:spTree>
    <p:extLst>
      <p:ext uri="{BB962C8B-B14F-4D97-AF65-F5344CB8AC3E}">
        <p14:creationId xmlns:p14="http://schemas.microsoft.com/office/powerpoint/2010/main" val="3172112134"/>
      </p:ext>
    </p:extLst>
  </p:cSld>
  <p:clrMapOvr>
    <a:masterClrMapping/>
  </p:clrMapOvr>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7030A0"/>
      </a:hlink>
      <a:folHlink>
        <a:srgbClr val="6363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5995</TotalTime>
  <Words>3402</Words>
  <Application>Microsoft Office PowerPoint</Application>
  <PresentationFormat>On-screen Show (4:3)</PresentationFormat>
  <Paragraphs>442</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Candara</vt:lpstr>
      <vt:lpstr>Office Theme</vt:lpstr>
      <vt:lpstr>Property Training</vt:lpstr>
      <vt:lpstr>What is Property?</vt:lpstr>
      <vt:lpstr>Responsibility for FSU Property</vt:lpstr>
      <vt:lpstr>Responsibility for FSU Property</vt:lpstr>
      <vt:lpstr>Safeguarding University Property</vt:lpstr>
      <vt:lpstr>Property Acquisitions</vt:lpstr>
      <vt:lpstr>Property Acquisitions Cont.</vt:lpstr>
      <vt:lpstr>Property Tags &amp; Identification</vt:lpstr>
      <vt:lpstr>Property Inventory</vt:lpstr>
      <vt:lpstr>Capital Property Moves / Changes</vt:lpstr>
      <vt:lpstr>Property Maintenance Departmental Responsibilities</vt:lpstr>
      <vt:lpstr>Removal of Property from FSU </vt:lpstr>
      <vt:lpstr>Property Dispositions</vt:lpstr>
      <vt:lpstr>Property Disposition Methods</vt:lpstr>
      <vt:lpstr>Useful OMNI Queries</vt:lpstr>
      <vt:lpstr>Resources</vt:lpstr>
    </vt:vector>
  </TitlesOfParts>
  <Company>Florida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Myrick, Samantha C.</dc:creator>
  <cp:lastModifiedBy>Corey Jones</cp:lastModifiedBy>
  <cp:revision>274</cp:revision>
  <cp:lastPrinted>2014-01-07T22:05:29Z</cp:lastPrinted>
  <dcterms:created xsi:type="dcterms:W3CDTF">2013-11-25T19:31:24Z</dcterms:created>
  <dcterms:modified xsi:type="dcterms:W3CDTF">2020-01-13T18:14:53Z</dcterms:modified>
</cp:coreProperties>
</file>