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F03B6-C63D-4C16-AABF-6F2153F8DD85}" v="4" dt="2021-09-17T18:01:26.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3" autoAdjust="0"/>
    <p:restoredTop sz="72503" autoAdjust="0"/>
  </p:normalViewPr>
  <p:slideViewPr>
    <p:cSldViewPr snapToGrid="0" snapToObjects="1">
      <p:cViewPr varScale="1">
        <p:scale>
          <a:sx n="62" d="100"/>
          <a:sy n="62" d="100"/>
        </p:scale>
        <p:origin x="191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63E84-8934-463B-8335-C198638AEB0C}" type="datetimeFigureOut">
              <a:rPr lang="en-US" smtClean="0"/>
              <a:t>9/17/2021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0B272-197F-42E1-90AF-7D7814C8DD4E}" type="slidenum">
              <a:rPr lang="en-US" smtClean="0"/>
              <a:t>‹#›</a:t>
            </a:fld>
            <a:endParaRPr lang="en-US"/>
          </a:p>
        </p:txBody>
      </p:sp>
    </p:spTree>
    <p:extLst>
      <p:ext uri="{BB962C8B-B14F-4D97-AF65-F5344CB8AC3E}">
        <p14:creationId xmlns:p14="http://schemas.microsoft.com/office/powerpoint/2010/main" val="57183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we hope you find this slide presentation helpful.</a:t>
            </a:r>
          </a:p>
          <a:p>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a:t>
            </a:fld>
            <a:endParaRPr lang="en-US"/>
          </a:p>
        </p:txBody>
      </p:sp>
    </p:spTree>
    <p:extLst>
      <p:ext uri="{BB962C8B-B14F-4D97-AF65-F5344CB8AC3E}">
        <p14:creationId xmlns:p14="http://schemas.microsoft.com/office/powerpoint/2010/main" val="42324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4 should be completed by everyone</a:t>
            </a:r>
          </a:p>
          <a:p>
            <a:pPr marL="171450" indent="-171450">
              <a:buFont typeface="Arial" panose="020B0604020202020204" pitchFamily="34" charset="0"/>
              <a:buChar char="•"/>
            </a:pPr>
            <a:r>
              <a:rPr lang="en-US" sz="1800" dirty="0">
                <a:effectLst/>
                <a:latin typeface="Calibri" panose="020F0502020204030204" pitchFamily="34" charset="0"/>
                <a:cs typeface="Times New Roman" panose="02020603050405020304" pitchFamily="18" charset="0"/>
              </a:rPr>
              <a:t>FSU’s exempt purpose is to promote education, further research, provide a public service, and to lessen the burden of government. </a:t>
            </a:r>
          </a:p>
          <a:p>
            <a:pPr marL="171450" indent="-171450">
              <a:buFont typeface="Arial" panose="020B0604020202020204" pitchFamily="34" charset="0"/>
              <a:buChar char="•"/>
            </a:pPr>
            <a:r>
              <a:rPr lang="en-US" sz="1800" dirty="0">
                <a:effectLst/>
                <a:latin typeface="Calibri" panose="020F0502020204030204" pitchFamily="34" charset="0"/>
                <a:cs typeface="Times New Roman" panose="02020603050405020304" pitchFamily="18" charset="0"/>
              </a:rPr>
              <a:t>Question 4.1 – In the text box, please explain how your activity is related to FSU’s exempt purpose.</a:t>
            </a:r>
          </a:p>
          <a:p>
            <a:pPr marL="171450" indent="-171450">
              <a:buFont typeface="Arial" panose="020B0604020202020204" pitchFamily="34" charset="0"/>
              <a:buChar char="•"/>
            </a:pPr>
            <a:r>
              <a:rPr lang="en-US" sz="1800" dirty="0">
                <a:effectLst/>
                <a:latin typeface="Calibri" panose="020F0502020204030204" pitchFamily="34" charset="0"/>
                <a:cs typeface="Times New Roman" panose="02020603050405020304" pitchFamily="18" charset="0"/>
              </a:rPr>
              <a:t>Question 4.2 - In general, if students are involved in the activity than the activity would be related to our exempt purpose. </a:t>
            </a:r>
          </a:p>
          <a:p>
            <a:pPr marL="171450" indent="-171450">
              <a:buFont typeface="Arial" panose="020B0604020202020204" pitchFamily="34" charset="0"/>
              <a:buChar char="•"/>
            </a:pPr>
            <a:r>
              <a:rPr lang="en-US" sz="1800" dirty="0">
                <a:effectLst/>
                <a:latin typeface="Calibri" panose="020F0502020204030204" pitchFamily="34" charset="0"/>
                <a:cs typeface="Times New Roman" panose="02020603050405020304" pitchFamily="18" charset="0"/>
              </a:rPr>
              <a:t>Question 4.3 - Additionally, if the students earn credit toward their degree by participating, that provides additional support that the activity is related to FSU’s exempt purpose.</a:t>
            </a: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10</a:t>
            </a:fld>
            <a:endParaRPr lang="en-US"/>
          </a:p>
        </p:txBody>
      </p:sp>
    </p:spTree>
    <p:extLst>
      <p:ext uri="{BB962C8B-B14F-4D97-AF65-F5344CB8AC3E}">
        <p14:creationId xmlns:p14="http://schemas.microsoft.com/office/powerpoint/2010/main" val="330646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Question 5.1:</a:t>
            </a:r>
          </a:p>
          <a:p>
            <a:pPr marL="628650" lvl="1" indent="-171450">
              <a:buFont typeface="Arial" panose="020B0604020202020204" pitchFamily="34" charset="0"/>
              <a:buChar char="•"/>
            </a:pPr>
            <a:r>
              <a:rPr lang="en-US" dirty="0"/>
              <a:t>If yes, please attach any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contracts or agreements that your department has with other companies, where the department will receive payments for Copyrights, Royalties, Commissions, or revenue from any other intangible property.</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no, move on to section 6.</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5.3 – How the royalty or commission is calculated?</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 wording is very important.  </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consult the Tax &amp; Compliance department prior to any of these types of agreements being entered into.  Even very minor contract word changes can change tax treatment. </a:t>
            </a:r>
          </a:p>
        </p:txBody>
      </p:sp>
      <p:sp>
        <p:nvSpPr>
          <p:cNvPr id="4" name="Slide Number Placeholder 3"/>
          <p:cNvSpPr>
            <a:spLocks noGrp="1"/>
          </p:cNvSpPr>
          <p:nvPr>
            <p:ph type="sldNum" sz="quarter" idx="5"/>
          </p:nvPr>
        </p:nvSpPr>
        <p:spPr/>
        <p:txBody>
          <a:bodyPr/>
          <a:lstStyle/>
          <a:p>
            <a:fld id="{0610B272-197F-42E1-90AF-7D7814C8DD4E}" type="slidenum">
              <a:rPr lang="en-US" smtClean="0"/>
              <a:t>11</a:t>
            </a:fld>
            <a:endParaRPr lang="en-US"/>
          </a:p>
        </p:txBody>
      </p:sp>
    </p:spTree>
    <p:extLst>
      <p:ext uri="{BB962C8B-B14F-4D97-AF65-F5344CB8AC3E}">
        <p14:creationId xmlns:p14="http://schemas.microsoft.com/office/powerpoint/2010/main" val="417130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6 – Advertising</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Advertising is almost always UBI.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Advertising is also something that can be easily overlooked.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6.1: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yes, please attach copies of all ads, including transcripts of broadcast ads.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no, move on to Section 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6.3 – 6.5 – student involvement might make a difference it the tax treatment of the advertising.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12</a:t>
            </a:fld>
            <a:endParaRPr lang="en-US"/>
          </a:p>
        </p:txBody>
      </p:sp>
    </p:spTree>
    <p:extLst>
      <p:ext uri="{BB962C8B-B14F-4D97-AF65-F5344CB8AC3E}">
        <p14:creationId xmlns:p14="http://schemas.microsoft.com/office/powerpoint/2010/main" val="88761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7 – Sponsorships</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Sponsorship payments are generally exempt from UBI taxes if they are truly a qualified sponsored payment,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there isn’t what the IRS calls a substantial return benefit to the sponsor. </a:t>
            </a:r>
          </a:p>
          <a:p>
            <a:pPr marL="628650" lvl="1" indent="-171450">
              <a:buFont typeface="Arial" panose="020B0604020202020204" pitchFamily="34" charset="0"/>
              <a:buChar char="•"/>
            </a:pPr>
            <a:r>
              <a:rPr lang="en-US" sz="1800" dirty="0">
                <a:effectLst/>
                <a:latin typeface="Calibri" panose="020F0502020204030204" pitchFamily="34" charset="0"/>
                <a:cs typeface="Times New Roman" panose="02020603050405020304" pitchFamily="18" charset="0"/>
              </a:rPr>
              <a:t>The Tax &amp; Compliance Department will make the determination regarding if there is a substantial return benefit.</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sponsorship agreement assists in that determination.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7.1: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yes, please attach all sponsorship agreements.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no, move on to Section 8.</a:t>
            </a: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13</a:t>
            </a:fld>
            <a:endParaRPr lang="en-US"/>
          </a:p>
        </p:txBody>
      </p:sp>
    </p:spTree>
    <p:extLst>
      <p:ext uri="{BB962C8B-B14F-4D97-AF65-F5344CB8AC3E}">
        <p14:creationId xmlns:p14="http://schemas.microsoft.com/office/powerpoint/2010/main" val="271030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8.1: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yes, please answer question 8.2.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no, move on to Section 9.</a:t>
            </a: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14</a:t>
            </a:fld>
            <a:endParaRPr lang="en-US"/>
          </a:p>
        </p:txBody>
      </p:sp>
    </p:spTree>
    <p:extLst>
      <p:ext uri="{BB962C8B-B14F-4D97-AF65-F5344CB8AC3E}">
        <p14:creationId xmlns:p14="http://schemas.microsoft.com/office/powerpoint/2010/main" val="381264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9 - property rental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of the university’s outside sales are in property rental.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rental of real property is exempt from UBI.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 are any services that offered as a convenience to the renter, the activity likely is no longer exempt.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 is any personal property offered that is not customary to this type of rental, the amount of the exemption may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9.1: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yes, please attach all lease agreements.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no, move on to Section 10.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15</a:t>
            </a:fld>
            <a:endParaRPr lang="en-US"/>
          </a:p>
        </p:txBody>
      </p:sp>
    </p:spTree>
    <p:extLst>
      <p:ext uri="{BB962C8B-B14F-4D97-AF65-F5344CB8AC3E}">
        <p14:creationId xmlns:p14="http://schemas.microsoft.com/office/powerpoint/2010/main" val="404415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Tax &amp; Compliance department does need to know about all rental activity regardless of its tax status.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16</a:t>
            </a:fld>
            <a:endParaRPr lang="en-US"/>
          </a:p>
        </p:txBody>
      </p:sp>
    </p:spTree>
    <p:extLst>
      <p:ext uri="{BB962C8B-B14F-4D97-AF65-F5344CB8AC3E}">
        <p14:creationId xmlns:p14="http://schemas.microsoft.com/office/powerpoint/2010/main" val="2788193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10</a:t>
            </a:r>
          </a:p>
          <a:p>
            <a:pPr marL="628650" lvl="1" indent="-171450">
              <a:buFont typeface="Arial" panose="020B0604020202020204" pitchFamily="34" charset="0"/>
              <a:buChar char="•"/>
            </a:pPr>
            <a:r>
              <a:rPr lang="en-US" dirty="0"/>
              <a:t>These activities are not commonly found on our campus, but they do happen occasionally. </a:t>
            </a:r>
          </a:p>
          <a:p>
            <a:pPr marL="628650" lvl="1" indent="-171450">
              <a:buFont typeface="Arial" panose="020B0604020202020204" pitchFamily="34" charset="0"/>
              <a:buChar char="•"/>
            </a:pPr>
            <a:r>
              <a:rPr lang="en-US" dirty="0"/>
              <a:t>Please mark all that apply.</a:t>
            </a:r>
          </a:p>
          <a:p>
            <a:pPr marL="628650" lvl="1" indent="-171450">
              <a:buFont typeface="Arial" panose="020B0604020202020204" pitchFamily="34" charset="0"/>
              <a:buChar char="•"/>
            </a:pPr>
            <a:r>
              <a:rPr lang="en-US" dirty="0"/>
              <a:t>Tax &amp; Compliance department will reach out for more information.</a:t>
            </a:r>
          </a:p>
          <a:p>
            <a:pPr marL="171450" lvl="0" indent="-171450">
              <a:buFont typeface="Arial" panose="020B0604020202020204" pitchFamily="34" charset="0"/>
              <a:buChar char="•"/>
            </a:pPr>
            <a:r>
              <a:rPr lang="en-US" dirty="0"/>
              <a:t>If none of these apply, please skip question 10.1 and move on to Section 11.</a:t>
            </a:r>
          </a:p>
        </p:txBody>
      </p:sp>
      <p:sp>
        <p:nvSpPr>
          <p:cNvPr id="4" name="Slide Number Placeholder 3"/>
          <p:cNvSpPr>
            <a:spLocks noGrp="1"/>
          </p:cNvSpPr>
          <p:nvPr>
            <p:ph type="sldNum" sz="quarter" idx="5"/>
          </p:nvPr>
        </p:nvSpPr>
        <p:spPr/>
        <p:txBody>
          <a:bodyPr/>
          <a:lstStyle/>
          <a:p>
            <a:fld id="{0610B272-197F-42E1-90AF-7D7814C8DD4E}" type="slidenum">
              <a:rPr lang="en-US" smtClean="0"/>
              <a:t>17</a:t>
            </a:fld>
            <a:endParaRPr lang="en-US"/>
          </a:p>
        </p:txBody>
      </p:sp>
    </p:spTree>
    <p:extLst>
      <p:ext uri="{BB962C8B-B14F-4D97-AF65-F5344CB8AC3E}">
        <p14:creationId xmlns:p14="http://schemas.microsoft.com/office/powerpoint/2010/main" val="107293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11 – Partnership or Joint Venture</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Did your department enter into an agreement that created a new entity in which FSU now owns a percentage of? This is not a collaboration or shared services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11.1: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yes, please attach all partnership agreements.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no, move on to end of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unsure of whether to answer yes or no, please attach the agreement and the Tax &amp; Compliance department will review it.</a:t>
            </a: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18</a:t>
            </a:fld>
            <a:endParaRPr lang="en-US"/>
          </a:p>
        </p:txBody>
      </p:sp>
    </p:spTree>
    <p:extLst>
      <p:ext uri="{BB962C8B-B14F-4D97-AF65-F5344CB8AC3E}">
        <p14:creationId xmlns:p14="http://schemas.microsoft.com/office/powerpoint/2010/main" val="2412217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survey works best if Adobe is used for the signature.</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do not use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Docusign</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obtain the signature as it has been proven to cause issues with the form.</a:t>
            </a: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the survey is complete and signed, please scroll back to the very top of the survey and click the “submit” button in the top right corner.  The form will then </a:t>
            </a:r>
            <a:r>
              <a:rPr lang="en-US" sz="1800">
                <a:effectLst/>
                <a:latin typeface="Calibri" panose="020F0502020204030204" pitchFamily="34" charset="0"/>
                <a:ea typeface="Calibri" panose="020F0502020204030204" pitchFamily="34" charset="0"/>
                <a:cs typeface="Times New Roman" panose="02020603050405020304" pitchFamily="18" charset="0"/>
              </a:rPr>
              <a:t>be e-mailed </a:t>
            </a:r>
            <a:r>
              <a:rPr lang="en-US" sz="1800" dirty="0">
                <a:effectLst/>
                <a:latin typeface="Calibri" panose="020F0502020204030204" pitchFamily="34" charset="0"/>
                <a:ea typeface="Calibri" panose="020F0502020204030204" pitchFamily="34" charset="0"/>
                <a:cs typeface="Times New Roman" panose="02020603050405020304" pitchFamily="18" charset="0"/>
              </a:rPr>
              <a:t>directly to Tax &amp; Compliance.</a:t>
            </a:r>
          </a:p>
          <a:p>
            <a:pPr marL="171450" indent="-171450">
              <a:buFont typeface="Arial" panose="020B0604020202020204" pitchFamily="34" charset="0"/>
              <a:buChar char="•"/>
            </a:pPr>
            <a:endParaRPr lang="en-US" sz="1800" dirty="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effectLst/>
                <a:latin typeface="Calibri" panose="020F0502020204030204" pitchFamily="34" charset="0"/>
                <a:cs typeface="Times New Roman" panose="02020603050405020304" pitchFamily="18" charset="0"/>
              </a:rPr>
              <a:t>Internal Use Only section is for the Tax &amp; Compliance department.</a:t>
            </a:r>
          </a:p>
        </p:txBody>
      </p:sp>
      <p:sp>
        <p:nvSpPr>
          <p:cNvPr id="4" name="Slide Number Placeholder 3"/>
          <p:cNvSpPr>
            <a:spLocks noGrp="1"/>
          </p:cNvSpPr>
          <p:nvPr>
            <p:ph type="sldNum" sz="quarter" idx="5"/>
          </p:nvPr>
        </p:nvSpPr>
        <p:spPr/>
        <p:txBody>
          <a:bodyPr/>
          <a:lstStyle/>
          <a:p>
            <a:fld id="{0610B272-197F-42E1-90AF-7D7814C8DD4E}" type="slidenum">
              <a:rPr lang="en-US" smtClean="0"/>
              <a:t>19</a:t>
            </a:fld>
            <a:endParaRPr lang="en-US"/>
          </a:p>
        </p:txBody>
      </p:sp>
    </p:spTree>
    <p:extLst>
      <p:ext uri="{BB962C8B-B14F-4D97-AF65-F5344CB8AC3E}">
        <p14:creationId xmlns:p14="http://schemas.microsoft.com/office/powerpoint/2010/main" val="24161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a:t>
            </a:r>
            <a:r>
              <a:rPr lang="en-US" sz="1800" dirty="0">
                <a:effectLst/>
                <a:latin typeface="Calibri" panose="020F0502020204030204" pitchFamily="34" charset="0"/>
                <a:ea typeface="Calibri" panose="020F0502020204030204" pitchFamily="34" charset="0"/>
                <a:cs typeface="Times New Roman" panose="02020603050405020304" pitchFamily="18" charset="0"/>
              </a:rPr>
              <a:t>Universities exempt under section 501 (c)(3) of the Internal Revenue Code are required to file an IRS Form 990-T, “Exempt Organizations Business Income Tax Return”.</a:t>
            </a:r>
          </a:p>
          <a:p>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2</a:t>
            </a:fld>
            <a:endParaRPr lang="en-US"/>
          </a:p>
        </p:txBody>
      </p:sp>
    </p:spTree>
    <p:extLst>
      <p:ext uri="{BB962C8B-B14F-4D97-AF65-F5344CB8AC3E}">
        <p14:creationId xmlns:p14="http://schemas.microsoft.com/office/powerpoint/2010/main" val="168272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term “trade or business” generally includes any activity carried on for the production of income from selling goods or performing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Regularly carried on - If an activity shows a frequency and continuity and is pursued in a manner similar to comparable commercial activities of nonexempt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Substantially related: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 activity substantially related to our exempt purpose?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FSU’s exempt purpose is to promote education, research, public service and to lessen the burden of government.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activity is substantially related, it would not be considered UBI.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activity must meet all 3 required criteria to be UBI.</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3</a:t>
            </a:fld>
            <a:endParaRPr lang="en-US"/>
          </a:p>
        </p:txBody>
      </p:sp>
    </p:spTree>
    <p:extLst>
      <p:ext uri="{BB962C8B-B14F-4D97-AF65-F5344CB8AC3E}">
        <p14:creationId xmlns:p14="http://schemas.microsoft.com/office/powerpoint/2010/main" val="8336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Annual UBIT Survey is a form located on the Controller’s website, Forms &gt; Tax Administration Forms.</a:t>
            </a:r>
          </a:p>
          <a:p>
            <a:pPr marL="171450" indent="-171450">
              <a:buFont typeface="Arial" panose="020B0604020202020204" pitchFamily="34" charset="0"/>
              <a:buChar char="•"/>
            </a:pPr>
            <a:r>
              <a:rPr lang="en-US" dirty="0"/>
              <a:t>The survey should be completed by any department with an auxiliary budget that has received revenue in the prior fiscal year.</a:t>
            </a:r>
          </a:p>
        </p:txBody>
      </p:sp>
      <p:sp>
        <p:nvSpPr>
          <p:cNvPr id="4" name="Slide Number Placeholder 3"/>
          <p:cNvSpPr>
            <a:spLocks noGrp="1"/>
          </p:cNvSpPr>
          <p:nvPr>
            <p:ph type="sldNum" sz="quarter" idx="5"/>
          </p:nvPr>
        </p:nvSpPr>
        <p:spPr/>
        <p:txBody>
          <a:bodyPr/>
          <a:lstStyle/>
          <a:p>
            <a:fld id="{0610B272-197F-42E1-90AF-7D7814C8DD4E}" type="slidenum">
              <a:rPr lang="en-US" smtClean="0"/>
              <a:t>4</a:t>
            </a:fld>
            <a:endParaRPr lang="en-US"/>
          </a:p>
        </p:txBody>
      </p:sp>
    </p:spTree>
    <p:extLst>
      <p:ext uri="{BB962C8B-B14F-4D97-AF65-F5344CB8AC3E}">
        <p14:creationId xmlns:p14="http://schemas.microsoft.com/office/powerpoint/2010/main" val="173596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Page 1 </a:t>
            </a:r>
            <a:r>
              <a:rPr lang="en-US" dirty="0"/>
              <a:t>– Enter departmental contact information.</a:t>
            </a:r>
          </a:p>
          <a:p>
            <a:pPr marL="171450" indent="-171450">
              <a:buFont typeface="Arial" panose="020B0604020202020204" pitchFamily="34" charset="0"/>
              <a:buChar char="•"/>
            </a:pPr>
            <a:r>
              <a:rPr lang="en-US" dirty="0"/>
              <a:t>The empty box is the location where uploaded attachments are stored. If at any point after attaching a file you need to open to review, or to remove, you will do so using these buttons.</a:t>
            </a:r>
          </a:p>
        </p:txBody>
      </p:sp>
      <p:sp>
        <p:nvSpPr>
          <p:cNvPr id="4" name="Slide Number Placeholder 3"/>
          <p:cNvSpPr>
            <a:spLocks noGrp="1"/>
          </p:cNvSpPr>
          <p:nvPr>
            <p:ph type="sldNum" sz="quarter" idx="5"/>
          </p:nvPr>
        </p:nvSpPr>
        <p:spPr/>
        <p:txBody>
          <a:bodyPr/>
          <a:lstStyle/>
          <a:p>
            <a:fld id="{0610B272-197F-42E1-90AF-7D7814C8DD4E}" type="slidenum">
              <a:rPr lang="en-US" smtClean="0"/>
              <a:t>5</a:t>
            </a:fld>
            <a:endParaRPr lang="en-US"/>
          </a:p>
        </p:txBody>
      </p:sp>
    </p:spTree>
    <p:extLst>
      <p:ext uri="{BB962C8B-B14F-4D97-AF65-F5344CB8AC3E}">
        <p14:creationId xmlns:p14="http://schemas.microsoft.com/office/powerpoint/2010/main" val="278524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1 should be completed by everyone.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1.2 - Were the activities conducted in a remote location that is inaccessible to the general public? </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department should ask themselves “would it be nearly impossible for the general public to attend?”</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1.3 - Were the activities provided solely for the convenience of students, faculty, staff, and/or patients? </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activity was established, was it done so primarily for the FSU community? Not that the general public is not allowed, but who was the intended audience?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1.4 - If yes, attach that agreement or contract here.</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1.5 – Please provide as much detail as possible here. </a:t>
            </a: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6</a:t>
            </a:fld>
            <a:endParaRPr lang="en-US"/>
          </a:p>
        </p:txBody>
      </p:sp>
    </p:spTree>
    <p:extLst>
      <p:ext uri="{BB962C8B-B14F-4D97-AF65-F5344CB8AC3E}">
        <p14:creationId xmlns:p14="http://schemas.microsoft.com/office/powerpoint/2010/main" val="214933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2 should be completed by everyone.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2.2 – It is recommended that each department have a business plan. </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UBI activity continues to generate a loss, then the business plan assists in determining whether the department will be able to carry forward any losses and use them to offset any future gains.</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2.3 and 2.4 go together.  Whichever customers are selected in 2.3 need to have a percentage entered in the chart in 2.4. </a:t>
            </a:r>
          </a:p>
        </p:txBody>
      </p:sp>
      <p:sp>
        <p:nvSpPr>
          <p:cNvPr id="4" name="Slide Number Placeholder 3"/>
          <p:cNvSpPr>
            <a:spLocks noGrp="1"/>
          </p:cNvSpPr>
          <p:nvPr>
            <p:ph type="sldNum" sz="quarter" idx="5"/>
          </p:nvPr>
        </p:nvSpPr>
        <p:spPr/>
        <p:txBody>
          <a:bodyPr/>
          <a:lstStyle/>
          <a:p>
            <a:fld id="{0610B272-197F-42E1-90AF-7D7814C8DD4E}" type="slidenum">
              <a:rPr lang="en-US" smtClean="0"/>
              <a:t>7</a:t>
            </a:fld>
            <a:endParaRPr lang="en-US"/>
          </a:p>
        </p:txBody>
      </p:sp>
    </p:spTree>
    <p:extLst>
      <p:ext uri="{BB962C8B-B14F-4D97-AF65-F5344CB8AC3E}">
        <p14:creationId xmlns:p14="http://schemas.microsoft.com/office/powerpoint/2010/main" val="423905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Questions 2.5 through 2.8 should be answered by everyone.</a:t>
            </a:r>
          </a:p>
          <a:p>
            <a:pPr marL="171450" indent="-171450">
              <a:buFont typeface="Arial" panose="020B0604020202020204" pitchFamily="34" charset="0"/>
              <a:buChar char="•"/>
            </a:pPr>
            <a:r>
              <a:rPr lang="en-US" dirty="0"/>
              <a:t>Question 2.8 – Are there different activity rates depending on who your customer (staff/student/general public) is?</a:t>
            </a:r>
          </a:p>
        </p:txBody>
      </p:sp>
      <p:sp>
        <p:nvSpPr>
          <p:cNvPr id="4" name="Slide Number Placeholder 3"/>
          <p:cNvSpPr>
            <a:spLocks noGrp="1"/>
          </p:cNvSpPr>
          <p:nvPr>
            <p:ph type="sldNum" sz="quarter" idx="5"/>
          </p:nvPr>
        </p:nvSpPr>
        <p:spPr/>
        <p:txBody>
          <a:bodyPr/>
          <a:lstStyle/>
          <a:p>
            <a:fld id="{0610B272-197F-42E1-90AF-7D7814C8DD4E}" type="slidenum">
              <a:rPr lang="en-US" smtClean="0"/>
              <a:t>8</a:t>
            </a:fld>
            <a:endParaRPr lang="en-US"/>
          </a:p>
        </p:txBody>
      </p:sp>
    </p:spTree>
    <p:extLst>
      <p:ext uri="{BB962C8B-B14F-4D97-AF65-F5344CB8AC3E}">
        <p14:creationId xmlns:p14="http://schemas.microsoft.com/office/powerpoint/2010/main" val="322007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3 should be completed by everyone.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10B272-197F-42E1-90AF-7D7814C8DD4E}" type="slidenum">
              <a:rPr lang="en-US" smtClean="0"/>
              <a:t>9</a:t>
            </a:fld>
            <a:endParaRPr lang="en-US"/>
          </a:p>
        </p:txBody>
      </p:sp>
    </p:spTree>
    <p:extLst>
      <p:ext uri="{BB962C8B-B14F-4D97-AF65-F5344CB8AC3E}">
        <p14:creationId xmlns:p14="http://schemas.microsoft.com/office/powerpoint/2010/main" val="314876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464207"/>
            <a:ext cx="7260896" cy="46420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80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87441"/>
            <a:ext cx="8229600" cy="3643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9/17/2021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troller.vpfa.fsu.edu/" TargetMode="External"/><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hyperlink" Target="mailto:CTL-Tax@f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FY22 UBIT KICK-OFF</a:t>
            </a:r>
          </a:p>
        </p:txBody>
      </p:sp>
      <p:sp>
        <p:nvSpPr>
          <p:cNvPr id="3" name="Subtitle 2"/>
          <p:cNvSpPr>
            <a:spLocks noGrp="1"/>
          </p:cNvSpPr>
          <p:nvPr>
            <p:ph type="subTitle" idx="1"/>
          </p:nvPr>
        </p:nvSpPr>
        <p:spPr/>
        <p:txBody>
          <a:bodyPr/>
          <a:lstStyle/>
          <a:p>
            <a:pPr>
              <a:lnSpc>
                <a:spcPct val="80000"/>
              </a:lnSpc>
            </a:pPr>
            <a:r>
              <a:rPr lang="en-US" b="1" dirty="0">
                <a:ln w="10541" cmpd="sng">
                  <a:noFill/>
                  <a:prstDash val="solid"/>
                </a:ln>
                <a:effectLst>
                  <a:outerShdw blurRad="80010" dist="40640" dir="5040000" algn="ctr" rotWithShape="0">
                    <a:schemeClr val="tx1">
                      <a:alpha val="30000"/>
                    </a:schemeClr>
                  </a:outerShdw>
                </a:effectLst>
              </a:rPr>
              <a:t>Presented by: </a:t>
            </a:r>
          </a:p>
          <a:p>
            <a:pPr>
              <a:lnSpc>
                <a:spcPct val="80000"/>
              </a:lnSpc>
            </a:pPr>
            <a:r>
              <a:rPr lang="en-US" b="1" dirty="0">
                <a:ln w="10541" cmpd="sng">
                  <a:noFill/>
                  <a:prstDash val="solid"/>
                </a:ln>
                <a:effectLst>
                  <a:outerShdw blurRad="80010" dist="40640" dir="5040000" algn="ctr" rotWithShape="0">
                    <a:schemeClr val="tx1">
                      <a:alpha val="30000"/>
                    </a:schemeClr>
                  </a:outerShdw>
                </a:effectLst>
              </a:rPr>
              <a:t>Tax &amp; Compliance</a:t>
            </a:r>
          </a:p>
          <a:p>
            <a:endParaRPr lang="en-US" dirty="0"/>
          </a:p>
        </p:txBody>
      </p:sp>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2C616-EA55-4775-94C9-5C7C5203CE3B}"/>
              </a:ext>
            </a:extLst>
          </p:cNvPr>
          <p:cNvPicPr>
            <a:picLocks noChangeAspect="1"/>
          </p:cNvPicPr>
          <p:nvPr/>
        </p:nvPicPr>
        <p:blipFill>
          <a:blip r:embed="rId3"/>
          <a:stretch>
            <a:fillRect/>
          </a:stretch>
        </p:blipFill>
        <p:spPr>
          <a:xfrm>
            <a:off x="0" y="1254451"/>
            <a:ext cx="9144000" cy="4723016"/>
          </a:xfrm>
          <a:prstGeom prst="rect">
            <a:avLst/>
          </a:prstGeom>
        </p:spPr>
      </p:pic>
    </p:spTree>
    <p:extLst>
      <p:ext uri="{BB962C8B-B14F-4D97-AF65-F5344CB8AC3E}">
        <p14:creationId xmlns:p14="http://schemas.microsoft.com/office/powerpoint/2010/main" val="139577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3C9FF-CD04-4041-B300-4EDA0D0D05CE}"/>
              </a:ext>
            </a:extLst>
          </p:cNvPr>
          <p:cNvPicPr>
            <a:picLocks noChangeAspect="1"/>
          </p:cNvPicPr>
          <p:nvPr/>
        </p:nvPicPr>
        <p:blipFill>
          <a:blip r:embed="rId3"/>
          <a:stretch>
            <a:fillRect/>
          </a:stretch>
        </p:blipFill>
        <p:spPr>
          <a:xfrm>
            <a:off x="0" y="1242277"/>
            <a:ext cx="9144000" cy="4785989"/>
          </a:xfrm>
          <a:prstGeom prst="rect">
            <a:avLst/>
          </a:prstGeom>
        </p:spPr>
      </p:pic>
    </p:spTree>
    <p:extLst>
      <p:ext uri="{BB962C8B-B14F-4D97-AF65-F5344CB8AC3E}">
        <p14:creationId xmlns:p14="http://schemas.microsoft.com/office/powerpoint/2010/main" val="17689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3541EA-5675-4767-BE35-59758CDE0DB7}"/>
              </a:ext>
            </a:extLst>
          </p:cNvPr>
          <p:cNvPicPr>
            <a:picLocks noChangeAspect="1"/>
          </p:cNvPicPr>
          <p:nvPr/>
        </p:nvPicPr>
        <p:blipFill>
          <a:blip r:embed="rId3"/>
          <a:stretch>
            <a:fillRect/>
          </a:stretch>
        </p:blipFill>
        <p:spPr>
          <a:xfrm>
            <a:off x="0" y="1076883"/>
            <a:ext cx="9144000" cy="4992100"/>
          </a:xfrm>
          <a:prstGeom prst="rect">
            <a:avLst/>
          </a:prstGeom>
        </p:spPr>
      </p:pic>
    </p:spTree>
    <p:extLst>
      <p:ext uri="{BB962C8B-B14F-4D97-AF65-F5344CB8AC3E}">
        <p14:creationId xmlns:p14="http://schemas.microsoft.com/office/powerpoint/2010/main" val="230124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A73C77-5322-42FA-9E88-6190175F6E85}"/>
              </a:ext>
            </a:extLst>
          </p:cNvPr>
          <p:cNvPicPr>
            <a:picLocks noChangeAspect="1"/>
          </p:cNvPicPr>
          <p:nvPr/>
        </p:nvPicPr>
        <p:blipFill>
          <a:blip r:embed="rId3"/>
          <a:stretch>
            <a:fillRect/>
          </a:stretch>
        </p:blipFill>
        <p:spPr>
          <a:xfrm>
            <a:off x="93132" y="1156854"/>
            <a:ext cx="8983135" cy="4778279"/>
          </a:xfrm>
          <a:prstGeom prst="rect">
            <a:avLst/>
          </a:prstGeom>
        </p:spPr>
      </p:pic>
    </p:spTree>
    <p:extLst>
      <p:ext uri="{BB962C8B-B14F-4D97-AF65-F5344CB8AC3E}">
        <p14:creationId xmlns:p14="http://schemas.microsoft.com/office/powerpoint/2010/main" val="367731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7A9AD-30DF-497F-BBEB-F8FF4CAF9E8D}"/>
              </a:ext>
            </a:extLst>
          </p:cNvPr>
          <p:cNvPicPr>
            <a:picLocks noChangeAspect="1"/>
          </p:cNvPicPr>
          <p:nvPr/>
        </p:nvPicPr>
        <p:blipFill>
          <a:blip r:embed="rId3"/>
          <a:stretch>
            <a:fillRect/>
          </a:stretch>
        </p:blipFill>
        <p:spPr>
          <a:xfrm>
            <a:off x="0" y="1533495"/>
            <a:ext cx="9144000" cy="4037571"/>
          </a:xfrm>
          <a:prstGeom prst="rect">
            <a:avLst/>
          </a:prstGeom>
        </p:spPr>
      </p:pic>
    </p:spTree>
    <p:extLst>
      <p:ext uri="{BB962C8B-B14F-4D97-AF65-F5344CB8AC3E}">
        <p14:creationId xmlns:p14="http://schemas.microsoft.com/office/powerpoint/2010/main" val="182077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2AD5B-03C0-4089-8824-5257F81660C4}"/>
              </a:ext>
            </a:extLst>
          </p:cNvPr>
          <p:cNvPicPr>
            <a:picLocks noChangeAspect="1"/>
          </p:cNvPicPr>
          <p:nvPr/>
        </p:nvPicPr>
        <p:blipFill>
          <a:blip r:embed="rId3"/>
          <a:stretch>
            <a:fillRect/>
          </a:stretch>
        </p:blipFill>
        <p:spPr>
          <a:xfrm>
            <a:off x="0" y="1121228"/>
            <a:ext cx="9144000" cy="4907039"/>
          </a:xfrm>
          <a:prstGeom prst="rect">
            <a:avLst/>
          </a:prstGeom>
        </p:spPr>
      </p:pic>
    </p:spTree>
    <p:extLst>
      <p:ext uri="{BB962C8B-B14F-4D97-AF65-F5344CB8AC3E}">
        <p14:creationId xmlns:p14="http://schemas.microsoft.com/office/powerpoint/2010/main" val="393155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A2C200-94D4-4A5A-BEC7-0E780F690A5A}"/>
              </a:ext>
            </a:extLst>
          </p:cNvPr>
          <p:cNvPicPr>
            <a:picLocks noChangeAspect="1"/>
          </p:cNvPicPr>
          <p:nvPr/>
        </p:nvPicPr>
        <p:blipFill>
          <a:blip r:embed="rId3"/>
          <a:stretch>
            <a:fillRect/>
          </a:stretch>
        </p:blipFill>
        <p:spPr>
          <a:xfrm>
            <a:off x="182103" y="1363133"/>
            <a:ext cx="8961897" cy="2684058"/>
          </a:xfrm>
          <a:prstGeom prst="rect">
            <a:avLst/>
          </a:prstGeom>
        </p:spPr>
      </p:pic>
      <p:pic>
        <p:nvPicPr>
          <p:cNvPr id="3" name="Picture 2">
            <a:extLst>
              <a:ext uri="{FF2B5EF4-FFF2-40B4-BE49-F238E27FC236}">
                <a16:creationId xmlns:a16="http://schemas.microsoft.com/office/drawing/2014/main" id="{255E6E94-207D-4757-87B3-170EBDCC9F4B}"/>
              </a:ext>
            </a:extLst>
          </p:cNvPr>
          <p:cNvPicPr>
            <a:picLocks noChangeAspect="1"/>
          </p:cNvPicPr>
          <p:nvPr/>
        </p:nvPicPr>
        <p:blipFill>
          <a:blip r:embed="rId4"/>
          <a:stretch>
            <a:fillRect/>
          </a:stretch>
        </p:blipFill>
        <p:spPr>
          <a:xfrm>
            <a:off x="206489" y="4047191"/>
            <a:ext cx="8913124" cy="2206943"/>
          </a:xfrm>
          <a:prstGeom prst="rect">
            <a:avLst/>
          </a:prstGeom>
        </p:spPr>
      </p:pic>
    </p:spTree>
    <p:extLst>
      <p:ext uri="{BB962C8B-B14F-4D97-AF65-F5344CB8AC3E}">
        <p14:creationId xmlns:p14="http://schemas.microsoft.com/office/powerpoint/2010/main" val="191618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83E85-43A1-485A-BE29-A00698084011}"/>
              </a:ext>
            </a:extLst>
          </p:cNvPr>
          <p:cNvPicPr>
            <a:picLocks noChangeAspect="1"/>
          </p:cNvPicPr>
          <p:nvPr/>
        </p:nvPicPr>
        <p:blipFill>
          <a:blip r:embed="rId3"/>
          <a:stretch>
            <a:fillRect/>
          </a:stretch>
        </p:blipFill>
        <p:spPr>
          <a:xfrm>
            <a:off x="0" y="1548276"/>
            <a:ext cx="9144000" cy="4496924"/>
          </a:xfrm>
          <a:prstGeom prst="rect">
            <a:avLst/>
          </a:prstGeom>
        </p:spPr>
      </p:pic>
    </p:spTree>
    <p:extLst>
      <p:ext uri="{BB962C8B-B14F-4D97-AF65-F5344CB8AC3E}">
        <p14:creationId xmlns:p14="http://schemas.microsoft.com/office/powerpoint/2010/main" val="256772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3AB0ED-7B81-4AEC-B7F3-15118B62AABE}"/>
              </a:ext>
            </a:extLst>
          </p:cNvPr>
          <p:cNvPicPr>
            <a:picLocks noChangeAspect="1"/>
          </p:cNvPicPr>
          <p:nvPr/>
        </p:nvPicPr>
        <p:blipFill>
          <a:blip r:embed="rId3"/>
          <a:stretch>
            <a:fillRect/>
          </a:stretch>
        </p:blipFill>
        <p:spPr>
          <a:xfrm>
            <a:off x="0" y="1642533"/>
            <a:ext cx="9144000" cy="4182534"/>
          </a:xfrm>
          <a:prstGeom prst="rect">
            <a:avLst/>
          </a:prstGeom>
        </p:spPr>
      </p:pic>
    </p:spTree>
    <p:extLst>
      <p:ext uri="{BB962C8B-B14F-4D97-AF65-F5344CB8AC3E}">
        <p14:creationId xmlns:p14="http://schemas.microsoft.com/office/powerpoint/2010/main" val="395454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EB29E-AF05-482C-BE25-F434BAFCFF15}"/>
              </a:ext>
            </a:extLst>
          </p:cNvPr>
          <p:cNvPicPr>
            <a:picLocks noChangeAspect="1"/>
          </p:cNvPicPr>
          <p:nvPr/>
        </p:nvPicPr>
        <p:blipFill>
          <a:blip r:embed="rId3"/>
          <a:stretch>
            <a:fillRect/>
          </a:stretch>
        </p:blipFill>
        <p:spPr>
          <a:xfrm>
            <a:off x="0" y="1244053"/>
            <a:ext cx="9144000" cy="5182147"/>
          </a:xfrm>
          <a:prstGeom prst="rect">
            <a:avLst/>
          </a:prstGeom>
        </p:spPr>
      </p:pic>
    </p:spTree>
    <p:extLst>
      <p:ext uri="{BB962C8B-B14F-4D97-AF65-F5344CB8AC3E}">
        <p14:creationId xmlns:p14="http://schemas.microsoft.com/office/powerpoint/2010/main" val="182161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9DD2-684B-4B3C-ACD0-C0525DE2131F}"/>
              </a:ext>
            </a:extLst>
          </p:cNvPr>
          <p:cNvSpPr>
            <a:spLocks noGrp="1"/>
          </p:cNvSpPr>
          <p:nvPr>
            <p:ph type="title"/>
          </p:nvPr>
        </p:nvSpPr>
        <p:spPr/>
        <p:txBody>
          <a:bodyPr/>
          <a:lstStyle/>
          <a:p>
            <a:r>
              <a:rPr lang="en-US" b="1" dirty="0"/>
              <a:t>Why is this important?</a:t>
            </a:r>
            <a:endParaRPr lang="en-US" dirty="0"/>
          </a:p>
        </p:txBody>
      </p:sp>
      <p:pic>
        <p:nvPicPr>
          <p:cNvPr id="5" name="Content Placeholder 4">
            <a:extLst>
              <a:ext uri="{FF2B5EF4-FFF2-40B4-BE49-F238E27FC236}">
                <a16:creationId xmlns:a16="http://schemas.microsoft.com/office/drawing/2014/main" id="{0FC5A76A-F0ED-4453-9A2D-868C21B8C01F}"/>
              </a:ext>
            </a:extLst>
          </p:cNvPr>
          <p:cNvPicPr>
            <a:picLocks noGrp="1" noChangeAspect="1"/>
          </p:cNvPicPr>
          <p:nvPr>
            <p:ph idx="1"/>
          </p:nvPr>
        </p:nvPicPr>
        <p:blipFill>
          <a:blip r:embed="rId3"/>
          <a:stretch>
            <a:fillRect/>
          </a:stretch>
        </p:blipFill>
        <p:spPr>
          <a:xfrm>
            <a:off x="1852948" y="3770593"/>
            <a:ext cx="5438103" cy="853514"/>
          </a:xfrm>
        </p:spPr>
      </p:pic>
    </p:spTree>
    <p:extLst>
      <p:ext uri="{BB962C8B-B14F-4D97-AF65-F5344CB8AC3E}">
        <p14:creationId xmlns:p14="http://schemas.microsoft.com/office/powerpoint/2010/main" val="293864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8D9441-9EEE-4BC1-92F9-5B939E73F68D}"/>
              </a:ext>
            </a:extLst>
          </p:cNvPr>
          <p:cNvSpPr>
            <a:spLocks noGrp="1"/>
          </p:cNvSpPr>
          <p:nvPr>
            <p:ph type="body" idx="1"/>
          </p:nvPr>
        </p:nvSpPr>
        <p:spPr>
          <a:xfrm>
            <a:off x="457200" y="1243719"/>
            <a:ext cx="4040188" cy="799772"/>
          </a:xfrm>
        </p:spPr>
        <p:txBody>
          <a:bodyPr anchor="b">
            <a:normAutofit/>
          </a:bodyPr>
          <a:lstStyle/>
          <a:p>
            <a:r>
              <a:rPr lang="en-US" dirty="0"/>
              <a:t> </a:t>
            </a:r>
          </a:p>
        </p:txBody>
      </p:sp>
      <p:pic>
        <p:nvPicPr>
          <p:cNvPr id="2" name="Content Placeholder 1">
            <a:extLst>
              <a:ext uri="{FF2B5EF4-FFF2-40B4-BE49-F238E27FC236}">
                <a16:creationId xmlns:a16="http://schemas.microsoft.com/office/drawing/2014/main" id="{41423D6C-27CA-4C2F-B52E-1556BC616A88}"/>
              </a:ext>
            </a:extLst>
          </p:cNvPr>
          <p:cNvPicPr>
            <a:picLocks noGrp="1" noChangeAspect="1"/>
          </p:cNvPicPr>
          <p:nvPr>
            <p:ph sz="half" idx="2"/>
          </p:nvPr>
        </p:nvPicPr>
        <p:blipFill>
          <a:blip r:embed="rId2"/>
          <a:stretch>
            <a:fillRect/>
          </a:stretch>
        </p:blipFill>
        <p:spPr>
          <a:xfrm>
            <a:off x="457200" y="2207167"/>
            <a:ext cx="4040188" cy="3719500"/>
          </a:xfrm>
          <a:prstGeom prst="rect">
            <a:avLst/>
          </a:prstGeom>
        </p:spPr>
      </p:pic>
      <p:sp>
        <p:nvSpPr>
          <p:cNvPr id="15" name="Text Placeholder 3">
            <a:extLst>
              <a:ext uri="{FF2B5EF4-FFF2-40B4-BE49-F238E27FC236}">
                <a16:creationId xmlns:a16="http://schemas.microsoft.com/office/drawing/2014/main" id="{DF693552-6D3D-4503-A079-16C97F954463}"/>
              </a:ext>
            </a:extLst>
          </p:cNvPr>
          <p:cNvSpPr>
            <a:spLocks noGrp="1"/>
          </p:cNvSpPr>
          <p:nvPr>
            <p:ph type="body" sz="quarter" idx="3"/>
          </p:nvPr>
        </p:nvSpPr>
        <p:spPr>
          <a:xfrm>
            <a:off x="457200" y="1080043"/>
            <a:ext cx="8229600" cy="963447"/>
          </a:xfrm>
        </p:spPr>
        <p:txBody>
          <a:bodyPr anchor="ctr">
            <a:normAutofit/>
          </a:bodyPr>
          <a:lstStyle/>
          <a:p>
            <a:pPr algn="ctr"/>
            <a:r>
              <a:rPr lang="en-US" sz="4400" dirty="0"/>
              <a:t>Contact</a:t>
            </a:r>
            <a:r>
              <a:rPr lang="en-US" dirty="0"/>
              <a:t> </a:t>
            </a:r>
          </a:p>
        </p:txBody>
      </p:sp>
      <p:sp>
        <p:nvSpPr>
          <p:cNvPr id="17" name="Content Placeholder 4">
            <a:extLst>
              <a:ext uri="{FF2B5EF4-FFF2-40B4-BE49-F238E27FC236}">
                <a16:creationId xmlns:a16="http://schemas.microsoft.com/office/drawing/2014/main" id="{C05A30FE-233B-429D-9001-2CAE18616DFC}"/>
              </a:ext>
            </a:extLst>
          </p:cNvPr>
          <p:cNvSpPr>
            <a:spLocks noGrp="1"/>
          </p:cNvSpPr>
          <p:nvPr>
            <p:ph sz="quarter" idx="4"/>
          </p:nvPr>
        </p:nvSpPr>
        <p:spPr>
          <a:xfrm>
            <a:off x="4497388" y="2207167"/>
            <a:ext cx="4358745" cy="3719500"/>
          </a:xfrm>
        </p:spPr>
        <p:txBody>
          <a:bodyPr/>
          <a:lstStyle/>
          <a:p>
            <a:pPr marL="0" indent="0">
              <a:buNone/>
            </a:pPr>
            <a:r>
              <a:rPr lang="en-US" sz="2800" dirty="0"/>
              <a:t>Gayla Burdick</a:t>
            </a:r>
          </a:p>
          <a:p>
            <a:pPr marL="0" indent="0">
              <a:buNone/>
            </a:pPr>
            <a:r>
              <a:rPr lang="en-US" sz="2800" dirty="0"/>
              <a:t>Tax &amp; Compliance</a:t>
            </a:r>
          </a:p>
          <a:p>
            <a:pPr marL="0" indent="0">
              <a:buNone/>
            </a:pPr>
            <a:r>
              <a:rPr lang="en-US" dirty="0">
                <a:hlinkClick r:id="rId3"/>
              </a:rPr>
              <a:t>https://controller.vpfa.fsu.edu/</a:t>
            </a:r>
            <a:r>
              <a:rPr lang="en-US" dirty="0"/>
              <a:t> </a:t>
            </a:r>
          </a:p>
          <a:p>
            <a:pPr marL="0" indent="0">
              <a:buNone/>
            </a:pPr>
            <a:r>
              <a:rPr lang="en-US" sz="2800" dirty="0"/>
              <a:t>Email: </a:t>
            </a:r>
            <a:r>
              <a:rPr lang="en-US" dirty="0">
                <a:hlinkClick r:id="rId4"/>
              </a:rPr>
              <a:t>CTL-Tax@fsu.edu</a:t>
            </a:r>
            <a:r>
              <a:rPr lang="en-US" dirty="0"/>
              <a:t> </a:t>
            </a:r>
          </a:p>
          <a:p>
            <a:pPr marL="0" indent="0">
              <a:buNone/>
            </a:pPr>
            <a:r>
              <a:rPr lang="en-US" sz="2800" dirty="0"/>
              <a:t>Phone: (850) 644-9480</a:t>
            </a:r>
          </a:p>
          <a:p>
            <a:endParaRPr lang="en-US" dirty="0"/>
          </a:p>
        </p:txBody>
      </p:sp>
    </p:spTree>
    <p:extLst>
      <p:ext uri="{BB962C8B-B14F-4D97-AF65-F5344CB8AC3E}">
        <p14:creationId xmlns:p14="http://schemas.microsoft.com/office/powerpoint/2010/main" val="282422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0745-54F8-4AE4-A3DF-3B2AF3337239}"/>
              </a:ext>
            </a:extLst>
          </p:cNvPr>
          <p:cNvSpPr>
            <a:spLocks noGrp="1"/>
          </p:cNvSpPr>
          <p:nvPr>
            <p:ph type="title"/>
          </p:nvPr>
        </p:nvSpPr>
        <p:spPr/>
        <p:txBody>
          <a:bodyPr/>
          <a:lstStyle/>
          <a:p>
            <a:r>
              <a:rPr lang="en-US" b="1" dirty="0"/>
              <a:t>What is UBIT?</a:t>
            </a:r>
            <a:endParaRPr lang="en-US" dirty="0"/>
          </a:p>
        </p:txBody>
      </p:sp>
      <p:sp>
        <p:nvSpPr>
          <p:cNvPr id="3" name="Content Placeholder 2">
            <a:extLst>
              <a:ext uri="{FF2B5EF4-FFF2-40B4-BE49-F238E27FC236}">
                <a16:creationId xmlns:a16="http://schemas.microsoft.com/office/drawing/2014/main" id="{B56C5381-D6A7-4E55-B999-B3CD87927226}"/>
              </a:ext>
            </a:extLst>
          </p:cNvPr>
          <p:cNvSpPr>
            <a:spLocks noGrp="1"/>
          </p:cNvSpPr>
          <p:nvPr>
            <p:ph idx="1"/>
          </p:nvPr>
        </p:nvSpPr>
        <p:spPr/>
        <p:txBody>
          <a:bodyPr>
            <a:normAutofit fontScale="85000" lnSpcReduction="20000"/>
          </a:bodyPr>
          <a:lstStyle/>
          <a:p>
            <a:pPr marL="0" indent="0">
              <a:lnSpc>
                <a:spcPct val="120000"/>
              </a:lnSpc>
              <a:buNone/>
            </a:pPr>
            <a:r>
              <a:rPr lang="en-US" dirty="0"/>
              <a:t>“Income from a trade or business, regularly carried on, that is not substantially related to the charitable, educational or other purpose that is the basis of the organization’s exemption.”</a:t>
            </a:r>
          </a:p>
          <a:p>
            <a:pPr marL="0" indent="0">
              <a:buNone/>
            </a:pPr>
            <a:endParaRPr lang="en-US" sz="2800" dirty="0"/>
          </a:p>
          <a:p>
            <a:pPr marL="0" indent="0">
              <a:buNone/>
            </a:pPr>
            <a:r>
              <a:rPr lang="en-US" sz="2800" dirty="0"/>
              <a:t>The following three criteria </a:t>
            </a:r>
            <a:r>
              <a:rPr lang="en-US" sz="2800" u="sng" dirty="0"/>
              <a:t>must</a:t>
            </a:r>
            <a:r>
              <a:rPr lang="en-US" sz="2800" dirty="0"/>
              <a:t> be present:</a:t>
            </a:r>
          </a:p>
          <a:p>
            <a:pPr marL="971550" lvl="1" indent="-514350">
              <a:buFont typeface="+mj-lt"/>
              <a:buAutoNum type="arabicPeriod"/>
            </a:pPr>
            <a:r>
              <a:rPr lang="en-US" sz="2400" dirty="0"/>
              <a:t>A trade or business</a:t>
            </a:r>
          </a:p>
          <a:p>
            <a:pPr marL="971550" lvl="1" indent="-514350">
              <a:buFont typeface="+mj-lt"/>
              <a:buAutoNum type="arabicPeriod"/>
            </a:pPr>
            <a:r>
              <a:rPr lang="en-US" sz="2400" dirty="0"/>
              <a:t>Regularly carried on</a:t>
            </a:r>
          </a:p>
          <a:p>
            <a:pPr marL="971550" lvl="1" indent="-514350">
              <a:buFont typeface="+mj-lt"/>
              <a:buAutoNum type="arabicPeriod"/>
            </a:pPr>
            <a:r>
              <a:rPr lang="en-US" sz="2400" dirty="0"/>
              <a:t>Not substantially related</a:t>
            </a:r>
          </a:p>
          <a:p>
            <a:endParaRPr lang="en-US" dirty="0"/>
          </a:p>
        </p:txBody>
      </p:sp>
    </p:spTree>
    <p:extLst>
      <p:ext uri="{BB962C8B-B14F-4D97-AF65-F5344CB8AC3E}">
        <p14:creationId xmlns:p14="http://schemas.microsoft.com/office/powerpoint/2010/main" val="250473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DB80-D72E-412B-B8F4-C4C0DBC4FB35}"/>
              </a:ext>
            </a:extLst>
          </p:cNvPr>
          <p:cNvSpPr>
            <a:spLocks noGrp="1"/>
          </p:cNvSpPr>
          <p:nvPr>
            <p:ph type="title"/>
          </p:nvPr>
        </p:nvSpPr>
        <p:spPr>
          <a:xfrm>
            <a:off x="457200" y="1164896"/>
            <a:ext cx="8229600" cy="972205"/>
          </a:xfrm>
        </p:spPr>
        <p:txBody>
          <a:bodyPr anchor="ctr">
            <a:normAutofit/>
          </a:bodyPr>
          <a:lstStyle/>
          <a:p>
            <a:r>
              <a:rPr lang="en-US" dirty="0"/>
              <a:t>Annual UBIT Survey</a:t>
            </a:r>
          </a:p>
        </p:txBody>
      </p:sp>
      <p:pic>
        <p:nvPicPr>
          <p:cNvPr id="4" name="Content Placeholder 10" descr="Filling out forms on a table">
            <a:extLst>
              <a:ext uri="{FF2B5EF4-FFF2-40B4-BE49-F238E27FC236}">
                <a16:creationId xmlns:a16="http://schemas.microsoft.com/office/drawing/2014/main" id="{270BB933-32DD-425D-AA1F-A4D4958922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130" b="13514"/>
          <a:stretch/>
        </p:blipFill>
        <p:spPr>
          <a:xfrm>
            <a:off x="457200" y="2347307"/>
            <a:ext cx="8229600" cy="3700025"/>
          </a:xfrm>
          <a:noFill/>
        </p:spPr>
      </p:pic>
    </p:spTree>
    <p:extLst>
      <p:ext uri="{BB962C8B-B14F-4D97-AF65-F5344CB8AC3E}">
        <p14:creationId xmlns:p14="http://schemas.microsoft.com/office/powerpoint/2010/main" val="186674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452E25-5BAD-4BE6-9A77-9749313CBC8A}"/>
              </a:ext>
            </a:extLst>
          </p:cNvPr>
          <p:cNvPicPr>
            <a:picLocks noChangeAspect="1"/>
          </p:cNvPicPr>
          <p:nvPr/>
        </p:nvPicPr>
        <p:blipFill>
          <a:blip r:embed="rId3"/>
          <a:stretch>
            <a:fillRect/>
          </a:stretch>
        </p:blipFill>
        <p:spPr>
          <a:xfrm>
            <a:off x="0" y="1404013"/>
            <a:ext cx="9144000" cy="5081453"/>
          </a:xfrm>
          <a:prstGeom prst="rect">
            <a:avLst/>
          </a:prstGeom>
        </p:spPr>
      </p:pic>
    </p:spTree>
    <p:extLst>
      <p:ext uri="{BB962C8B-B14F-4D97-AF65-F5344CB8AC3E}">
        <p14:creationId xmlns:p14="http://schemas.microsoft.com/office/powerpoint/2010/main" val="128554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9B8FCF-E632-4A8B-9838-01AFA04A0AE6}"/>
              </a:ext>
            </a:extLst>
          </p:cNvPr>
          <p:cNvPicPr>
            <a:picLocks noChangeAspect="1"/>
          </p:cNvPicPr>
          <p:nvPr/>
        </p:nvPicPr>
        <p:blipFill>
          <a:blip r:embed="rId3"/>
          <a:stretch>
            <a:fillRect/>
          </a:stretch>
        </p:blipFill>
        <p:spPr>
          <a:xfrm>
            <a:off x="0" y="1117525"/>
            <a:ext cx="9144000" cy="5571142"/>
          </a:xfrm>
          <a:prstGeom prst="rect">
            <a:avLst/>
          </a:prstGeom>
        </p:spPr>
      </p:pic>
    </p:spTree>
    <p:extLst>
      <p:ext uri="{BB962C8B-B14F-4D97-AF65-F5344CB8AC3E}">
        <p14:creationId xmlns:p14="http://schemas.microsoft.com/office/powerpoint/2010/main" val="54901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5BB8A-B778-4059-A602-77FD127DCC44}"/>
              </a:ext>
            </a:extLst>
          </p:cNvPr>
          <p:cNvPicPr>
            <a:picLocks noChangeAspect="1"/>
          </p:cNvPicPr>
          <p:nvPr/>
        </p:nvPicPr>
        <p:blipFill>
          <a:blip r:embed="rId3"/>
          <a:stretch>
            <a:fillRect/>
          </a:stretch>
        </p:blipFill>
        <p:spPr>
          <a:xfrm>
            <a:off x="0" y="1050181"/>
            <a:ext cx="9144000" cy="5316752"/>
          </a:xfrm>
          <a:prstGeom prst="rect">
            <a:avLst/>
          </a:prstGeom>
        </p:spPr>
      </p:pic>
    </p:spTree>
    <p:extLst>
      <p:ext uri="{BB962C8B-B14F-4D97-AF65-F5344CB8AC3E}">
        <p14:creationId xmlns:p14="http://schemas.microsoft.com/office/powerpoint/2010/main" val="245005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787802-1545-497E-9EAC-E896C1AC14E2}"/>
              </a:ext>
            </a:extLst>
          </p:cNvPr>
          <p:cNvPicPr>
            <a:picLocks noChangeAspect="1"/>
          </p:cNvPicPr>
          <p:nvPr/>
        </p:nvPicPr>
        <p:blipFill>
          <a:blip r:embed="rId3"/>
          <a:stretch>
            <a:fillRect/>
          </a:stretch>
        </p:blipFill>
        <p:spPr>
          <a:xfrm>
            <a:off x="0" y="1231900"/>
            <a:ext cx="9144000" cy="5118100"/>
          </a:xfrm>
          <a:prstGeom prst="rect">
            <a:avLst/>
          </a:prstGeom>
        </p:spPr>
      </p:pic>
    </p:spTree>
    <p:extLst>
      <p:ext uri="{BB962C8B-B14F-4D97-AF65-F5344CB8AC3E}">
        <p14:creationId xmlns:p14="http://schemas.microsoft.com/office/powerpoint/2010/main" val="237210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24F9D-4D5C-47B7-9925-67A55FB1C7E9}"/>
              </a:ext>
            </a:extLst>
          </p:cNvPr>
          <p:cNvPicPr>
            <a:picLocks noChangeAspect="1"/>
          </p:cNvPicPr>
          <p:nvPr/>
        </p:nvPicPr>
        <p:blipFill>
          <a:blip r:embed="rId3"/>
          <a:stretch>
            <a:fillRect/>
          </a:stretch>
        </p:blipFill>
        <p:spPr>
          <a:xfrm>
            <a:off x="211667" y="1176868"/>
            <a:ext cx="8932333" cy="4995332"/>
          </a:xfrm>
          <a:prstGeom prst="rect">
            <a:avLst/>
          </a:prstGeom>
        </p:spPr>
      </p:pic>
    </p:spTree>
    <p:extLst>
      <p:ext uri="{BB962C8B-B14F-4D97-AF65-F5344CB8AC3E}">
        <p14:creationId xmlns:p14="http://schemas.microsoft.com/office/powerpoint/2010/main" val="2933032371"/>
      </p:ext>
    </p:extLst>
  </p:cSld>
  <p:clrMapOvr>
    <a:masterClrMapping/>
  </p:clrMapOvr>
</p:sld>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Garnet_StandardDef</Template>
  <TotalTime>2127</TotalTime>
  <Words>1326</Words>
  <Application>Microsoft Office PowerPoint</Application>
  <PresentationFormat>On-screen Show (4:3)</PresentationFormat>
  <Paragraphs>119</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Garnet_StandardDef</vt:lpstr>
      <vt:lpstr>FY22 UBIT KICK-OFF</vt:lpstr>
      <vt:lpstr>Why is this important?</vt:lpstr>
      <vt:lpstr>What is UBIT?</vt:lpstr>
      <vt:lpstr>Annual UBIT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Gayla Burdick</dc:creator>
  <cp:lastModifiedBy>Brittany Griffin</cp:lastModifiedBy>
  <cp:revision>13</cp:revision>
  <dcterms:created xsi:type="dcterms:W3CDTF">2021-09-07T19:08:32Z</dcterms:created>
  <dcterms:modified xsi:type="dcterms:W3CDTF">2021-09-17T19:35:54Z</dcterms:modified>
</cp:coreProperties>
</file>