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6" r:id="rId2"/>
    <p:sldId id="367" r:id="rId3"/>
    <p:sldId id="287" r:id="rId4"/>
    <p:sldId id="292" r:id="rId5"/>
    <p:sldId id="290" r:id="rId6"/>
    <p:sldId id="379" r:id="rId7"/>
    <p:sldId id="289" r:id="rId8"/>
    <p:sldId id="288" r:id="rId9"/>
    <p:sldId id="362" r:id="rId10"/>
    <p:sldId id="363" r:id="rId11"/>
    <p:sldId id="364" r:id="rId12"/>
    <p:sldId id="365" r:id="rId13"/>
    <p:sldId id="366" r:id="rId14"/>
    <p:sldId id="285" r:id="rId15"/>
    <p:sldId id="381" r:id="rId16"/>
    <p:sldId id="293" r:id="rId17"/>
    <p:sldId id="294" r:id="rId18"/>
    <p:sldId id="301" r:id="rId19"/>
    <p:sldId id="302" r:id="rId20"/>
    <p:sldId id="303" r:id="rId21"/>
    <p:sldId id="306" r:id="rId22"/>
    <p:sldId id="307" r:id="rId23"/>
    <p:sldId id="308" r:id="rId24"/>
    <p:sldId id="376" r:id="rId25"/>
    <p:sldId id="377" r:id="rId26"/>
    <p:sldId id="378" r:id="rId27"/>
    <p:sldId id="380"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68" r:id="rId58"/>
    <p:sldId id="369" r:id="rId59"/>
    <p:sldId id="372" r:id="rId60"/>
    <p:sldId id="370" r:id="rId61"/>
    <p:sldId id="371" r:id="rId62"/>
    <p:sldId id="373"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86757" autoAdjust="0"/>
  </p:normalViewPr>
  <p:slideViewPr>
    <p:cSldViewPr snapToGrid="0">
      <p:cViewPr varScale="1">
        <p:scale>
          <a:sx n="48" d="100"/>
          <a:sy n="48" d="100"/>
        </p:scale>
        <p:origin x="91" y="48"/>
      </p:cViewPr>
      <p:guideLst/>
    </p:cSldViewPr>
  </p:slideViewPr>
  <p:notesTextViewPr>
    <p:cViewPr>
      <p:scale>
        <a:sx n="1" d="1"/>
        <a:sy n="1" d="1"/>
      </p:scale>
      <p:origin x="0" y="0"/>
    </p:cViewPr>
  </p:notesText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CEFBBA1-FD03-4391-9AEE-C9BD73F05EA1}" type="datetimeFigureOut">
              <a:rPr lang="en-US" smtClean="0"/>
              <a:t>3/24/2016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7B3634F-752A-4EFA-A4FA-733380E3C703}" type="slidenum">
              <a:rPr lang="en-US" smtClean="0"/>
              <a:t>‹#›</a:t>
            </a:fld>
            <a:endParaRPr lang="en-US"/>
          </a:p>
        </p:txBody>
      </p:sp>
    </p:spTree>
    <p:extLst>
      <p:ext uri="{BB962C8B-B14F-4D97-AF65-F5344CB8AC3E}">
        <p14:creationId xmlns:p14="http://schemas.microsoft.com/office/powerpoint/2010/main" val="252770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13C227-533F-413C-BF23-6489E11B7FA9}" type="datetimeFigureOut">
              <a:rPr lang="en-US" smtClean="0"/>
              <a:t>3/24/2016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992986-41FF-4E1C-9E2A-C4C56D93D3CC}" type="slidenum">
              <a:rPr lang="en-US" smtClean="0"/>
              <a:t>‹#›</a:t>
            </a:fld>
            <a:endParaRPr lang="en-US"/>
          </a:p>
        </p:txBody>
      </p:sp>
    </p:spTree>
    <p:extLst>
      <p:ext uri="{BB962C8B-B14F-4D97-AF65-F5344CB8AC3E}">
        <p14:creationId xmlns:p14="http://schemas.microsoft.com/office/powerpoint/2010/main" val="124664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a:t>
            </a:fld>
            <a:endParaRPr lang="en-US"/>
          </a:p>
        </p:txBody>
      </p:sp>
    </p:spTree>
    <p:extLst>
      <p:ext uri="{BB962C8B-B14F-4D97-AF65-F5344CB8AC3E}">
        <p14:creationId xmlns:p14="http://schemas.microsoft.com/office/powerpoint/2010/main" val="387217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15</a:t>
            </a:fld>
            <a:endParaRPr lang="en-US"/>
          </a:p>
        </p:txBody>
      </p:sp>
    </p:spTree>
    <p:extLst>
      <p:ext uri="{BB962C8B-B14F-4D97-AF65-F5344CB8AC3E}">
        <p14:creationId xmlns:p14="http://schemas.microsoft.com/office/powerpoint/2010/main" val="188886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16</a:t>
            </a:fld>
            <a:endParaRPr lang="en-US"/>
          </a:p>
        </p:txBody>
      </p:sp>
    </p:spTree>
    <p:extLst>
      <p:ext uri="{BB962C8B-B14F-4D97-AF65-F5344CB8AC3E}">
        <p14:creationId xmlns:p14="http://schemas.microsoft.com/office/powerpoint/2010/main" val="3495297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17</a:t>
            </a:fld>
            <a:endParaRPr lang="en-US"/>
          </a:p>
        </p:txBody>
      </p:sp>
    </p:spTree>
    <p:extLst>
      <p:ext uri="{BB962C8B-B14F-4D97-AF65-F5344CB8AC3E}">
        <p14:creationId xmlns:p14="http://schemas.microsoft.com/office/powerpoint/2010/main" val="297841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18</a:t>
            </a:fld>
            <a:endParaRPr lang="en-US"/>
          </a:p>
        </p:txBody>
      </p:sp>
    </p:spTree>
    <p:extLst>
      <p:ext uri="{BB962C8B-B14F-4D97-AF65-F5344CB8AC3E}">
        <p14:creationId xmlns:p14="http://schemas.microsoft.com/office/powerpoint/2010/main" val="6911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19</a:t>
            </a:fld>
            <a:endParaRPr lang="en-US"/>
          </a:p>
        </p:txBody>
      </p:sp>
    </p:spTree>
    <p:extLst>
      <p:ext uri="{BB962C8B-B14F-4D97-AF65-F5344CB8AC3E}">
        <p14:creationId xmlns:p14="http://schemas.microsoft.com/office/powerpoint/2010/main" val="174614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20</a:t>
            </a:fld>
            <a:endParaRPr lang="en-US"/>
          </a:p>
        </p:txBody>
      </p:sp>
    </p:spTree>
    <p:extLst>
      <p:ext uri="{BB962C8B-B14F-4D97-AF65-F5344CB8AC3E}">
        <p14:creationId xmlns:p14="http://schemas.microsoft.com/office/powerpoint/2010/main" val="77570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21</a:t>
            </a:fld>
            <a:endParaRPr lang="en-US"/>
          </a:p>
        </p:txBody>
      </p:sp>
    </p:spTree>
    <p:extLst>
      <p:ext uri="{BB962C8B-B14F-4D97-AF65-F5344CB8AC3E}">
        <p14:creationId xmlns:p14="http://schemas.microsoft.com/office/powerpoint/2010/main" val="111278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22</a:t>
            </a:fld>
            <a:endParaRPr lang="en-US"/>
          </a:p>
        </p:txBody>
      </p:sp>
    </p:spTree>
    <p:extLst>
      <p:ext uri="{BB962C8B-B14F-4D97-AF65-F5344CB8AC3E}">
        <p14:creationId xmlns:p14="http://schemas.microsoft.com/office/powerpoint/2010/main" val="289608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23</a:t>
            </a:fld>
            <a:endParaRPr lang="en-US"/>
          </a:p>
        </p:txBody>
      </p:sp>
    </p:spTree>
    <p:extLst>
      <p:ext uri="{BB962C8B-B14F-4D97-AF65-F5344CB8AC3E}">
        <p14:creationId xmlns:p14="http://schemas.microsoft.com/office/powerpoint/2010/main" val="5961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24</a:t>
            </a:fld>
            <a:endParaRPr lang="en-US"/>
          </a:p>
        </p:txBody>
      </p:sp>
    </p:spTree>
    <p:extLst>
      <p:ext uri="{BB962C8B-B14F-4D97-AF65-F5344CB8AC3E}">
        <p14:creationId xmlns:p14="http://schemas.microsoft.com/office/powerpoint/2010/main" val="253999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a:t>
            </a:fld>
            <a:endParaRPr lang="en-US"/>
          </a:p>
        </p:txBody>
      </p:sp>
    </p:spTree>
    <p:extLst>
      <p:ext uri="{BB962C8B-B14F-4D97-AF65-F5344CB8AC3E}">
        <p14:creationId xmlns:p14="http://schemas.microsoft.com/office/powerpoint/2010/main" val="360187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25</a:t>
            </a:fld>
            <a:endParaRPr lang="en-US"/>
          </a:p>
        </p:txBody>
      </p:sp>
    </p:spTree>
    <p:extLst>
      <p:ext uri="{BB962C8B-B14F-4D97-AF65-F5344CB8AC3E}">
        <p14:creationId xmlns:p14="http://schemas.microsoft.com/office/powerpoint/2010/main" val="40942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26</a:t>
            </a:fld>
            <a:endParaRPr lang="en-US"/>
          </a:p>
        </p:txBody>
      </p:sp>
    </p:spTree>
    <p:extLst>
      <p:ext uri="{BB962C8B-B14F-4D97-AF65-F5344CB8AC3E}">
        <p14:creationId xmlns:p14="http://schemas.microsoft.com/office/powerpoint/2010/main" val="402412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29920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D0C54-E8C5-4043-B60C-AE074E5C4E83}" type="slidenum">
              <a:rPr lang="en-US" smtClean="0"/>
              <a:pPr/>
              <a:t>27</a:t>
            </a:fld>
            <a:endParaRPr lang="en-US"/>
          </a:p>
        </p:txBody>
      </p:sp>
    </p:spTree>
    <p:extLst>
      <p:ext uri="{BB962C8B-B14F-4D97-AF65-F5344CB8AC3E}">
        <p14:creationId xmlns:p14="http://schemas.microsoft.com/office/powerpoint/2010/main" val="3222484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86898-8C0D-4ACD-97E9-6CBE1C2CA5A8}" type="slidenum">
              <a:rPr lang="en-US" smtClean="0"/>
              <a:t>34</a:t>
            </a:fld>
            <a:endParaRPr lang="en-US"/>
          </a:p>
        </p:txBody>
      </p:sp>
    </p:spTree>
    <p:extLst>
      <p:ext uri="{BB962C8B-B14F-4D97-AF65-F5344CB8AC3E}">
        <p14:creationId xmlns:p14="http://schemas.microsoft.com/office/powerpoint/2010/main" val="3014232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7D9E4D-AFD1-414B-B8B4-B6C2827A9407}" type="slidenum">
              <a:rPr lang="en-US" smtClean="0"/>
              <a:t>35</a:t>
            </a:fld>
            <a:endParaRPr lang="en-US"/>
          </a:p>
        </p:txBody>
      </p:sp>
    </p:spTree>
    <p:extLst>
      <p:ext uri="{BB962C8B-B14F-4D97-AF65-F5344CB8AC3E}">
        <p14:creationId xmlns:p14="http://schemas.microsoft.com/office/powerpoint/2010/main" val="3707064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37</a:t>
            </a:fld>
            <a:endParaRPr lang="en-US"/>
          </a:p>
        </p:txBody>
      </p:sp>
    </p:spTree>
    <p:extLst>
      <p:ext uri="{BB962C8B-B14F-4D97-AF65-F5344CB8AC3E}">
        <p14:creationId xmlns:p14="http://schemas.microsoft.com/office/powerpoint/2010/main" val="952276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E86898-8C0D-4ACD-97E9-6CBE1C2CA5A8}" type="slidenum">
              <a:rPr lang="en-US" smtClean="0"/>
              <a:t>40</a:t>
            </a:fld>
            <a:endParaRPr lang="en-US"/>
          </a:p>
        </p:txBody>
      </p:sp>
    </p:spTree>
    <p:extLst>
      <p:ext uri="{BB962C8B-B14F-4D97-AF65-F5344CB8AC3E}">
        <p14:creationId xmlns:p14="http://schemas.microsoft.com/office/powerpoint/2010/main" val="368952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41</a:t>
            </a:fld>
            <a:endParaRPr lang="en-US"/>
          </a:p>
        </p:txBody>
      </p:sp>
    </p:spTree>
    <p:extLst>
      <p:ext uri="{BB962C8B-B14F-4D97-AF65-F5344CB8AC3E}">
        <p14:creationId xmlns:p14="http://schemas.microsoft.com/office/powerpoint/2010/main" val="1280767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45</a:t>
            </a:fld>
            <a:endParaRPr lang="en-US"/>
          </a:p>
        </p:txBody>
      </p:sp>
    </p:spTree>
    <p:extLst>
      <p:ext uri="{BB962C8B-B14F-4D97-AF65-F5344CB8AC3E}">
        <p14:creationId xmlns:p14="http://schemas.microsoft.com/office/powerpoint/2010/main" val="653870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49</a:t>
            </a:fld>
            <a:endParaRPr lang="en-US"/>
          </a:p>
        </p:txBody>
      </p:sp>
    </p:spTree>
    <p:extLst>
      <p:ext uri="{BB962C8B-B14F-4D97-AF65-F5344CB8AC3E}">
        <p14:creationId xmlns:p14="http://schemas.microsoft.com/office/powerpoint/2010/main" val="277353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4</a:t>
            </a:fld>
            <a:endParaRPr lang="en-US"/>
          </a:p>
        </p:txBody>
      </p:sp>
    </p:spTree>
    <p:extLst>
      <p:ext uri="{BB962C8B-B14F-4D97-AF65-F5344CB8AC3E}">
        <p14:creationId xmlns:p14="http://schemas.microsoft.com/office/powerpoint/2010/main" val="1170330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29920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D0C54-E8C5-4043-B60C-AE074E5C4E83}" type="slidenum">
              <a:rPr lang="en-US" smtClean="0"/>
              <a:pPr/>
              <a:t>56</a:t>
            </a:fld>
            <a:endParaRPr lang="en-US"/>
          </a:p>
        </p:txBody>
      </p:sp>
    </p:spTree>
    <p:extLst>
      <p:ext uri="{BB962C8B-B14F-4D97-AF65-F5344CB8AC3E}">
        <p14:creationId xmlns:p14="http://schemas.microsoft.com/office/powerpoint/2010/main" val="2921905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57</a:t>
            </a:fld>
            <a:endParaRPr lang="en-US"/>
          </a:p>
        </p:txBody>
      </p:sp>
    </p:spTree>
    <p:extLst>
      <p:ext uri="{BB962C8B-B14F-4D97-AF65-F5344CB8AC3E}">
        <p14:creationId xmlns:p14="http://schemas.microsoft.com/office/powerpoint/2010/main" val="4140902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58</a:t>
            </a:fld>
            <a:endParaRPr lang="en-US"/>
          </a:p>
        </p:txBody>
      </p:sp>
    </p:spTree>
    <p:extLst>
      <p:ext uri="{BB962C8B-B14F-4D97-AF65-F5344CB8AC3E}">
        <p14:creationId xmlns:p14="http://schemas.microsoft.com/office/powerpoint/2010/main" val="3627657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59</a:t>
            </a:fld>
            <a:endParaRPr lang="en-US"/>
          </a:p>
        </p:txBody>
      </p:sp>
    </p:spTree>
    <p:extLst>
      <p:ext uri="{BB962C8B-B14F-4D97-AF65-F5344CB8AC3E}">
        <p14:creationId xmlns:p14="http://schemas.microsoft.com/office/powerpoint/2010/main" val="3263428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60</a:t>
            </a:fld>
            <a:endParaRPr lang="en-US"/>
          </a:p>
        </p:txBody>
      </p:sp>
    </p:spTree>
    <p:extLst>
      <p:ext uri="{BB962C8B-B14F-4D97-AF65-F5344CB8AC3E}">
        <p14:creationId xmlns:p14="http://schemas.microsoft.com/office/powerpoint/2010/main" val="612521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61</a:t>
            </a:fld>
            <a:endParaRPr lang="en-US"/>
          </a:p>
        </p:txBody>
      </p:sp>
    </p:spTree>
    <p:extLst>
      <p:ext uri="{BB962C8B-B14F-4D97-AF65-F5344CB8AC3E}">
        <p14:creationId xmlns:p14="http://schemas.microsoft.com/office/powerpoint/2010/main" val="1223492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29920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D0C54-E8C5-4043-B60C-AE074E5C4E83}" type="slidenum">
              <a:rPr lang="en-US" smtClean="0"/>
              <a:pPr/>
              <a:t>62</a:t>
            </a:fld>
            <a:endParaRPr lang="en-US"/>
          </a:p>
        </p:txBody>
      </p:sp>
    </p:spTree>
    <p:extLst>
      <p:ext uri="{BB962C8B-B14F-4D97-AF65-F5344CB8AC3E}">
        <p14:creationId xmlns:p14="http://schemas.microsoft.com/office/powerpoint/2010/main" val="1889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5</a:t>
            </a:fld>
            <a:endParaRPr lang="en-US"/>
          </a:p>
        </p:txBody>
      </p:sp>
    </p:spTree>
    <p:extLst>
      <p:ext uri="{BB962C8B-B14F-4D97-AF65-F5344CB8AC3E}">
        <p14:creationId xmlns:p14="http://schemas.microsoft.com/office/powerpoint/2010/main" val="195375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6</a:t>
            </a:fld>
            <a:endParaRPr lang="en-US"/>
          </a:p>
        </p:txBody>
      </p:sp>
    </p:spTree>
    <p:extLst>
      <p:ext uri="{BB962C8B-B14F-4D97-AF65-F5344CB8AC3E}">
        <p14:creationId xmlns:p14="http://schemas.microsoft.com/office/powerpoint/2010/main" val="317088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7</a:t>
            </a:fld>
            <a:endParaRPr lang="en-US"/>
          </a:p>
        </p:txBody>
      </p:sp>
    </p:spTree>
    <p:extLst>
      <p:ext uri="{BB962C8B-B14F-4D97-AF65-F5344CB8AC3E}">
        <p14:creationId xmlns:p14="http://schemas.microsoft.com/office/powerpoint/2010/main" val="102530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8</a:t>
            </a:fld>
            <a:endParaRPr lang="en-US"/>
          </a:p>
        </p:txBody>
      </p:sp>
    </p:spTree>
    <p:extLst>
      <p:ext uri="{BB962C8B-B14F-4D97-AF65-F5344CB8AC3E}">
        <p14:creationId xmlns:p14="http://schemas.microsoft.com/office/powerpoint/2010/main" val="371591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92986-41FF-4E1C-9E2A-C4C56D93D3CC}" type="slidenum">
              <a:rPr lang="en-US" smtClean="0"/>
              <a:t>9</a:t>
            </a:fld>
            <a:endParaRPr lang="en-US"/>
          </a:p>
        </p:txBody>
      </p:sp>
    </p:spTree>
    <p:extLst>
      <p:ext uri="{BB962C8B-B14F-4D97-AF65-F5344CB8AC3E}">
        <p14:creationId xmlns:p14="http://schemas.microsoft.com/office/powerpoint/2010/main" val="166482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09613"/>
            <a:ext cx="6299200" cy="3543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ED0C54-E8C5-4043-B60C-AE074E5C4E83}" type="slidenum">
              <a:rPr lang="en-US" smtClean="0"/>
              <a:pPr/>
              <a:t>14</a:t>
            </a:fld>
            <a:endParaRPr lang="en-US"/>
          </a:p>
        </p:txBody>
      </p:sp>
    </p:spTree>
    <p:extLst>
      <p:ext uri="{BB962C8B-B14F-4D97-AF65-F5344CB8AC3E}">
        <p14:creationId xmlns:p14="http://schemas.microsoft.com/office/powerpoint/2010/main" val="26287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270000" y="1270000"/>
            <a:ext cx="10795000" cy="1841500"/>
          </a:xfrm>
        </p:spPr>
        <p:txBody>
          <a:bodyPr/>
          <a:lstStyle>
            <a:lvl1pPr>
              <a:lnSpc>
                <a:spcPct val="150000"/>
              </a:lnSpc>
              <a:defRPr sz="4000"/>
            </a:lvl1pPr>
          </a:lstStyle>
          <a:p>
            <a:r>
              <a:rPr lang="en-US" dirty="0" smtClean="0"/>
              <a:t>Click to edit Master title style</a:t>
            </a:r>
            <a:endParaRPr lang="en-US" dirty="0"/>
          </a:p>
        </p:txBody>
      </p:sp>
      <p:sp>
        <p:nvSpPr>
          <p:cNvPr id="51203" name="Rectangle 3"/>
          <p:cNvSpPr>
            <a:spLocks noGrp="1" noChangeArrowheads="1"/>
          </p:cNvSpPr>
          <p:nvPr>
            <p:ph type="subTitle" idx="1"/>
          </p:nvPr>
        </p:nvSpPr>
        <p:spPr>
          <a:xfrm>
            <a:off x="1270000" y="3492500"/>
            <a:ext cx="10795000" cy="2857500"/>
          </a:xfrm>
        </p:spPr>
        <p:txBody>
          <a:bodyPr/>
          <a:lstStyle>
            <a:lvl1pPr marL="0" indent="0" algn="ctr">
              <a:buFont typeface="Times" pitchFamily="-107" charset="0"/>
              <a:buNone/>
              <a:defRPr sz="3667">
                <a:latin typeface="+mn-lt"/>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007972061"/>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01" y="5081"/>
            <a:ext cx="10794999" cy="1036319"/>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1270001" y="1181100"/>
            <a:ext cx="10794999" cy="5549900"/>
          </a:xfrm>
        </p:spPr>
        <p:txBody>
          <a:bodyPr/>
          <a:lstStyle>
            <a:lvl1pPr>
              <a:lnSpc>
                <a:spcPct val="120000"/>
              </a:lnSpc>
              <a:defRPr sz="2600"/>
            </a:lvl1pPr>
            <a:lvl2pPr>
              <a:lnSpc>
                <a:spcPct val="120000"/>
              </a:lnSpc>
              <a:defRPr sz="2400"/>
            </a:lvl2pPr>
            <a:lvl3pPr>
              <a:lnSpc>
                <a:spcPct val="120000"/>
              </a:lnSpc>
              <a:defRPr sz="2400"/>
            </a:lvl3pPr>
            <a:lvl4pPr>
              <a:lnSpc>
                <a:spcPct val="120000"/>
              </a:lnSpc>
              <a:defRPr sz="2400"/>
            </a:lvl4pPr>
            <a:lvl5pPr>
              <a:lnSpc>
                <a:spcPct val="120000"/>
              </a:lnSpc>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6609445"/>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3501" y="444500"/>
            <a:ext cx="10604499" cy="2349500"/>
          </a:xfrm>
        </p:spPr>
        <p:txBody>
          <a:bodyPr anchor="ctr"/>
          <a:lstStyle>
            <a:lvl1pPr algn="ctr">
              <a:lnSpc>
                <a:spcPct val="150000"/>
              </a:lnSpc>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419412" y="3556000"/>
            <a:ext cx="10466294" cy="2540000"/>
          </a:xfrm>
        </p:spPr>
        <p:txBody>
          <a:bodyPr anchor="ctr"/>
          <a:lstStyle>
            <a:lvl1pPr marL="0" indent="0" algn="ctr">
              <a:buNone/>
              <a:defRPr sz="2800">
                <a:latin typeface="+mj-lt"/>
              </a:defRPr>
            </a:lvl1pPr>
            <a:lvl2pPr marL="544195" indent="0">
              <a:buNone/>
              <a:defRPr sz="2167"/>
            </a:lvl2pPr>
            <a:lvl3pPr marL="1088392" indent="0">
              <a:buNone/>
              <a:defRPr sz="1917"/>
            </a:lvl3pPr>
            <a:lvl4pPr marL="1632587" indent="0">
              <a:buNone/>
              <a:defRPr sz="1583"/>
            </a:lvl4pPr>
            <a:lvl5pPr marL="2176784" indent="0">
              <a:buNone/>
              <a:defRPr sz="1583"/>
            </a:lvl5pPr>
            <a:lvl6pPr marL="2720979" indent="0">
              <a:buNone/>
              <a:defRPr sz="1583"/>
            </a:lvl6pPr>
            <a:lvl7pPr marL="3265176" indent="0">
              <a:buNone/>
              <a:defRPr sz="1583"/>
            </a:lvl7pPr>
            <a:lvl8pPr marL="3809372" indent="0">
              <a:buNone/>
              <a:defRPr sz="1583"/>
            </a:lvl8pPr>
            <a:lvl9pPr marL="4353568" indent="0">
              <a:buNone/>
              <a:defRPr sz="1583"/>
            </a:lvl9pPr>
          </a:lstStyle>
          <a:p>
            <a:pPr lvl="0"/>
            <a:r>
              <a:rPr lang="en-US" dirty="0" smtClean="0"/>
              <a:t>Click to edit Master text styles</a:t>
            </a:r>
          </a:p>
        </p:txBody>
      </p:sp>
    </p:spTree>
    <p:extLst>
      <p:ext uri="{BB962C8B-B14F-4D97-AF65-F5344CB8AC3E}">
        <p14:creationId xmlns:p14="http://schemas.microsoft.com/office/powerpoint/2010/main" val="3193854745"/>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01" y="5081"/>
            <a:ext cx="10794999" cy="1036319"/>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70000" y="1193800"/>
            <a:ext cx="5421251" cy="5473700"/>
          </a:xfrm>
        </p:spPr>
        <p:txBody>
          <a:bodyPr/>
          <a:lstStyle>
            <a:lvl1pPr>
              <a:lnSpc>
                <a:spcPct val="150000"/>
              </a:lnSpc>
              <a:defRPr sz="2400"/>
            </a:lvl1pPr>
            <a:lvl2pPr>
              <a:lnSpc>
                <a:spcPct val="150000"/>
              </a:lnSpc>
              <a:defRPr sz="2400"/>
            </a:lvl2pPr>
            <a:lvl3pPr>
              <a:lnSpc>
                <a:spcPct val="150000"/>
              </a:lnSpc>
              <a:defRPr sz="2400"/>
            </a:lvl3pPr>
            <a:lvl4pPr>
              <a:lnSpc>
                <a:spcPct val="150000"/>
              </a:lnSpc>
              <a:defRPr sz="2400"/>
            </a:lvl4pPr>
            <a:lvl5pPr>
              <a:lnSpc>
                <a:spcPct val="150000"/>
              </a:lnSpc>
              <a:defRPr sz="2400"/>
            </a:lvl5pPr>
            <a:lvl6pPr>
              <a:defRPr sz="2167"/>
            </a:lvl6pPr>
            <a:lvl7pPr>
              <a:defRPr sz="2167"/>
            </a:lvl7pPr>
            <a:lvl8pPr>
              <a:defRPr sz="2167"/>
            </a:lvl8pPr>
            <a:lvl9pPr>
              <a:defRPr sz="21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92821" y="1193800"/>
            <a:ext cx="5372178" cy="5473700"/>
          </a:xfrm>
        </p:spPr>
        <p:txBody>
          <a:bodyPr/>
          <a:lstStyle>
            <a:lvl1pPr>
              <a:lnSpc>
                <a:spcPct val="150000"/>
              </a:lnSpc>
              <a:defRPr sz="2400"/>
            </a:lvl1pPr>
            <a:lvl2pPr>
              <a:lnSpc>
                <a:spcPct val="150000"/>
              </a:lnSpc>
              <a:defRPr sz="2400"/>
            </a:lvl2pPr>
            <a:lvl3pPr>
              <a:lnSpc>
                <a:spcPct val="150000"/>
              </a:lnSpc>
              <a:defRPr sz="2400"/>
            </a:lvl3pPr>
            <a:lvl4pPr>
              <a:lnSpc>
                <a:spcPct val="150000"/>
              </a:lnSpc>
              <a:defRPr sz="2400"/>
            </a:lvl4pPr>
            <a:lvl5pPr>
              <a:lnSpc>
                <a:spcPct val="150000"/>
              </a:lnSpc>
              <a:defRPr sz="2400"/>
            </a:lvl5pPr>
            <a:lvl6pPr>
              <a:defRPr sz="2167"/>
            </a:lvl6pPr>
            <a:lvl7pPr>
              <a:defRPr sz="2167"/>
            </a:lvl7pPr>
            <a:lvl8pPr>
              <a:defRPr sz="2167"/>
            </a:lvl8pPr>
            <a:lvl9pPr>
              <a:defRPr sz="2167"/>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3084032"/>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6500" y="5081"/>
            <a:ext cx="10858500" cy="1213114"/>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74334137"/>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29035"/>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97001" y="0"/>
            <a:ext cx="10477499"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97001" y="1454152"/>
            <a:ext cx="5016498" cy="639762"/>
          </a:xfrm>
        </p:spPr>
        <p:txBody>
          <a:bodyPr anchor="b"/>
          <a:lstStyle>
            <a:lvl1pPr marL="0" indent="0" algn="ctr">
              <a:buNone/>
              <a:defRPr sz="2333" b="1">
                <a:latin typeface="+mj-lt"/>
              </a:defRPr>
            </a:lvl1pPr>
            <a:lvl2pPr marL="544127" indent="0">
              <a:buNone/>
              <a:defRPr sz="2417" b="1"/>
            </a:lvl2pPr>
            <a:lvl3pPr marL="1088256" indent="0">
              <a:buNone/>
              <a:defRPr sz="2167" b="1"/>
            </a:lvl3pPr>
            <a:lvl4pPr marL="1632386" indent="0">
              <a:buNone/>
              <a:defRPr sz="1917" b="1"/>
            </a:lvl4pPr>
            <a:lvl5pPr marL="2176514" indent="0">
              <a:buNone/>
              <a:defRPr sz="1917" b="1"/>
            </a:lvl5pPr>
            <a:lvl6pPr marL="2720640" indent="0">
              <a:buNone/>
              <a:defRPr sz="1917" b="1"/>
            </a:lvl6pPr>
            <a:lvl7pPr marL="3264768" indent="0">
              <a:buNone/>
              <a:defRPr sz="1917" b="1"/>
            </a:lvl7pPr>
            <a:lvl8pPr marL="3808895" indent="0">
              <a:buNone/>
              <a:defRPr sz="1917" b="1"/>
            </a:lvl8pPr>
            <a:lvl9pPr marL="4353023" indent="0">
              <a:buNone/>
              <a:defRPr sz="1917" b="1"/>
            </a:lvl9pPr>
          </a:lstStyle>
          <a:p>
            <a:pPr lvl="0"/>
            <a:r>
              <a:rPr lang="en-US" smtClean="0"/>
              <a:t>Click to edit Master text styles</a:t>
            </a:r>
          </a:p>
        </p:txBody>
      </p:sp>
      <p:sp>
        <p:nvSpPr>
          <p:cNvPr id="4" name="Content Placeholder 3"/>
          <p:cNvSpPr>
            <a:spLocks noGrp="1"/>
          </p:cNvSpPr>
          <p:nvPr>
            <p:ph sz="half" idx="2"/>
          </p:nvPr>
        </p:nvSpPr>
        <p:spPr>
          <a:xfrm>
            <a:off x="1397001" y="2116825"/>
            <a:ext cx="5016499" cy="4614175"/>
          </a:xfrm>
        </p:spPr>
        <p:txBody>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vl6pPr>
              <a:defRPr sz="1917"/>
            </a:lvl6pPr>
            <a:lvl7pPr>
              <a:defRPr sz="1917"/>
            </a:lvl7pPr>
            <a:lvl8pPr>
              <a:defRPr sz="1917"/>
            </a:lvl8pPr>
            <a:lvl9pPr>
              <a:defRPr sz="19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4000" y="1454152"/>
            <a:ext cx="5270500" cy="639762"/>
          </a:xfrm>
        </p:spPr>
        <p:txBody>
          <a:bodyPr anchor="b"/>
          <a:lstStyle>
            <a:lvl1pPr marL="0" indent="0" algn="ctr">
              <a:buNone/>
              <a:defRPr sz="2333" b="1">
                <a:latin typeface="+mj-lt"/>
              </a:defRPr>
            </a:lvl1pPr>
            <a:lvl2pPr marL="544127" indent="0">
              <a:buNone/>
              <a:defRPr sz="2417" b="1"/>
            </a:lvl2pPr>
            <a:lvl3pPr marL="1088256" indent="0">
              <a:buNone/>
              <a:defRPr sz="2167" b="1"/>
            </a:lvl3pPr>
            <a:lvl4pPr marL="1632386" indent="0">
              <a:buNone/>
              <a:defRPr sz="1917" b="1"/>
            </a:lvl4pPr>
            <a:lvl5pPr marL="2176514" indent="0">
              <a:buNone/>
              <a:defRPr sz="1917" b="1"/>
            </a:lvl5pPr>
            <a:lvl6pPr marL="2720640" indent="0">
              <a:buNone/>
              <a:defRPr sz="1917" b="1"/>
            </a:lvl6pPr>
            <a:lvl7pPr marL="3264768" indent="0">
              <a:buNone/>
              <a:defRPr sz="1917" b="1"/>
            </a:lvl7pPr>
            <a:lvl8pPr marL="3808895" indent="0">
              <a:buNone/>
              <a:defRPr sz="1917" b="1"/>
            </a:lvl8pPr>
            <a:lvl9pPr marL="4353023" indent="0">
              <a:buNone/>
              <a:defRPr sz="1917" b="1"/>
            </a:lvl9pPr>
          </a:lstStyle>
          <a:p>
            <a:pPr lvl="0"/>
            <a:r>
              <a:rPr lang="en-US" smtClean="0"/>
              <a:t>Click to edit Master text styles</a:t>
            </a:r>
          </a:p>
        </p:txBody>
      </p:sp>
      <p:sp>
        <p:nvSpPr>
          <p:cNvPr id="6" name="Content Placeholder 5"/>
          <p:cNvSpPr>
            <a:spLocks noGrp="1"/>
          </p:cNvSpPr>
          <p:nvPr>
            <p:ph sz="quarter" idx="4"/>
          </p:nvPr>
        </p:nvSpPr>
        <p:spPr>
          <a:xfrm>
            <a:off x="6604000" y="2093913"/>
            <a:ext cx="5270500" cy="4614175"/>
          </a:xfrm>
        </p:spPr>
        <p:txBody>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vl6pPr>
              <a:defRPr sz="1917"/>
            </a:lvl6pPr>
            <a:lvl7pPr>
              <a:defRPr sz="1917"/>
            </a:lvl7pPr>
            <a:lvl8pPr>
              <a:defRPr sz="1917"/>
            </a:lvl8pPr>
            <a:lvl9pPr>
              <a:defRPr sz="19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28679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06500" y="0"/>
            <a:ext cx="108585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06500" y="1600200"/>
            <a:ext cx="4787900" cy="5130800"/>
          </a:xfrm>
        </p:spPr>
        <p:txBody>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6197600" y="1600200"/>
            <a:ext cx="5867400" cy="1981200"/>
          </a:xfrm>
        </p:spPr>
        <p:txBody>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6197600" y="3733800"/>
            <a:ext cx="5867400" cy="2997200"/>
          </a:xfrm>
        </p:spPr>
        <p:txBody>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4308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lum/>
          </a:blip>
          <a:srcRect/>
          <a:stretch>
            <a:fillRect t="-19000" b="-19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0001" y="5081"/>
            <a:ext cx="10794999" cy="121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12" tIns="65307" rIns="130612" bIns="65307"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270001" y="1460500"/>
            <a:ext cx="10794999"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12" tIns="65307" rIns="130612" bIns="6530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 y="-60960"/>
            <a:ext cx="1309688" cy="1309688"/>
          </a:xfrm>
          <a:prstGeom prst="rect">
            <a:avLst/>
          </a:prstGeom>
        </p:spPr>
      </p:pic>
    </p:spTree>
    <p:extLst>
      <p:ext uri="{BB962C8B-B14F-4D97-AF65-F5344CB8AC3E}">
        <p14:creationId xmlns:p14="http://schemas.microsoft.com/office/powerpoint/2010/main" val="12326454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Lst>
  <p:transition>
    <p:random/>
  </p:transition>
  <p:timing>
    <p:tnLst>
      <p:par>
        <p:cTn id="1" dur="indefinite" restart="never" nodeType="tmRoot"/>
      </p:par>
    </p:tnLst>
  </p:timing>
  <p:txStyles>
    <p:titleStyle>
      <a:lvl1pPr algn="ctr" rtl="0" eaLnBrk="1" fontAlgn="base" hangingPunct="1">
        <a:spcBef>
          <a:spcPct val="0"/>
        </a:spcBef>
        <a:spcAft>
          <a:spcPct val="0"/>
        </a:spcAft>
        <a:defRPr sz="3333">
          <a:solidFill>
            <a:srgbClr val="2B0000"/>
          </a:solidFill>
          <a:latin typeface="Calibri Light" panose="020F0302020204030204" pitchFamily="34" charset="0"/>
          <a:ea typeface="+mj-ea"/>
          <a:cs typeface="Calibri Light" panose="020F0302020204030204" pitchFamily="34" charset="0"/>
        </a:defRPr>
      </a:lvl1pPr>
      <a:lvl2pPr algn="ctr" rtl="0" eaLnBrk="1" fontAlgn="base" hangingPunct="1">
        <a:spcBef>
          <a:spcPct val="0"/>
        </a:spcBef>
        <a:spcAft>
          <a:spcPct val="0"/>
        </a:spcAft>
        <a:defRPr sz="5083">
          <a:solidFill>
            <a:srgbClr val="2B0000"/>
          </a:solidFill>
          <a:latin typeface="Garamond Premr Pro Smbd" pitchFamily="-109" charset="0"/>
          <a:ea typeface="Osaka" pitchFamily="-107" charset="-128"/>
          <a:cs typeface="Garamond Premr Pro Smbd" pitchFamily="-109" charset="0"/>
        </a:defRPr>
      </a:lvl2pPr>
      <a:lvl3pPr algn="ctr" rtl="0" eaLnBrk="1" fontAlgn="base" hangingPunct="1">
        <a:spcBef>
          <a:spcPct val="0"/>
        </a:spcBef>
        <a:spcAft>
          <a:spcPct val="0"/>
        </a:spcAft>
        <a:defRPr sz="5083">
          <a:solidFill>
            <a:srgbClr val="2B0000"/>
          </a:solidFill>
          <a:latin typeface="Garamond Premr Pro Smbd" pitchFamily="-109" charset="0"/>
          <a:ea typeface="Osaka" pitchFamily="-107" charset="-128"/>
          <a:cs typeface="Garamond Premr Pro Smbd" pitchFamily="-109" charset="0"/>
        </a:defRPr>
      </a:lvl3pPr>
      <a:lvl4pPr algn="ctr" rtl="0" eaLnBrk="1" fontAlgn="base" hangingPunct="1">
        <a:spcBef>
          <a:spcPct val="0"/>
        </a:spcBef>
        <a:spcAft>
          <a:spcPct val="0"/>
        </a:spcAft>
        <a:defRPr sz="5083">
          <a:solidFill>
            <a:srgbClr val="2B0000"/>
          </a:solidFill>
          <a:latin typeface="Garamond Premr Pro Smbd" pitchFamily="-109" charset="0"/>
          <a:ea typeface="Osaka" pitchFamily="-107" charset="-128"/>
          <a:cs typeface="Garamond Premr Pro Smbd" pitchFamily="-109" charset="0"/>
        </a:defRPr>
      </a:lvl4pPr>
      <a:lvl5pPr algn="ctr" rtl="0" eaLnBrk="1" fontAlgn="base" hangingPunct="1">
        <a:spcBef>
          <a:spcPct val="0"/>
        </a:spcBef>
        <a:spcAft>
          <a:spcPct val="0"/>
        </a:spcAft>
        <a:defRPr sz="5083">
          <a:solidFill>
            <a:srgbClr val="2B0000"/>
          </a:solidFill>
          <a:latin typeface="Garamond Premr Pro Smbd" pitchFamily="-109" charset="0"/>
          <a:ea typeface="Osaka" pitchFamily="-107" charset="-128"/>
          <a:cs typeface="Garamond Premr Pro Smbd" pitchFamily="-109" charset="0"/>
        </a:defRPr>
      </a:lvl5pPr>
      <a:lvl6pPr marL="544195" algn="ctr" rtl="0" eaLnBrk="1" fontAlgn="base" hangingPunct="1">
        <a:spcBef>
          <a:spcPct val="0"/>
        </a:spcBef>
        <a:spcAft>
          <a:spcPct val="0"/>
        </a:spcAft>
        <a:defRPr sz="5083" b="1">
          <a:solidFill>
            <a:schemeClr val="tx2"/>
          </a:solidFill>
          <a:latin typeface="Trebuchet MS" pitchFamily="-107" charset="0"/>
          <a:ea typeface="Osaka" pitchFamily="-107" charset="-128"/>
          <a:cs typeface="Osaka" pitchFamily="-107" charset="-128"/>
        </a:defRPr>
      </a:lvl6pPr>
      <a:lvl7pPr marL="1088392" algn="ctr" rtl="0" eaLnBrk="1" fontAlgn="base" hangingPunct="1">
        <a:spcBef>
          <a:spcPct val="0"/>
        </a:spcBef>
        <a:spcAft>
          <a:spcPct val="0"/>
        </a:spcAft>
        <a:defRPr sz="5083" b="1">
          <a:solidFill>
            <a:schemeClr val="tx2"/>
          </a:solidFill>
          <a:latin typeface="Trebuchet MS" pitchFamily="-107" charset="0"/>
          <a:ea typeface="Osaka" pitchFamily="-107" charset="-128"/>
          <a:cs typeface="Osaka" pitchFamily="-107" charset="-128"/>
        </a:defRPr>
      </a:lvl7pPr>
      <a:lvl8pPr marL="1632587" algn="ctr" rtl="0" eaLnBrk="1" fontAlgn="base" hangingPunct="1">
        <a:spcBef>
          <a:spcPct val="0"/>
        </a:spcBef>
        <a:spcAft>
          <a:spcPct val="0"/>
        </a:spcAft>
        <a:defRPr sz="5083" b="1">
          <a:solidFill>
            <a:schemeClr val="tx2"/>
          </a:solidFill>
          <a:latin typeface="Trebuchet MS" pitchFamily="-107" charset="0"/>
          <a:ea typeface="Osaka" pitchFamily="-107" charset="-128"/>
          <a:cs typeface="Osaka" pitchFamily="-107" charset="-128"/>
        </a:defRPr>
      </a:lvl8pPr>
      <a:lvl9pPr marL="2176784" algn="ctr" rtl="0" eaLnBrk="1" fontAlgn="base" hangingPunct="1">
        <a:spcBef>
          <a:spcPct val="0"/>
        </a:spcBef>
        <a:spcAft>
          <a:spcPct val="0"/>
        </a:spcAft>
        <a:defRPr sz="5083" b="1">
          <a:solidFill>
            <a:schemeClr val="tx2"/>
          </a:solidFill>
          <a:latin typeface="Trebuchet MS" pitchFamily="-107" charset="0"/>
          <a:ea typeface="Osaka" pitchFamily="-107" charset="-128"/>
          <a:cs typeface="Osaka" pitchFamily="-107" charset="-128"/>
        </a:defRPr>
      </a:lvl9pPr>
    </p:titleStyle>
    <p:bodyStyle>
      <a:lvl1pPr marL="404776" indent="-404776" algn="l" rtl="0" eaLnBrk="1" fontAlgn="base" hangingPunct="1">
        <a:lnSpc>
          <a:spcPct val="120000"/>
        </a:lnSpc>
        <a:spcBef>
          <a:spcPct val="20000"/>
        </a:spcBef>
        <a:spcAft>
          <a:spcPct val="0"/>
        </a:spcAft>
        <a:buFont typeface="Times" pitchFamily="-112" charset="0"/>
        <a:buChar char="•"/>
        <a:defRPr sz="2667">
          <a:solidFill>
            <a:srgbClr val="2B0000"/>
          </a:solidFill>
          <a:latin typeface="+mn-lt"/>
          <a:ea typeface="+mn-ea"/>
          <a:cs typeface="Garamond Premr Pro"/>
        </a:defRPr>
      </a:lvl1pPr>
      <a:lvl2pPr marL="882306" indent="-337314" algn="l" rtl="0" eaLnBrk="1" fontAlgn="base" hangingPunct="1">
        <a:lnSpc>
          <a:spcPct val="120000"/>
        </a:lnSpc>
        <a:spcBef>
          <a:spcPct val="20000"/>
        </a:spcBef>
        <a:spcAft>
          <a:spcPct val="0"/>
        </a:spcAft>
        <a:buFont typeface="Times" pitchFamily="-112" charset="0"/>
        <a:buChar char="•"/>
        <a:defRPr sz="2333">
          <a:solidFill>
            <a:srgbClr val="2B0000"/>
          </a:solidFill>
          <a:latin typeface="+mn-lt"/>
          <a:ea typeface="+mn-ea"/>
          <a:cs typeface="Garamond Premr Pro"/>
        </a:defRPr>
      </a:lvl2pPr>
      <a:lvl3pPr marL="1358513" indent="-269851" algn="l" rtl="0" eaLnBrk="1" fontAlgn="base" hangingPunct="1">
        <a:lnSpc>
          <a:spcPct val="120000"/>
        </a:lnSpc>
        <a:spcBef>
          <a:spcPct val="20000"/>
        </a:spcBef>
        <a:spcAft>
          <a:spcPct val="0"/>
        </a:spcAft>
        <a:buFont typeface="Times" pitchFamily="-112" charset="0"/>
        <a:buChar char="•"/>
        <a:defRPr sz="2333">
          <a:solidFill>
            <a:srgbClr val="2B0000"/>
          </a:solidFill>
          <a:latin typeface="+mn-lt"/>
          <a:ea typeface="+mn-ea"/>
          <a:cs typeface="Garamond Premr Pro"/>
        </a:defRPr>
      </a:lvl3pPr>
      <a:lvl4pPr marL="1902184" indent="-269851" algn="l" rtl="0" eaLnBrk="1" fontAlgn="base" hangingPunct="1">
        <a:lnSpc>
          <a:spcPct val="120000"/>
        </a:lnSpc>
        <a:spcBef>
          <a:spcPct val="20000"/>
        </a:spcBef>
        <a:spcAft>
          <a:spcPct val="0"/>
        </a:spcAft>
        <a:buFont typeface="Times" pitchFamily="-112" charset="0"/>
        <a:buChar char="•"/>
        <a:defRPr sz="2333">
          <a:solidFill>
            <a:srgbClr val="2B0000"/>
          </a:solidFill>
          <a:latin typeface="+mn-lt"/>
          <a:ea typeface="+mn-ea"/>
          <a:cs typeface="Garamond Premr Pro"/>
        </a:defRPr>
      </a:lvl4pPr>
      <a:lvl5pPr marL="2447176" indent="-269851" algn="l" rtl="0" eaLnBrk="1" fontAlgn="base" hangingPunct="1">
        <a:lnSpc>
          <a:spcPct val="120000"/>
        </a:lnSpc>
        <a:spcBef>
          <a:spcPct val="20000"/>
        </a:spcBef>
        <a:spcAft>
          <a:spcPct val="0"/>
        </a:spcAft>
        <a:buFont typeface="Times" pitchFamily="-112" charset="0"/>
        <a:buChar char="•"/>
        <a:defRPr sz="2333">
          <a:solidFill>
            <a:srgbClr val="2B0000"/>
          </a:solidFill>
          <a:latin typeface="+mn-lt"/>
          <a:ea typeface="+mn-ea"/>
          <a:cs typeface="Garamond Premr Pro"/>
        </a:defRPr>
      </a:lvl5pPr>
      <a:lvl6pPr marL="2993077" indent="-272099" algn="l" rtl="0" eaLnBrk="1" fontAlgn="base" hangingPunct="1">
        <a:spcBef>
          <a:spcPct val="20000"/>
        </a:spcBef>
        <a:spcAft>
          <a:spcPct val="0"/>
        </a:spcAft>
        <a:buFont typeface="Times" pitchFamily="-107" charset="0"/>
        <a:buChar char="•"/>
        <a:defRPr sz="2417">
          <a:solidFill>
            <a:schemeClr val="tx1"/>
          </a:solidFill>
          <a:latin typeface="+mn-lt"/>
          <a:ea typeface="+mn-ea"/>
          <a:cs typeface="+mn-cs"/>
        </a:defRPr>
      </a:lvl6pPr>
      <a:lvl7pPr marL="3537272" indent="-272099" algn="l" rtl="0" eaLnBrk="1" fontAlgn="base" hangingPunct="1">
        <a:spcBef>
          <a:spcPct val="20000"/>
        </a:spcBef>
        <a:spcAft>
          <a:spcPct val="0"/>
        </a:spcAft>
        <a:buFont typeface="Times" pitchFamily="-107" charset="0"/>
        <a:buChar char="•"/>
        <a:defRPr sz="2417">
          <a:solidFill>
            <a:schemeClr val="tx1"/>
          </a:solidFill>
          <a:latin typeface="+mn-lt"/>
          <a:ea typeface="+mn-ea"/>
          <a:cs typeface="+mn-cs"/>
        </a:defRPr>
      </a:lvl7pPr>
      <a:lvl8pPr marL="4081469" indent="-272099" algn="l" rtl="0" eaLnBrk="1" fontAlgn="base" hangingPunct="1">
        <a:spcBef>
          <a:spcPct val="20000"/>
        </a:spcBef>
        <a:spcAft>
          <a:spcPct val="0"/>
        </a:spcAft>
        <a:buFont typeface="Times" pitchFamily="-107" charset="0"/>
        <a:buChar char="•"/>
        <a:defRPr sz="2417">
          <a:solidFill>
            <a:schemeClr val="tx1"/>
          </a:solidFill>
          <a:latin typeface="+mn-lt"/>
          <a:ea typeface="+mn-ea"/>
          <a:cs typeface="+mn-cs"/>
        </a:defRPr>
      </a:lvl8pPr>
      <a:lvl9pPr marL="4625665" indent="-272099" algn="l" rtl="0" eaLnBrk="1" fontAlgn="base" hangingPunct="1">
        <a:spcBef>
          <a:spcPct val="20000"/>
        </a:spcBef>
        <a:spcAft>
          <a:spcPct val="0"/>
        </a:spcAft>
        <a:buFont typeface="Times" pitchFamily="-107" charset="0"/>
        <a:buChar char="•"/>
        <a:defRPr sz="2417">
          <a:solidFill>
            <a:schemeClr val="tx1"/>
          </a:solidFill>
          <a:latin typeface="+mn-lt"/>
          <a:ea typeface="+mn-ea"/>
          <a:cs typeface="+mn-cs"/>
        </a:defRPr>
      </a:lvl9pPr>
    </p:bodyStyle>
    <p:otherStyle>
      <a:defPPr>
        <a:defRPr lang="en-US"/>
      </a:defPPr>
      <a:lvl1pPr marL="0" algn="l" defTabSz="544195" rtl="0" eaLnBrk="1" latinLnBrk="0" hangingPunct="1">
        <a:defRPr sz="2167" kern="1200">
          <a:solidFill>
            <a:schemeClr val="tx1"/>
          </a:solidFill>
          <a:latin typeface="+mn-lt"/>
          <a:ea typeface="+mn-ea"/>
          <a:cs typeface="+mn-cs"/>
        </a:defRPr>
      </a:lvl1pPr>
      <a:lvl2pPr marL="544195" algn="l" defTabSz="544195" rtl="0" eaLnBrk="1" latinLnBrk="0" hangingPunct="1">
        <a:defRPr sz="2167" kern="1200">
          <a:solidFill>
            <a:schemeClr val="tx1"/>
          </a:solidFill>
          <a:latin typeface="+mn-lt"/>
          <a:ea typeface="+mn-ea"/>
          <a:cs typeface="+mn-cs"/>
        </a:defRPr>
      </a:lvl2pPr>
      <a:lvl3pPr marL="1088392" algn="l" defTabSz="544195" rtl="0" eaLnBrk="1" latinLnBrk="0" hangingPunct="1">
        <a:defRPr sz="2167" kern="1200">
          <a:solidFill>
            <a:schemeClr val="tx1"/>
          </a:solidFill>
          <a:latin typeface="+mn-lt"/>
          <a:ea typeface="+mn-ea"/>
          <a:cs typeface="+mn-cs"/>
        </a:defRPr>
      </a:lvl3pPr>
      <a:lvl4pPr marL="1632587" algn="l" defTabSz="544195" rtl="0" eaLnBrk="1" latinLnBrk="0" hangingPunct="1">
        <a:defRPr sz="2167" kern="1200">
          <a:solidFill>
            <a:schemeClr val="tx1"/>
          </a:solidFill>
          <a:latin typeface="+mn-lt"/>
          <a:ea typeface="+mn-ea"/>
          <a:cs typeface="+mn-cs"/>
        </a:defRPr>
      </a:lvl4pPr>
      <a:lvl5pPr marL="2176784" algn="l" defTabSz="544195" rtl="0" eaLnBrk="1" latinLnBrk="0" hangingPunct="1">
        <a:defRPr sz="2167" kern="1200">
          <a:solidFill>
            <a:schemeClr val="tx1"/>
          </a:solidFill>
          <a:latin typeface="+mn-lt"/>
          <a:ea typeface="+mn-ea"/>
          <a:cs typeface="+mn-cs"/>
        </a:defRPr>
      </a:lvl5pPr>
      <a:lvl6pPr marL="2720979" algn="l" defTabSz="544195" rtl="0" eaLnBrk="1" latinLnBrk="0" hangingPunct="1">
        <a:defRPr sz="2167" kern="1200">
          <a:solidFill>
            <a:schemeClr val="tx1"/>
          </a:solidFill>
          <a:latin typeface="+mn-lt"/>
          <a:ea typeface="+mn-ea"/>
          <a:cs typeface="+mn-cs"/>
        </a:defRPr>
      </a:lvl6pPr>
      <a:lvl7pPr marL="3265176" algn="l" defTabSz="544195" rtl="0" eaLnBrk="1" latinLnBrk="0" hangingPunct="1">
        <a:defRPr sz="2167" kern="1200">
          <a:solidFill>
            <a:schemeClr val="tx1"/>
          </a:solidFill>
          <a:latin typeface="+mn-lt"/>
          <a:ea typeface="+mn-ea"/>
          <a:cs typeface="+mn-cs"/>
        </a:defRPr>
      </a:lvl7pPr>
      <a:lvl8pPr marL="3809372" algn="l" defTabSz="544195" rtl="0" eaLnBrk="1" latinLnBrk="0" hangingPunct="1">
        <a:defRPr sz="2167" kern="1200">
          <a:solidFill>
            <a:schemeClr val="tx1"/>
          </a:solidFill>
          <a:latin typeface="+mn-lt"/>
          <a:ea typeface="+mn-ea"/>
          <a:cs typeface="+mn-cs"/>
        </a:defRPr>
      </a:lvl8pPr>
      <a:lvl9pPr marL="4353568" algn="l" defTabSz="544195" rtl="0" eaLnBrk="1" latinLnBrk="0" hangingPunct="1">
        <a:defRPr sz="21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ts.fsu.edu/Software/Office-365/Microsoft-R-Office-365-ProPlus-for-Employee-Personal-Machin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mbarrett@fs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ontroller.vpfa.fsu.edu/traini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its.fsu.edu/ITS-Service-Des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ldoe.org/board/default.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flbog.edu/about/chancellor/bio.php" TargetMode="External"/><Relationship Id="rId5" Type="http://schemas.openxmlformats.org/officeDocument/2006/relationships/hyperlink" Target="http://www.fldoe.org/default.asp" TargetMode="External"/><Relationship Id="rId4" Type="http://schemas.openxmlformats.org/officeDocument/2006/relationships/hyperlink" Target="http://www.fldoe.org/commissione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lbog.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sident.fsu.edu/Senior-Staff" TargetMode="External"/><Relationship Id="rId4" Type="http://schemas.openxmlformats.org/officeDocument/2006/relationships/hyperlink" Target="http://president.fsu.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su.edu/about/mission_vision.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aw.cornell.edu/constitut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cisecuritystandards.org/document_library" TargetMode="External"/><Relationship Id="rId4" Type="http://schemas.openxmlformats.org/officeDocument/2006/relationships/hyperlink" Target="http://www.higheredcompliance.org/matri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archive.flsenate.gov/Statutes/Index.cfm?Mode=Constitution&amp;Submenu=3&amp;Tab=statutes#A09S0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flbog.edu/about/regulations/" TargetMode="External"/><Relationship Id="rId5" Type="http://schemas.openxmlformats.org/officeDocument/2006/relationships/hyperlink" Target="http://www.flbog.edu/" TargetMode="External"/><Relationship Id="rId4" Type="http://schemas.openxmlformats.org/officeDocument/2006/relationships/hyperlink" Target="http://www.leg.state.fl.us/Statutes/index.cfm?App_mode=Display_Index&amp;Title_Request=XLVIII#TitleXLVIII"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policies.vpfa.fsu.edu/policies2.html#tech" TargetMode="External"/><Relationship Id="rId3" Type="http://schemas.openxmlformats.org/officeDocument/2006/relationships/hyperlink" Target="http://regulations.fsu.edu/" TargetMode="External"/><Relationship Id="rId7" Type="http://schemas.openxmlformats.org/officeDocument/2006/relationships/hyperlink" Target="http://policies.vpfa.fsu.edu/policies2.html#H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policies.vpfa.fsu.edu/policies2.html#fin" TargetMode="External"/><Relationship Id="rId5" Type="http://schemas.openxmlformats.org/officeDocument/2006/relationships/hyperlink" Target="http://policies.vpfa.fsu.edu/" TargetMode="External"/><Relationship Id="rId4" Type="http://schemas.openxmlformats.org/officeDocument/2006/relationships/hyperlink" Target="http://regulations.fsu.edu/Adopted-Regulation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ontroller.intranet.fsu.edu/Lists/Surplus%20Property/Available%20for%20Dept_DataShee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publicsurplus.com/sms/fsu,fl/list/current?orgid=1257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its.fsu.edu/Computing/Training/lynda.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vpfa.fsu.edu/eap" TargetMode="External"/><Relationship Id="rId5" Type="http://schemas.openxmlformats.org/officeDocument/2006/relationships/hyperlink" Target="http://its.fsu.edu/Software/Office-365/Microsoft-R-Office-365-ProPlus-for-Employee-Personal-Machines" TargetMode="External"/><Relationship Id="rId4" Type="http://schemas.openxmlformats.org/officeDocument/2006/relationships/hyperlink" Target="http://its.fsu.edu/Employe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hr.fsu.edu/?page=benefits/benefits_perks/benefits_perks_seminole_saving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hr.fsu.edu/?page=training/certificates/certificates_home" TargetMode="External"/><Relationship Id="rId5" Type="http://schemas.openxmlformats.org/officeDocument/2006/relationships/hyperlink" Target="http://hr.fsu.edu/?page=training/training_home" TargetMode="External"/><Relationship Id="rId4" Type="http://schemas.openxmlformats.org/officeDocument/2006/relationships/hyperlink" Target="http://hr.fsu.edu/?page=benefits/retirement/retirement_hom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gdadams@fsu.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controller.vpfa.fsu.edu/train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policies.vpfa.fsu.edu/bmanual/itpolic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policies.vpfa.fsu.edu/bmanual/its_info.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file:///\\FSU.EDU\CTSMgd\CTL\CTL-Shared\Email%20Abuse%20Reporting%20Procedur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hyperlink" Target="http://support.microsoft.com/kb/12644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QualityAssurance@admin.f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afeweb.norton.co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its.fsu.edu/IT-Security/IT-Security-Awareness-Education/Security-Training-Video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avast.com/en-us/inde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superantispyware.com/" TargetMode="External"/><Relationship Id="rId2" Type="http://schemas.openxmlformats.org/officeDocument/2006/relationships/hyperlink" Target="https://www.malwarebytes.org/"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3" Type="http://schemas.openxmlformats.org/officeDocument/2006/relationships/hyperlink" Target="mailto:Mheuer@admin.f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Cafernandez@fsu.edu"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Mheuer@admin.fs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Cafernandez@fsu.ed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my.fsu.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hyperlink" Target="https://web.archive.org/web/20150629095006/http:/controller.vpfa.fs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eb.archive.org/web/20150827065125/http:/controller.vpfa.fsu.edu/"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https://www.youtube.com/embed/ycWPP9YM7V4" TargetMode="External"/><Relationship Id="rId5" Type="http://schemas.openxmlformats.org/officeDocument/2006/relationships/image" Target="../media/image33.jpeg"/><Relationship Id="rId4" Type="http://schemas.openxmlformats.org/officeDocument/2006/relationships/hyperlink" Target="https://www.microsoft.com/en-us/windows/emulator"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support.office.com/en-us/article/Office-2016-Quick-Start-Guid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support.office.com/article/95c8d81d-08ba-42c1-914f-bca4603e1426"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mailto:Cafernandez@fsu.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controller.vpfa.fsu.edu/train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ntroller.vpfa.fsu.edu/about-us/organizational-char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mailto:QualityAssurance@admin.f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ortal.office.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2016 Controller’s Office Training</a:t>
            </a:r>
            <a:endParaRPr lang="en-US" dirty="0"/>
          </a:p>
        </p:txBody>
      </p:sp>
      <p:sp>
        <p:nvSpPr>
          <p:cNvPr id="11" name="Subtitle 10"/>
          <p:cNvSpPr>
            <a:spLocks noGrp="1"/>
          </p:cNvSpPr>
          <p:nvPr>
            <p:ph type="subTitle" idx="1"/>
          </p:nvPr>
        </p:nvSpPr>
        <p:spPr/>
        <p:txBody>
          <a:bodyPr/>
          <a:lstStyle/>
          <a:p>
            <a:r>
              <a:rPr lang="en-US" dirty="0" smtClean="0"/>
              <a:t>Topics on security, compliance, university system governance, and more </a:t>
            </a:r>
            <a:endParaRPr lang="en-US" dirty="0"/>
          </a:p>
        </p:txBody>
      </p:sp>
    </p:spTree>
    <p:extLst>
      <p:ext uri="{BB962C8B-B14F-4D97-AF65-F5344CB8AC3E}">
        <p14:creationId xmlns:p14="http://schemas.microsoft.com/office/powerpoint/2010/main" val="1593425579"/>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smtClean="0">
                <a:latin typeface="+mn-lt"/>
              </a:rPr>
              <a:t>Office 365 </a:t>
            </a:r>
            <a:r>
              <a:rPr lang="en-US" sz="3733" dirty="0" err="1" smtClean="0">
                <a:latin typeface="+mn-lt"/>
              </a:rPr>
              <a:t>ProPlus</a:t>
            </a:r>
            <a:endParaRPr lang="en-US" sz="3733" dirty="0">
              <a:latin typeface="+mn-lt"/>
            </a:endParaRPr>
          </a:p>
        </p:txBody>
      </p:sp>
      <p:sp>
        <p:nvSpPr>
          <p:cNvPr id="3" name="Content Placeholder 2"/>
          <p:cNvSpPr>
            <a:spLocks noGrp="1"/>
          </p:cNvSpPr>
          <p:nvPr>
            <p:ph idx="1"/>
          </p:nvPr>
        </p:nvSpPr>
        <p:spPr>
          <a:xfrm>
            <a:off x="2047875" y="1295400"/>
            <a:ext cx="9409907" cy="5283200"/>
          </a:xfrm>
        </p:spPr>
        <p:txBody>
          <a:bodyPr/>
          <a:lstStyle/>
          <a:p>
            <a:pPr marL="0" indent="0">
              <a:buNone/>
            </a:pPr>
            <a:endParaRPr lang="en-US" sz="1867" b="1" dirty="0"/>
          </a:p>
          <a:p>
            <a:pPr>
              <a:lnSpc>
                <a:spcPct val="150000"/>
              </a:lnSpc>
            </a:pPr>
            <a:endParaRPr lang="en-US" sz="1867" dirty="0" smtClean="0"/>
          </a:p>
          <a:p>
            <a:pPr>
              <a:lnSpc>
                <a:spcPct val="150000"/>
              </a:lnSpc>
            </a:pPr>
            <a:endParaRPr lang="en-US" sz="1867" dirty="0" smtClean="0"/>
          </a:p>
          <a:p>
            <a:pPr>
              <a:lnSpc>
                <a:spcPct val="150000"/>
              </a:lnSpc>
            </a:pPr>
            <a:endParaRPr lang="en-US" sz="1867" dirty="0"/>
          </a:p>
          <a:p>
            <a:pPr>
              <a:lnSpc>
                <a:spcPct val="150000"/>
              </a:lnSpc>
            </a:pPr>
            <a:endParaRPr lang="en-US" sz="1867" dirty="0" smtClean="0"/>
          </a:p>
          <a:p>
            <a:pPr>
              <a:lnSpc>
                <a:spcPct val="150000"/>
              </a:lnSpc>
            </a:pPr>
            <a:r>
              <a:rPr lang="en-US" sz="1867" dirty="0" smtClean="0"/>
              <a:t>Free Downloads of Office Applications for Faculty and Staff.</a:t>
            </a:r>
          </a:p>
          <a:p>
            <a:pPr>
              <a:lnSpc>
                <a:spcPct val="150000"/>
              </a:lnSpc>
            </a:pPr>
            <a:r>
              <a:rPr lang="en-US" sz="1867" dirty="0" smtClean="0"/>
              <a:t>Can </a:t>
            </a:r>
            <a:r>
              <a:rPr lang="en-US" sz="1867" dirty="0"/>
              <a:t>install </a:t>
            </a:r>
            <a:r>
              <a:rPr lang="en-US" sz="1867" dirty="0" smtClean="0"/>
              <a:t>on </a:t>
            </a:r>
            <a:r>
              <a:rPr lang="en-US" sz="1867" dirty="0"/>
              <a:t>up to five personally-owned computers, five phones and five </a:t>
            </a:r>
            <a:r>
              <a:rPr lang="en-US" sz="1867" dirty="0" smtClean="0"/>
              <a:t>tablets.</a:t>
            </a:r>
          </a:p>
          <a:p>
            <a:pPr>
              <a:lnSpc>
                <a:spcPct val="150000"/>
              </a:lnSpc>
            </a:pPr>
            <a:r>
              <a:rPr lang="en-US" sz="1867" dirty="0" smtClean="0"/>
              <a:t>Additional Info:</a:t>
            </a:r>
            <a:endParaRPr lang="en-US" sz="1867" dirty="0">
              <a:hlinkClick r:id="rId2"/>
            </a:endParaRPr>
          </a:p>
          <a:p>
            <a:pPr marL="0" indent="0">
              <a:lnSpc>
                <a:spcPct val="150000"/>
              </a:lnSpc>
              <a:buNone/>
            </a:pPr>
            <a:r>
              <a:rPr lang="en-US" sz="1867" dirty="0" smtClean="0">
                <a:hlinkClick r:id="rId2"/>
              </a:rPr>
              <a:t>http</a:t>
            </a:r>
            <a:r>
              <a:rPr lang="en-US" sz="1867" dirty="0">
                <a:hlinkClick r:id="rId2"/>
              </a:rPr>
              <a:t>://its.fsu.edu/Software/Office-365/Microsoft-R-Office-365-ProPlus-for-Employee-Personal-Machines</a:t>
            </a:r>
            <a:endParaRPr lang="en-US" sz="1867" dirty="0" smtClean="0"/>
          </a:p>
          <a:p>
            <a:pPr>
              <a:lnSpc>
                <a:spcPct val="150000"/>
              </a:lnSpc>
            </a:pPr>
            <a:endParaRPr lang="en-US" sz="1867" dirty="0" smtClean="0"/>
          </a:p>
          <a:p>
            <a:pPr>
              <a:lnSpc>
                <a:spcPct val="150000"/>
              </a:lnSpc>
            </a:pPr>
            <a:endParaRPr lang="en-US" sz="1867" dirty="0"/>
          </a:p>
        </p:txBody>
      </p:sp>
      <p:pic>
        <p:nvPicPr>
          <p:cNvPr id="4" name="Picture 3"/>
          <p:cNvPicPr>
            <a:picLocks noChangeAspect="1"/>
          </p:cNvPicPr>
          <p:nvPr/>
        </p:nvPicPr>
        <p:blipFill>
          <a:blip r:embed="rId3"/>
          <a:stretch>
            <a:fillRect/>
          </a:stretch>
        </p:blipFill>
        <p:spPr>
          <a:xfrm>
            <a:off x="3623310" y="976312"/>
            <a:ext cx="6195108" cy="2486978"/>
          </a:xfrm>
          <a:prstGeom prst="rect">
            <a:avLst/>
          </a:prstGeom>
        </p:spPr>
      </p:pic>
    </p:spTree>
    <p:extLst>
      <p:ext uri="{BB962C8B-B14F-4D97-AF65-F5344CB8AC3E}">
        <p14:creationId xmlns:p14="http://schemas.microsoft.com/office/powerpoint/2010/main" val="3588060151"/>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smtClean="0">
                <a:latin typeface="+mn-lt"/>
              </a:rPr>
              <a:t>Outlook</a:t>
            </a:r>
            <a:endParaRPr lang="en-US" sz="3733" dirty="0">
              <a:latin typeface="+mn-lt"/>
            </a:endParaRPr>
          </a:p>
        </p:txBody>
      </p:sp>
      <p:sp>
        <p:nvSpPr>
          <p:cNvPr id="3" name="Content Placeholder 2"/>
          <p:cNvSpPr>
            <a:spLocks noGrp="1"/>
          </p:cNvSpPr>
          <p:nvPr>
            <p:ph idx="1"/>
          </p:nvPr>
        </p:nvSpPr>
        <p:spPr>
          <a:xfrm>
            <a:off x="2047875" y="1295400"/>
            <a:ext cx="9409907" cy="5283200"/>
          </a:xfrm>
        </p:spPr>
        <p:txBody>
          <a:bodyPr/>
          <a:lstStyle/>
          <a:p>
            <a:pPr marL="0" indent="0">
              <a:buNone/>
            </a:pPr>
            <a:endParaRPr lang="en-US" sz="1867" b="1" dirty="0"/>
          </a:p>
          <a:p>
            <a:pPr>
              <a:lnSpc>
                <a:spcPct val="150000"/>
              </a:lnSpc>
            </a:pPr>
            <a:r>
              <a:rPr lang="en-US" sz="3200" dirty="0" smtClean="0"/>
              <a:t>Turn off Clutter (done through Office365 web app)</a:t>
            </a:r>
          </a:p>
          <a:p>
            <a:pPr>
              <a:lnSpc>
                <a:spcPct val="150000"/>
              </a:lnSpc>
            </a:pPr>
            <a:r>
              <a:rPr lang="en-US" sz="3200" dirty="0" smtClean="0"/>
              <a:t>Define Inbox Rules</a:t>
            </a:r>
          </a:p>
          <a:p>
            <a:pPr>
              <a:lnSpc>
                <a:spcPct val="150000"/>
              </a:lnSpc>
            </a:pPr>
            <a:r>
              <a:rPr lang="en-US" sz="3200" dirty="0" smtClean="0"/>
              <a:t>Categorize Emails</a:t>
            </a:r>
          </a:p>
          <a:p>
            <a:pPr>
              <a:lnSpc>
                <a:spcPct val="150000"/>
              </a:lnSpc>
            </a:pPr>
            <a:r>
              <a:rPr lang="en-US" sz="3200" dirty="0" smtClean="0"/>
              <a:t>Task Flags</a:t>
            </a:r>
            <a:endParaRPr lang="en-US" sz="3200" dirty="0"/>
          </a:p>
        </p:txBody>
      </p:sp>
    </p:spTree>
    <p:extLst>
      <p:ext uri="{BB962C8B-B14F-4D97-AF65-F5344CB8AC3E}">
        <p14:creationId xmlns:p14="http://schemas.microsoft.com/office/powerpoint/2010/main" val="4239925826"/>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smtClean="0">
                <a:latin typeface="+mn-lt"/>
              </a:rPr>
              <a:t>Word</a:t>
            </a:r>
            <a:endParaRPr lang="en-US" sz="3733" dirty="0">
              <a:latin typeface="+mn-lt"/>
            </a:endParaRPr>
          </a:p>
        </p:txBody>
      </p:sp>
      <p:sp>
        <p:nvSpPr>
          <p:cNvPr id="3" name="Content Placeholder 2"/>
          <p:cNvSpPr>
            <a:spLocks noGrp="1"/>
          </p:cNvSpPr>
          <p:nvPr>
            <p:ph idx="1"/>
          </p:nvPr>
        </p:nvSpPr>
        <p:spPr>
          <a:xfrm>
            <a:off x="2047875" y="1295400"/>
            <a:ext cx="9409907" cy="5283200"/>
          </a:xfrm>
        </p:spPr>
        <p:txBody>
          <a:bodyPr/>
          <a:lstStyle/>
          <a:p>
            <a:pPr marL="0" indent="0">
              <a:buNone/>
            </a:pPr>
            <a:endParaRPr lang="en-US" sz="1867" b="1" dirty="0"/>
          </a:p>
          <a:p>
            <a:pPr>
              <a:lnSpc>
                <a:spcPct val="150000"/>
              </a:lnSpc>
            </a:pPr>
            <a:r>
              <a:rPr lang="en-US" sz="3600" dirty="0" smtClean="0"/>
              <a:t>Mail Merge to Create Emails, Letters, Labels from contact lists and report results</a:t>
            </a:r>
          </a:p>
          <a:p>
            <a:pPr>
              <a:lnSpc>
                <a:spcPct val="150000"/>
              </a:lnSpc>
            </a:pPr>
            <a:r>
              <a:rPr lang="en-US" sz="3600" dirty="0" smtClean="0"/>
              <a:t>Track Changes to monitor and control document revisions</a:t>
            </a:r>
            <a:endParaRPr lang="en-US" sz="3600" dirty="0"/>
          </a:p>
        </p:txBody>
      </p:sp>
    </p:spTree>
    <p:extLst>
      <p:ext uri="{BB962C8B-B14F-4D97-AF65-F5344CB8AC3E}">
        <p14:creationId xmlns:p14="http://schemas.microsoft.com/office/powerpoint/2010/main" val="716288862"/>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smtClean="0">
                <a:latin typeface="+mn-lt"/>
              </a:rPr>
              <a:t>Excel</a:t>
            </a:r>
            <a:endParaRPr lang="en-US" sz="3733" dirty="0">
              <a:latin typeface="+mn-lt"/>
            </a:endParaRPr>
          </a:p>
        </p:txBody>
      </p:sp>
      <p:sp>
        <p:nvSpPr>
          <p:cNvPr id="3" name="Content Placeholder 2"/>
          <p:cNvSpPr>
            <a:spLocks noGrp="1"/>
          </p:cNvSpPr>
          <p:nvPr>
            <p:ph idx="1"/>
          </p:nvPr>
        </p:nvSpPr>
        <p:spPr>
          <a:xfrm>
            <a:off x="2047875" y="1295400"/>
            <a:ext cx="9409907" cy="5283200"/>
          </a:xfrm>
        </p:spPr>
        <p:txBody>
          <a:bodyPr/>
          <a:lstStyle/>
          <a:p>
            <a:pPr marL="0" indent="0">
              <a:buNone/>
            </a:pPr>
            <a:endParaRPr lang="en-US" sz="1867" b="1" dirty="0"/>
          </a:p>
          <a:p>
            <a:pPr>
              <a:lnSpc>
                <a:spcPct val="150000"/>
              </a:lnSpc>
            </a:pPr>
            <a:r>
              <a:rPr lang="en-US" sz="3200" dirty="0" smtClean="0"/>
              <a:t>Filters</a:t>
            </a:r>
          </a:p>
          <a:p>
            <a:pPr>
              <a:lnSpc>
                <a:spcPct val="150000"/>
              </a:lnSpc>
            </a:pPr>
            <a:r>
              <a:rPr lang="en-US" sz="3200" dirty="0" smtClean="0"/>
              <a:t>Freeze Panes</a:t>
            </a:r>
          </a:p>
          <a:p>
            <a:pPr>
              <a:lnSpc>
                <a:spcPct val="150000"/>
              </a:lnSpc>
            </a:pPr>
            <a:r>
              <a:rPr lang="en-US" sz="3200" smtClean="0"/>
              <a:t>Text </a:t>
            </a:r>
            <a:r>
              <a:rPr lang="en-US" sz="3200" dirty="0" smtClean="0"/>
              <a:t>to Column</a:t>
            </a:r>
          </a:p>
          <a:p>
            <a:pPr>
              <a:lnSpc>
                <a:spcPct val="150000"/>
              </a:lnSpc>
            </a:pPr>
            <a:r>
              <a:rPr lang="en-US" sz="3200" dirty="0" smtClean="0"/>
              <a:t>Pivot Tables</a:t>
            </a:r>
          </a:p>
          <a:p>
            <a:pPr>
              <a:lnSpc>
                <a:spcPct val="150000"/>
              </a:lnSpc>
            </a:pPr>
            <a:r>
              <a:rPr lang="en-US" sz="3200" dirty="0" smtClean="0"/>
              <a:t>Spreadsheet Compare</a:t>
            </a:r>
          </a:p>
        </p:txBody>
      </p:sp>
    </p:spTree>
    <p:extLst>
      <p:ext uri="{BB962C8B-B14F-4D97-AF65-F5344CB8AC3E}">
        <p14:creationId xmlns:p14="http://schemas.microsoft.com/office/powerpoint/2010/main" val="1671362298"/>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dirty="0"/>
              <a:t>Daniel Pearce – Quality Assurance</a:t>
            </a:r>
          </a:p>
          <a:p>
            <a:pPr lvl="1"/>
            <a:r>
              <a:rPr lang="en-US" dirty="0">
                <a:hlinkClick r:id="rId3"/>
              </a:rPr>
              <a:t>dpearce@fsu.edu</a:t>
            </a:r>
            <a:endParaRPr lang="en-US" dirty="0"/>
          </a:p>
          <a:p>
            <a:pPr lvl="1"/>
            <a:r>
              <a:rPr lang="en-US" dirty="0" smtClean="0"/>
              <a:t>645-4908</a:t>
            </a:r>
          </a:p>
          <a:p>
            <a:endParaRPr lang="en-US" dirty="0"/>
          </a:p>
          <a:p>
            <a:r>
              <a:rPr lang="en-US" dirty="0" smtClean="0"/>
              <a:t>Lauren Barrett– Quality Assurance</a:t>
            </a:r>
          </a:p>
          <a:p>
            <a:pPr lvl="1"/>
            <a:r>
              <a:rPr lang="en-US" dirty="0" smtClean="0">
                <a:hlinkClick r:id="rId3"/>
              </a:rPr>
              <a:t>lmbarrett@fsu.edu</a:t>
            </a:r>
            <a:endParaRPr lang="en-US" dirty="0" smtClean="0"/>
          </a:p>
          <a:p>
            <a:pPr lvl="1"/>
            <a:r>
              <a:rPr lang="en-US" dirty="0" smtClean="0"/>
              <a:t>645-8611</a:t>
            </a:r>
          </a:p>
          <a:p>
            <a:endParaRPr lang="en-US" dirty="0" smtClean="0"/>
          </a:p>
          <a:p>
            <a:r>
              <a:rPr lang="en-US" dirty="0" smtClean="0"/>
              <a:t>Slides available at: </a:t>
            </a:r>
            <a:r>
              <a:rPr lang="en-US" dirty="0" smtClean="0">
                <a:hlinkClick r:id="rId4"/>
              </a:rPr>
              <a:t>http://controller.vpfa.fsu.edu/training</a:t>
            </a:r>
            <a:endParaRPr lang="en-US" dirty="0"/>
          </a:p>
        </p:txBody>
      </p:sp>
    </p:spTree>
    <p:extLst>
      <p:ext uri="{BB962C8B-B14F-4D97-AF65-F5344CB8AC3E}">
        <p14:creationId xmlns:p14="http://schemas.microsoft.com/office/powerpoint/2010/main" val="4099203433"/>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CRM</a:t>
            </a:r>
            <a:endParaRPr lang="en-US" dirty="0"/>
          </a:p>
        </p:txBody>
      </p:sp>
      <p:sp>
        <p:nvSpPr>
          <p:cNvPr id="3" name="Content Placeholder 2"/>
          <p:cNvSpPr>
            <a:spLocks noGrp="1"/>
          </p:cNvSpPr>
          <p:nvPr>
            <p:ph idx="1"/>
          </p:nvPr>
        </p:nvSpPr>
        <p:spPr/>
        <p:txBody>
          <a:bodyPr/>
          <a:lstStyle/>
          <a:p>
            <a:endParaRPr lang="en-US" dirty="0" smtClean="0">
              <a:hlinkClick r:id=""/>
            </a:endParaRPr>
          </a:p>
          <a:p>
            <a:r>
              <a:rPr lang="en-US" dirty="0" smtClean="0">
                <a:hlinkClick r:id=""/>
              </a:rPr>
              <a:t>http</a:t>
            </a:r>
            <a:r>
              <a:rPr lang="en-US" dirty="0">
                <a:hlinkClick r:id="rId3"/>
              </a:rPr>
              <a:t>://</a:t>
            </a:r>
            <a:r>
              <a:rPr lang="en-US" dirty="0" smtClean="0">
                <a:hlinkClick r:id="rId3"/>
              </a:rPr>
              <a:t>its.fsu.edu/ITS-Service-Desk</a:t>
            </a:r>
            <a:endParaRPr lang="en-US" dirty="0" smtClean="0"/>
          </a:p>
          <a:p>
            <a:r>
              <a:rPr lang="en-US" dirty="0" smtClean="0"/>
              <a:t>Case input from website and E-mail</a:t>
            </a:r>
          </a:p>
          <a:p>
            <a:r>
              <a:rPr lang="en-US" dirty="0" smtClean="0"/>
              <a:t>Case input from Customer Perspective</a:t>
            </a:r>
          </a:p>
          <a:p>
            <a:r>
              <a:rPr lang="en-US" dirty="0" smtClean="0"/>
              <a:t>Case input from Analyst Perspective</a:t>
            </a:r>
          </a:p>
          <a:p>
            <a:r>
              <a:rPr lang="en-US" dirty="0" smtClean="0"/>
              <a:t>CRM from Customer and Analyst Perspective</a:t>
            </a:r>
          </a:p>
          <a:p>
            <a:r>
              <a:rPr lang="en-US" dirty="0" smtClean="0"/>
              <a:t>CRM - Query Viewer </a:t>
            </a:r>
          </a:p>
          <a:p>
            <a:endParaRPr lang="en-US" dirty="0" smtClean="0"/>
          </a:p>
        </p:txBody>
      </p:sp>
    </p:spTree>
    <p:extLst>
      <p:ext uri="{BB962C8B-B14F-4D97-AF65-F5344CB8AC3E}">
        <p14:creationId xmlns:p14="http://schemas.microsoft.com/office/powerpoint/2010/main" val="64423209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Governance</a:t>
            </a:r>
            <a:endParaRPr lang="en-US" dirty="0"/>
          </a:p>
        </p:txBody>
      </p:sp>
      <p:sp>
        <p:nvSpPr>
          <p:cNvPr id="5" name="Text Placeholder 4"/>
          <p:cNvSpPr>
            <a:spLocks noGrp="1"/>
          </p:cNvSpPr>
          <p:nvPr>
            <p:ph type="body" idx="1"/>
          </p:nvPr>
        </p:nvSpPr>
        <p:spPr/>
        <p:txBody>
          <a:bodyPr/>
          <a:lstStyle/>
          <a:p>
            <a:r>
              <a:rPr lang="en-US" dirty="0" smtClean="0"/>
              <a:t>Information about the State Government, Board of Education, Board of Governors, and more</a:t>
            </a:r>
            <a:endParaRPr lang="en-US" dirty="0"/>
          </a:p>
        </p:txBody>
      </p:sp>
    </p:spTree>
    <p:extLst>
      <p:ext uri="{BB962C8B-B14F-4D97-AF65-F5344CB8AC3E}">
        <p14:creationId xmlns:p14="http://schemas.microsoft.com/office/powerpoint/2010/main" val="317633953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FSU- Governance</a:t>
            </a:r>
            <a:endParaRPr lang="en-US" dirty="0"/>
          </a:p>
        </p:txBody>
      </p:sp>
      <p:sp>
        <p:nvSpPr>
          <p:cNvPr id="3" name="Content Placeholder 2"/>
          <p:cNvSpPr>
            <a:spLocks noGrp="1"/>
          </p:cNvSpPr>
          <p:nvPr>
            <p:ph idx="1"/>
          </p:nvPr>
        </p:nvSpPr>
        <p:spPr/>
        <p:txBody>
          <a:bodyPr/>
          <a:lstStyle/>
          <a:p>
            <a:r>
              <a:rPr lang="en-US" dirty="0">
                <a:hlinkClick r:id="rId3"/>
              </a:rPr>
              <a:t>The </a:t>
            </a:r>
            <a:r>
              <a:rPr lang="en-US" b="1" dirty="0">
                <a:hlinkClick r:id="rId3"/>
              </a:rPr>
              <a:t>Florida Board of Education</a:t>
            </a:r>
            <a:r>
              <a:rPr lang="en-US" dirty="0"/>
              <a:t> consists of 7 members appointed by the Governor. The Board is the implementing and coordinating body for public education in Florida.</a:t>
            </a:r>
          </a:p>
          <a:p>
            <a:r>
              <a:rPr lang="en-US" dirty="0"/>
              <a:t>The </a:t>
            </a:r>
            <a:r>
              <a:rPr lang="en-US" b="1" dirty="0">
                <a:hlinkClick r:id="rId4"/>
              </a:rPr>
              <a:t>Commissioner of Education</a:t>
            </a:r>
            <a:r>
              <a:rPr lang="en-US" dirty="0"/>
              <a:t> is the chief educational officer of the state, and is responsible for giving full assistance to the Board of Education in enforcing compliance with the mission and goals of the seamless K-20 education system.</a:t>
            </a:r>
          </a:p>
          <a:p>
            <a:r>
              <a:rPr lang="en-US" dirty="0"/>
              <a:t>The </a:t>
            </a:r>
            <a:r>
              <a:rPr lang="en-US" b="1" dirty="0">
                <a:hlinkClick r:id="rId5"/>
              </a:rPr>
              <a:t>Florida Department of Education</a:t>
            </a:r>
            <a:r>
              <a:rPr lang="en-US" dirty="0"/>
              <a:t> is the administrative and supervisory agency under the </a:t>
            </a:r>
            <a:r>
              <a:rPr lang="en-US" dirty="0" smtClean="0"/>
              <a:t>direction </a:t>
            </a:r>
            <a:r>
              <a:rPr lang="en-US" dirty="0"/>
              <a:t>of the Board of Education. Within the Florida Department of Education is the </a:t>
            </a:r>
            <a:r>
              <a:rPr lang="en-US" dirty="0" smtClean="0"/>
              <a:t>State University System, which is </a:t>
            </a:r>
            <a:r>
              <a:rPr lang="en-US" dirty="0"/>
              <a:t>headed by the </a:t>
            </a:r>
            <a:r>
              <a:rPr lang="en-US" b="1" dirty="0">
                <a:hlinkClick r:id="rId6"/>
              </a:rPr>
              <a:t>Chancellor of </a:t>
            </a:r>
            <a:r>
              <a:rPr lang="en-US" b="1" dirty="0" smtClean="0">
                <a:hlinkClick r:id="rId6"/>
              </a:rPr>
              <a:t>the State University System of Florida</a:t>
            </a:r>
            <a:r>
              <a:rPr lang="en-US" dirty="0" smtClean="0"/>
              <a:t>.</a:t>
            </a:r>
            <a:endParaRPr lang="en-US" dirty="0"/>
          </a:p>
        </p:txBody>
      </p:sp>
    </p:spTree>
    <p:extLst>
      <p:ext uri="{BB962C8B-B14F-4D97-AF65-F5344CB8AC3E}">
        <p14:creationId xmlns:p14="http://schemas.microsoft.com/office/powerpoint/2010/main" val="176797487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FSU- Governance </a:t>
            </a:r>
            <a:r>
              <a:rPr lang="en-US" dirty="0" err="1" smtClean="0"/>
              <a:t>Con’t</a:t>
            </a:r>
            <a:endParaRPr lang="en-US" dirty="0"/>
          </a:p>
        </p:txBody>
      </p:sp>
      <p:sp>
        <p:nvSpPr>
          <p:cNvPr id="3" name="Content Placeholder 2"/>
          <p:cNvSpPr>
            <a:spLocks noGrp="1"/>
          </p:cNvSpPr>
          <p:nvPr>
            <p:ph idx="1"/>
          </p:nvPr>
        </p:nvSpPr>
        <p:spPr/>
        <p:txBody>
          <a:bodyPr/>
          <a:lstStyle/>
          <a:p>
            <a:r>
              <a:rPr lang="en-US" dirty="0"/>
              <a:t>T</a:t>
            </a:r>
            <a:r>
              <a:rPr lang="en-US" dirty="0" smtClean="0"/>
              <a:t>he </a:t>
            </a:r>
            <a:r>
              <a:rPr lang="en-US" b="1" dirty="0">
                <a:hlinkClick r:id="rId3"/>
              </a:rPr>
              <a:t>Florida Board of Governors</a:t>
            </a:r>
            <a:r>
              <a:rPr lang="en-US" dirty="0"/>
              <a:t> coordinates the State University System. It also strengthens and supports the function of </a:t>
            </a:r>
            <a:r>
              <a:rPr lang="en-US"/>
              <a:t>the </a:t>
            </a:r>
            <a:r>
              <a:rPr lang="en-US" smtClean="0"/>
              <a:t>12 </a:t>
            </a:r>
            <a:r>
              <a:rPr lang="en-US" dirty="0"/>
              <a:t>individual University Boards of Trustees.</a:t>
            </a:r>
          </a:p>
          <a:p>
            <a:r>
              <a:rPr lang="en-US" b="1" dirty="0"/>
              <a:t>Board of Trustees</a:t>
            </a:r>
            <a:r>
              <a:rPr lang="en-US" dirty="0"/>
              <a:t> - The FSU Board of Trustees is the 13-member governing board for the University</a:t>
            </a:r>
          </a:p>
          <a:p>
            <a:r>
              <a:rPr lang="en-US" dirty="0"/>
              <a:t>It sets policy for the institution and serves as the institution's legal owner and governing board.</a:t>
            </a:r>
          </a:p>
          <a:p>
            <a:r>
              <a:rPr lang="en-US" b="1" dirty="0"/>
              <a:t>University </a:t>
            </a:r>
            <a:r>
              <a:rPr lang="en-US" b="1" dirty="0" smtClean="0"/>
              <a:t>President</a:t>
            </a:r>
            <a:r>
              <a:rPr lang="en-US" dirty="0"/>
              <a:t> </a:t>
            </a:r>
            <a:r>
              <a:rPr lang="en-US" dirty="0" smtClean="0"/>
              <a:t>- </a:t>
            </a:r>
            <a:r>
              <a:rPr lang="en-US" b="1" u="sng" dirty="0" smtClean="0">
                <a:hlinkClick r:id="rId4"/>
              </a:rPr>
              <a:t>http</a:t>
            </a:r>
            <a:r>
              <a:rPr lang="en-US" b="1" u="sng" dirty="0">
                <a:hlinkClick r:id="rId4"/>
              </a:rPr>
              <a:t>://president.fsu.edu/</a:t>
            </a:r>
            <a:endParaRPr lang="en-US" dirty="0"/>
          </a:p>
          <a:p>
            <a:r>
              <a:rPr lang="en-US" b="1" dirty="0"/>
              <a:t>Senior Administrative Team </a:t>
            </a:r>
            <a:r>
              <a:rPr lang="en-US" dirty="0" smtClean="0"/>
              <a:t>- </a:t>
            </a:r>
            <a:r>
              <a:rPr lang="en-US" b="1" u="sng" dirty="0" smtClean="0">
                <a:hlinkClick r:id="rId5"/>
              </a:rPr>
              <a:t>http</a:t>
            </a:r>
            <a:r>
              <a:rPr lang="en-US" b="1" u="sng" dirty="0">
                <a:hlinkClick r:id="rId5"/>
              </a:rPr>
              <a:t>://president.fsu.edu/Senior-Staff</a:t>
            </a:r>
            <a:endParaRPr lang="en-US" dirty="0"/>
          </a:p>
        </p:txBody>
      </p:sp>
    </p:spTree>
    <p:extLst>
      <p:ext uri="{BB962C8B-B14F-4D97-AF65-F5344CB8AC3E}">
        <p14:creationId xmlns:p14="http://schemas.microsoft.com/office/powerpoint/2010/main" val="113958260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a:t>
            </a:r>
            <a:endParaRPr lang="en-US" dirty="0"/>
          </a:p>
        </p:txBody>
      </p:sp>
      <p:sp>
        <p:nvSpPr>
          <p:cNvPr id="5" name="Text Placeholder 4"/>
          <p:cNvSpPr>
            <a:spLocks noGrp="1"/>
          </p:cNvSpPr>
          <p:nvPr>
            <p:ph type="body" idx="1"/>
          </p:nvPr>
        </p:nvSpPr>
        <p:spPr/>
        <p:txBody>
          <a:bodyPr/>
          <a:lstStyle/>
          <a:p>
            <a:r>
              <a:rPr lang="en-US" dirty="0" smtClean="0"/>
              <a:t>Information about the university goals, federal regulations, university regulations, division policies, and more</a:t>
            </a:r>
            <a:endParaRPr lang="en-US" dirty="0"/>
          </a:p>
        </p:txBody>
      </p:sp>
    </p:spTree>
    <p:extLst>
      <p:ext uri="{BB962C8B-B14F-4D97-AF65-F5344CB8AC3E}">
        <p14:creationId xmlns:p14="http://schemas.microsoft.com/office/powerpoint/2010/main" val="32168825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Software Tips</a:t>
            </a:r>
          </a:p>
          <a:p>
            <a:r>
              <a:rPr lang="en-US" dirty="0" smtClean="0"/>
              <a:t>IT Support</a:t>
            </a:r>
          </a:p>
          <a:p>
            <a:r>
              <a:rPr lang="en-US" dirty="0" smtClean="0"/>
              <a:t>Compliance and Governance</a:t>
            </a:r>
          </a:p>
          <a:p>
            <a:r>
              <a:rPr lang="en-US" dirty="0" smtClean="0"/>
              <a:t>Work Station &amp; Data Security</a:t>
            </a:r>
          </a:p>
          <a:p>
            <a:endParaRPr lang="en-US" dirty="0" smtClean="0"/>
          </a:p>
          <a:p>
            <a:endParaRPr lang="en-US" dirty="0"/>
          </a:p>
        </p:txBody>
      </p:sp>
    </p:spTree>
    <p:extLst>
      <p:ext uri="{BB962C8B-B14F-4D97-AF65-F5344CB8AC3E}">
        <p14:creationId xmlns:p14="http://schemas.microsoft.com/office/powerpoint/2010/main" val="2443840114"/>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Mission of University</a:t>
            </a:r>
            <a:endParaRPr lang="en-US" dirty="0"/>
          </a:p>
        </p:txBody>
      </p:sp>
      <p:sp>
        <p:nvSpPr>
          <p:cNvPr id="3" name="Content Placeholder 2"/>
          <p:cNvSpPr>
            <a:spLocks noGrp="1"/>
          </p:cNvSpPr>
          <p:nvPr>
            <p:ph idx="1"/>
          </p:nvPr>
        </p:nvSpPr>
        <p:spPr/>
        <p:txBody>
          <a:bodyPr/>
          <a:lstStyle/>
          <a:p>
            <a:r>
              <a:rPr lang="en-US" dirty="0">
                <a:hlinkClick r:id="rId3"/>
              </a:rPr>
              <a:t>http://www.fsu.edu/about/mission_vision.html</a:t>
            </a:r>
            <a:endParaRPr lang="en-US" dirty="0"/>
          </a:p>
          <a:p>
            <a:pPr marL="0" indent="0">
              <a:buNone/>
            </a:pPr>
            <a:endParaRPr lang="en-US" dirty="0"/>
          </a:p>
          <a:p>
            <a:r>
              <a:rPr lang="en-US" dirty="0"/>
              <a:t>Preserving, expanding, and disseminating knowledge</a:t>
            </a:r>
          </a:p>
          <a:p>
            <a:r>
              <a:rPr lang="en-US" dirty="0"/>
              <a:t>Excellence in teaching, research, creative endeavors, and service</a:t>
            </a:r>
          </a:p>
          <a:p>
            <a:r>
              <a:rPr lang="en-US" dirty="0"/>
              <a:t>Instilling the strength, skill, and character essential for:</a:t>
            </a:r>
          </a:p>
          <a:p>
            <a:pPr lvl="1"/>
            <a:r>
              <a:rPr lang="en-US" dirty="0"/>
              <a:t>lifelong learning</a:t>
            </a:r>
          </a:p>
          <a:p>
            <a:pPr lvl="1"/>
            <a:r>
              <a:rPr lang="en-US" dirty="0"/>
              <a:t>personal responsibility</a:t>
            </a:r>
          </a:p>
          <a:p>
            <a:pPr lvl="1"/>
            <a:r>
              <a:rPr lang="en-US" dirty="0"/>
              <a:t>sustained achievement within a community that fosters free inquiry and embraces diversity</a:t>
            </a:r>
          </a:p>
        </p:txBody>
      </p:sp>
    </p:spTree>
    <p:extLst>
      <p:ext uri="{BB962C8B-B14F-4D97-AF65-F5344CB8AC3E}">
        <p14:creationId xmlns:p14="http://schemas.microsoft.com/office/powerpoint/2010/main" val="953582174"/>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Federal Regulations</a:t>
            </a:r>
            <a:endParaRPr lang="en-US" dirty="0"/>
          </a:p>
        </p:txBody>
      </p:sp>
      <p:sp>
        <p:nvSpPr>
          <p:cNvPr id="3" name="Content Placeholder 2"/>
          <p:cNvSpPr>
            <a:spLocks noGrp="1"/>
          </p:cNvSpPr>
          <p:nvPr>
            <p:ph idx="1"/>
          </p:nvPr>
        </p:nvSpPr>
        <p:spPr/>
        <p:txBody>
          <a:bodyPr/>
          <a:lstStyle/>
          <a:p>
            <a:r>
              <a:rPr lang="en-US" dirty="0"/>
              <a:t>Constitution of the United States of America</a:t>
            </a:r>
          </a:p>
          <a:p>
            <a:pPr lvl="1"/>
            <a:r>
              <a:rPr lang="en-US" u="sng" dirty="0">
                <a:hlinkClick r:id="rId3"/>
              </a:rPr>
              <a:t>https://www.law.cornell.edu/constitution</a:t>
            </a:r>
            <a:endParaRPr lang="en-US" dirty="0"/>
          </a:p>
          <a:p>
            <a:r>
              <a:rPr lang="en-US" dirty="0"/>
              <a:t>Code of Federal Regulations </a:t>
            </a:r>
            <a:endParaRPr lang="en-US" dirty="0" smtClean="0"/>
          </a:p>
          <a:p>
            <a:pPr lvl="1"/>
            <a:r>
              <a:rPr lang="en-US" u="sng" dirty="0" smtClean="0">
                <a:hlinkClick r:id="rId4"/>
              </a:rPr>
              <a:t>http</a:t>
            </a:r>
            <a:r>
              <a:rPr lang="en-US" u="sng" dirty="0">
                <a:hlinkClick r:id="rId4"/>
              </a:rPr>
              <a:t>://www.higheredcompliance.org/matrix</a:t>
            </a:r>
            <a:r>
              <a:rPr lang="en-US" u="sng" dirty="0" smtClean="0">
                <a:hlinkClick r:id="rId4"/>
              </a:rPr>
              <a:t>/</a:t>
            </a:r>
            <a:endParaRPr lang="en-US" u="sng" dirty="0" smtClean="0"/>
          </a:p>
          <a:p>
            <a:r>
              <a:rPr lang="en-US" dirty="0" smtClean="0"/>
              <a:t>Payment Card Industry Data Security Standards</a:t>
            </a:r>
            <a:r>
              <a:rPr lang="en-US" dirty="0"/>
              <a:t>  </a:t>
            </a:r>
            <a:endParaRPr lang="en-US" dirty="0" smtClean="0"/>
          </a:p>
          <a:p>
            <a:pPr lvl="1"/>
            <a:r>
              <a:rPr lang="en-US" dirty="0">
                <a:hlinkClick r:id="rId5"/>
              </a:rPr>
              <a:t>https://</a:t>
            </a:r>
            <a:r>
              <a:rPr lang="en-US" dirty="0" smtClean="0">
                <a:hlinkClick r:id="rId5"/>
              </a:rPr>
              <a:t>www.pcisecuritystandards.org/document_library</a:t>
            </a:r>
            <a:endParaRPr lang="en-US" dirty="0" smtClean="0"/>
          </a:p>
          <a:p>
            <a:pPr lvl="1"/>
            <a:endParaRPr lang="en-US" dirty="0"/>
          </a:p>
        </p:txBody>
      </p:sp>
    </p:spTree>
    <p:extLst>
      <p:ext uri="{BB962C8B-B14F-4D97-AF65-F5344CB8AC3E}">
        <p14:creationId xmlns:p14="http://schemas.microsoft.com/office/powerpoint/2010/main" val="2926563308"/>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State Regulations</a:t>
            </a:r>
            <a:endParaRPr lang="en-US" dirty="0"/>
          </a:p>
        </p:txBody>
      </p:sp>
      <p:sp>
        <p:nvSpPr>
          <p:cNvPr id="3" name="Content Placeholder 2"/>
          <p:cNvSpPr>
            <a:spLocks noGrp="1"/>
          </p:cNvSpPr>
          <p:nvPr>
            <p:ph idx="1"/>
          </p:nvPr>
        </p:nvSpPr>
        <p:spPr/>
        <p:txBody>
          <a:bodyPr/>
          <a:lstStyle/>
          <a:p>
            <a:r>
              <a:rPr lang="en-US" dirty="0"/>
              <a:t>Constitution of the State of Florida Article 9 Section 7</a:t>
            </a:r>
          </a:p>
          <a:p>
            <a:pPr lvl="1"/>
            <a:r>
              <a:rPr lang="en-US" u="sng" dirty="0">
                <a:hlinkClick r:id="rId3"/>
              </a:rPr>
              <a:t>http://archive.flsenate.gov/Statutes/Index.cfm?Mode=Constitution&amp;Submenu=3&amp;Tab=statutes#A09S07</a:t>
            </a:r>
            <a:endParaRPr lang="en-US" dirty="0"/>
          </a:p>
          <a:p>
            <a:r>
              <a:rPr lang="en-US" dirty="0"/>
              <a:t>Florida Statutes (Ch. 1001-1013, spec. 1001.70-1001.92)</a:t>
            </a:r>
          </a:p>
          <a:p>
            <a:pPr lvl="1"/>
            <a:r>
              <a:rPr lang="en-US" u="sng" dirty="0">
                <a:hlinkClick r:id="rId4"/>
              </a:rPr>
              <a:t>http://www.leg.state.fl.us/Statutes/index.cfm?App_mode=Display_Index&amp;Title_Request=XLVIII#TitleXLVIII</a:t>
            </a:r>
            <a:endParaRPr lang="en-US" dirty="0"/>
          </a:p>
          <a:p>
            <a:r>
              <a:rPr lang="en-US" dirty="0"/>
              <a:t>Florida Board of Governors</a:t>
            </a:r>
          </a:p>
          <a:p>
            <a:pPr lvl="1"/>
            <a:r>
              <a:rPr lang="en-US" u="sng" dirty="0">
                <a:hlinkClick r:id="rId5"/>
              </a:rPr>
              <a:t>http://www.flbog.edu/</a:t>
            </a:r>
            <a:endParaRPr lang="en-US" dirty="0"/>
          </a:p>
          <a:p>
            <a:pPr lvl="1"/>
            <a:r>
              <a:rPr lang="en-US" u="sng" dirty="0">
                <a:hlinkClick r:id="rId6"/>
              </a:rPr>
              <a:t>http://www.flbog.edu/about/regulations/</a:t>
            </a:r>
            <a:endParaRPr lang="en-US" dirty="0"/>
          </a:p>
        </p:txBody>
      </p:sp>
    </p:spTree>
    <p:extLst>
      <p:ext uri="{BB962C8B-B14F-4D97-AF65-F5344CB8AC3E}">
        <p14:creationId xmlns:p14="http://schemas.microsoft.com/office/powerpoint/2010/main" val="171036070"/>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University Regulations</a:t>
            </a:r>
            <a:endParaRPr lang="en-US" dirty="0"/>
          </a:p>
        </p:txBody>
      </p:sp>
      <p:sp>
        <p:nvSpPr>
          <p:cNvPr id="3" name="Content Placeholder 2"/>
          <p:cNvSpPr>
            <a:spLocks noGrp="1"/>
          </p:cNvSpPr>
          <p:nvPr>
            <p:ph idx="1"/>
          </p:nvPr>
        </p:nvSpPr>
        <p:spPr/>
        <p:txBody>
          <a:bodyPr/>
          <a:lstStyle/>
          <a:p>
            <a:r>
              <a:rPr lang="en-US" dirty="0" smtClean="0"/>
              <a:t>FSU regulations:</a:t>
            </a:r>
            <a:endParaRPr lang="en-US" dirty="0" smtClean="0">
              <a:hlinkClick r:id="rId3"/>
            </a:endParaRPr>
          </a:p>
          <a:p>
            <a:pPr lvl="1"/>
            <a:r>
              <a:rPr lang="en-US" u="sng" dirty="0" smtClean="0">
                <a:hlinkClick r:id="rId3"/>
              </a:rPr>
              <a:t>http</a:t>
            </a:r>
            <a:r>
              <a:rPr lang="en-US" u="sng" dirty="0">
                <a:hlinkClick r:id="rId3"/>
              </a:rPr>
              <a:t>://regulations.fsu.edu/</a:t>
            </a:r>
            <a:endParaRPr lang="en-US" dirty="0"/>
          </a:p>
          <a:p>
            <a:pPr lvl="1"/>
            <a:r>
              <a:rPr lang="en-US" u="sng" dirty="0">
                <a:hlinkClick r:id="rId4"/>
              </a:rPr>
              <a:t>http://regulations.fsu.edu/Adopted-Regulations</a:t>
            </a:r>
            <a:endParaRPr lang="en-US" dirty="0"/>
          </a:p>
          <a:p>
            <a:r>
              <a:rPr lang="en-US" dirty="0"/>
              <a:t>Division </a:t>
            </a:r>
            <a:r>
              <a:rPr lang="en-US" dirty="0" smtClean="0">
                <a:hlinkClick r:id="rId5"/>
              </a:rPr>
              <a:t>Policies:</a:t>
            </a:r>
            <a:endParaRPr lang="en-US" dirty="0" smtClean="0"/>
          </a:p>
          <a:p>
            <a:pPr lvl="1"/>
            <a:r>
              <a:rPr lang="en-US" dirty="0"/>
              <a:t>Financial:  </a:t>
            </a:r>
            <a:r>
              <a:rPr lang="en-US" dirty="0">
                <a:hlinkClick r:id="rId6"/>
              </a:rPr>
              <a:t>http://</a:t>
            </a:r>
            <a:r>
              <a:rPr lang="en-US" dirty="0" smtClean="0">
                <a:hlinkClick r:id="rId6"/>
              </a:rPr>
              <a:t>policies.vpfa.fsu.edu/policies2.html#fin</a:t>
            </a:r>
            <a:endParaRPr lang="en-US" dirty="0" smtClean="0"/>
          </a:p>
          <a:p>
            <a:pPr lvl="1"/>
            <a:r>
              <a:rPr lang="en-US" dirty="0" smtClean="0"/>
              <a:t>Faculty </a:t>
            </a:r>
            <a:r>
              <a:rPr lang="en-US" dirty="0"/>
              <a:t>&amp; Staff:  </a:t>
            </a:r>
            <a:r>
              <a:rPr lang="en-US" dirty="0">
                <a:hlinkClick r:id="rId7"/>
              </a:rPr>
              <a:t>http://</a:t>
            </a:r>
            <a:r>
              <a:rPr lang="en-US" dirty="0" smtClean="0">
                <a:hlinkClick r:id="rId7"/>
              </a:rPr>
              <a:t>policies.vpfa.fsu.edu/policies2.html#HR</a:t>
            </a:r>
            <a:endParaRPr lang="en-US" dirty="0" smtClean="0"/>
          </a:p>
          <a:p>
            <a:pPr lvl="1"/>
            <a:r>
              <a:rPr lang="en-US" dirty="0"/>
              <a:t>Technology:  </a:t>
            </a:r>
            <a:r>
              <a:rPr lang="en-US" dirty="0">
                <a:hlinkClick r:id="rId8"/>
              </a:rPr>
              <a:t>http://</a:t>
            </a:r>
            <a:r>
              <a:rPr lang="en-US" dirty="0" smtClean="0">
                <a:hlinkClick r:id="rId8"/>
              </a:rPr>
              <a:t>policies.vpfa.fsu.edu/policies2.html#tech</a:t>
            </a:r>
            <a:endParaRPr lang="en-US" dirty="0" smtClean="0"/>
          </a:p>
          <a:p>
            <a:pPr marL="544992" lvl="1" indent="0">
              <a:buNone/>
            </a:pPr>
            <a:endParaRPr lang="en-US" dirty="0"/>
          </a:p>
        </p:txBody>
      </p:sp>
    </p:spTree>
    <p:extLst>
      <p:ext uri="{BB962C8B-B14F-4D97-AF65-F5344CB8AC3E}">
        <p14:creationId xmlns:p14="http://schemas.microsoft.com/office/powerpoint/2010/main" val="341601577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Property Sites / Processes</a:t>
            </a:r>
            <a:endParaRPr lang="en-US" dirty="0"/>
          </a:p>
        </p:txBody>
      </p:sp>
      <p:sp>
        <p:nvSpPr>
          <p:cNvPr id="3" name="Content Placeholder 2"/>
          <p:cNvSpPr>
            <a:spLocks noGrp="1"/>
          </p:cNvSpPr>
          <p:nvPr>
            <p:ph idx="1"/>
          </p:nvPr>
        </p:nvSpPr>
        <p:spPr/>
        <p:txBody>
          <a:bodyPr/>
          <a:lstStyle/>
          <a:p>
            <a:endParaRPr lang="en-US" dirty="0" smtClean="0"/>
          </a:p>
          <a:p>
            <a:r>
              <a:rPr lang="en-US" dirty="0" smtClean="0"/>
              <a:t>Internal Catalog</a:t>
            </a:r>
          </a:p>
          <a:p>
            <a:pPr lvl="1"/>
            <a:r>
              <a:rPr lang="en-US" dirty="0">
                <a:hlinkClick r:id="rId3"/>
              </a:rPr>
              <a:t>https://controller.intranet.fsu.edu/Lists/Surplus%20Property/Available%20for%20Dept_DataSheet.aspx</a:t>
            </a:r>
            <a:endParaRPr lang="en-US" dirty="0"/>
          </a:p>
          <a:p>
            <a:endParaRPr lang="en-US" dirty="0"/>
          </a:p>
          <a:p>
            <a:r>
              <a:rPr lang="en-US" dirty="0" smtClean="0"/>
              <a:t>Public Auction</a:t>
            </a:r>
          </a:p>
          <a:p>
            <a:pPr lvl="1"/>
            <a:r>
              <a:rPr lang="en-US" dirty="0">
                <a:hlinkClick r:id="rId4"/>
              </a:rPr>
              <a:t>http://</a:t>
            </a:r>
            <a:r>
              <a:rPr lang="en-US" dirty="0" smtClean="0">
                <a:hlinkClick r:id="rId4"/>
              </a:rPr>
              <a:t>publicsurplus.com/sms/fsu,fl/list/current?orgid=12575</a:t>
            </a:r>
            <a:endParaRPr lang="en-US" dirty="0" smtClean="0"/>
          </a:p>
          <a:p>
            <a:pPr lvl="1"/>
            <a:endParaRPr lang="en-US" dirty="0" smtClean="0"/>
          </a:p>
          <a:p>
            <a:endParaRPr lang="en-US" dirty="0"/>
          </a:p>
        </p:txBody>
      </p:sp>
    </p:spTree>
    <p:extLst>
      <p:ext uri="{BB962C8B-B14F-4D97-AF65-F5344CB8AC3E}">
        <p14:creationId xmlns:p14="http://schemas.microsoft.com/office/powerpoint/2010/main" val="2102354410"/>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Resources</a:t>
            </a:r>
            <a:endParaRPr lang="en-US" dirty="0"/>
          </a:p>
        </p:txBody>
      </p:sp>
      <p:sp>
        <p:nvSpPr>
          <p:cNvPr id="3" name="Content Placeholder 2"/>
          <p:cNvSpPr>
            <a:spLocks noGrp="1"/>
          </p:cNvSpPr>
          <p:nvPr>
            <p:ph idx="1"/>
          </p:nvPr>
        </p:nvSpPr>
        <p:spPr/>
        <p:txBody>
          <a:bodyPr/>
          <a:lstStyle/>
          <a:p>
            <a:pPr marL="0" indent="0">
              <a:buNone/>
            </a:pPr>
            <a:r>
              <a:rPr lang="en-US" dirty="0" smtClean="0"/>
              <a:t>Lynda</a:t>
            </a:r>
          </a:p>
          <a:p>
            <a:pPr marL="0" indent="0">
              <a:buNone/>
            </a:pPr>
            <a:r>
              <a:rPr lang="en-US" dirty="0">
                <a:hlinkClick r:id="rId3"/>
              </a:rPr>
              <a:t>http://</a:t>
            </a:r>
            <a:r>
              <a:rPr lang="en-US" dirty="0" smtClean="0">
                <a:hlinkClick r:id="rId3"/>
              </a:rPr>
              <a:t>its.fsu.edu/Computing/Training/lynda.com</a:t>
            </a:r>
            <a:endParaRPr lang="en-US" dirty="0" smtClean="0"/>
          </a:p>
          <a:p>
            <a:pPr marL="0" indent="0">
              <a:buNone/>
            </a:pPr>
            <a:endParaRPr lang="en-US" dirty="0" smtClean="0"/>
          </a:p>
          <a:p>
            <a:pPr marL="0" indent="0">
              <a:buNone/>
            </a:pPr>
            <a:r>
              <a:rPr lang="en-US" dirty="0" smtClean="0"/>
              <a:t>MS at Home</a:t>
            </a:r>
            <a:r>
              <a:rPr lang="en-US" dirty="0"/>
              <a:t> </a:t>
            </a:r>
            <a:r>
              <a:rPr lang="en-US" dirty="0" smtClean="0"/>
              <a:t>Program</a:t>
            </a:r>
          </a:p>
          <a:p>
            <a:pPr marL="0" indent="0">
              <a:buNone/>
            </a:pPr>
            <a:r>
              <a:rPr lang="en-US" dirty="0">
                <a:hlinkClick r:id="rId4"/>
              </a:rPr>
              <a:t>http://</a:t>
            </a:r>
            <a:r>
              <a:rPr lang="en-US" dirty="0" smtClean="0">
                <a:hlinkClick r:id="rId4"/>
              </a:rPr>
              <a:t>its.fsu.edu/Employees</a:t>
            </a:r>
            <a:endParaRPr lang="en-US" dirty="0" smtClean="0"/>
          </a:p>
          <a:p>
            <a:pPr marL="0" indent="0">
              <a:buNone/>
            </a:pPr>
            <a:r>
              <a:rPr lang="en-US" dirty="0">
                <a:hlinkClick r:id="rId5"/>
              </a:rPr>
              <a:t>http://</a:t>
            </a:r>
            <a:r>
              <a:rPr lang="en-US" dirty="0" smtClean="0">
                <a:hlinkClick r:id="rId5"/>
              </a:rPr>
              <a:t>its.fsu.edu/Software/Office-365/Microsoft-R-Office-365-ProPlus-for-Employee-Personal-Machines</a:t>
            </a:r>
            <a:endParaRPr lang="en-US" dirty="0" smtClean="0"/>
          </a:p>
          <a:p>
            <a:pPr marL="0" indent="0">
              <a:buNone/>
            </a:pPr>
            <a:endParaRPr lang="en-US" dirty="0" smtClean="0"/>
          </a:p>
          <a:p>
            <a:pPr marL="0" indent="0">
              <a:buNone/>
            </a:pPr>
            <a:r>
              <a:rPr lang="en-US" dirty="0" smtClean="0"/>
              <a:t>EAP</a:t>
            </a:r>
          </a:p>
          <a:p>
            <a:pPr marL="0" indent="0">
              <a:buNone/>
            </a:pPr>
            <a:r>
              <a:rPr lang="en-US" dirty="0">
                <a:hlinkClick r:id="rId6"/>
              </a:rPr>
              <a:t>http://</a:t>
            </a:r>
            <a:r>
              <a:rPr lang="en-US" dirty="0" smtClean="0">
                <a:hlinkClick r:id="rId6"/>
              </a:rPr>
              <a:t>vpfa.fsu.edu/eap</a:t>
            </a:r>
            <a:endParaRPr lang="en-US" dirty="0" smtClean="0"/>
          </a:p>
          <a:p>
            <a:pPr marL="0" indent="0">
              <a:buNone/>
            </a:pPr>
            <a:endParaRPr lang="en-US" dirty="0" smtClean="0"/>
          </a:p>
        </p:txBody>
      </p:sp>
    </p:spTree>
    <p:extLst>
      <p:ext uri="{BB962C8B-B14F-4D97-AF65-F5344CB8AC3E}">
        <p14:creationId xmlns:p14="http://schemas.microsoft.com/office/powerpoint/2010/main" val="3301818489"/>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Resources</a:t>
            </a:r>
            <a:endParaRPr lang="en-US" dirty="0"/>
          </a:p>
        </p:txBody>
      </p:sp>
      <p:sp>
        <p:nvSpPr>
          <p:cNvPr id="3" name="Content Placeholder 2"/>
          <p:cNvSpPr>
            <a:spLocks noGrp="1"/>
          </p:cNvSpPr>
          <p:nvPr>
            <p:ph idx="1"/>
          </p:nvPr>
        </p:nvSpPr>
        <p:spPr/>
        <p:txBody>
          <a:bodyPr/>
          <a:lstStyle/>
          <a:p>
            <a:pPr marL="0" indent="0">
              <a:buNone/>
            </a:pPr>
            <a:r>
              <a:rPr lang="en-US" dirty="0" smtClean="0"/>
              <a:t>HR Discounts</a:t>
            </a:r>
          </a:p>
          <a:p>
            <a:pPr marL="0" indent="0">
              <a:buNone/>
            </a:pPr>
            <a:r>
              <a:rPr lang="en-US" dirty="0">
                <a:hlinkClick r:id="rId3"/>
              </a:rPr>
              <a:t>http://hr.fsu.edu/?</a:t>
            </a:r>
            <a:r>
              <a:rPr lang="en-US" dirty="0" smtClean="0">
                <a:hlinkClick r:id="rId3"/>
              </a:rPr>
              <a:t>page=benefits/benefits_perks/benefits_perks_seminole_savings</a:t>
            </a:r>
            <a:endParaRPr lang="en-US" dirty="0" smtClean="0"/>
          </a:p>
          <a:p>
            <a:pPr marL="0" indent="0">
              <a:buNone/>
            </a:pPr>
            <a:endParaRPr lang="en-US" dirty="0" smtClean="0"/>
          </a:p>
          <a:p>
            <a:pPr marL="0" indent="0">
              <a:buNone/>
            </a:pPr>
            <a:r>
              <a:rPr lang="en-US" dirty="0" smtClean="0"/>
              <a:t>Retirement Information </a:t>
            </a:r>
          </a:p>
          <a:p>
            <a:pPr marL="0" indent="0">
              <a:buNone/>
            </a:pPr>
            <a:r>
              <a:rPr lang="en-US" dirty="0">
                <a:hlinkClick r:id="rId4"/>
              </a:rPr>
              <a:t>http://hr.fsu.edu/?</a:t>
            </a:r>
            <a:r>
              <a:rPr lang="en-US" dirty="0" smtClean="0">
                <a:hlinkClick r:id="rId4"/>
              </a:rPr>
              <a:t>page=benefits/retirement/retirement_home</a:t>
            </a:r>
            <a:endParaRPr lang="en-US" dirty="0" smtClean="0"/>
          </a:p>
          <a:p>
            <a:pPr marL="0" indent="0">
              <a:buNone/>
            </a:pPr>
            <a:endParaRPr lang="en-US" dirty="0" smtClean="0"/>
          </a:p>
          <a:p>
            <a:pPr marL="0" indent="0">
              <a:buNone/>
            </a:pPr>
            <a:r>
              <a:rPr lang="en-US" dirty="0" smtClean="0"/>
              <a:t>Certificate Programs</a:t>
            </a:r>
          </a:p>
          <a:p>
            <a:pPr marL="0" indent="0">
              <a:buNone/>
            </a:pPr>
            <a:r>
              <a:rPr lang="en-US" dirty="0" smtClean="0">
                <a:hlinkClick r:id="rId5"/>
              </a:rPr>
              <a:t>http</a:t>
            </a:r>
            <a:r>
              <a:rPr lang="en-US" dirty="0">
                <a:hlinkClick r:id="rId5"/>
              </a:rPr>
              <a:t>://hr.fsu.edu/?</a:t>
            </a:r>
            <a:r>
              <a:rPr lang="en-US" dirty="0" smtClean="0">
                <a:hlinkClick r:id="rId5"/>
              </a:rPr>
              <a:t>page=training/training_home</a:t>
            </a:r>
            <a:endParaRPr lang="en-US" dirty="0" smtClean="0"/>
          </a:p>
          <a:p>
            <a:pPr marL="0" indent="0">
              <a:buNone/>
            </a:pPr>
            <a:r>
              <a:rPr lang="en-US" dirty="0">
                <a:hlinkClick r:id="rId6"/>
              </a:rPr>
              <a:t>http://hr.fsu.edu/?</a:t>
            </a:r>
            <a:r>
              <a:rPr lang="en-US" dirty="0" smtClean="0">
                <a:hlinkClick r:id="rId6"/>
              </a:rPr>
              <a:t>page=training/certificates/certificates_home</a:t>
            </a:r>
            <a:endParaRPr lang="en-US" dirty="0" smtClean="0"/>
          </a:p>
          <a:p>
            <a:pPr marL="0" indent="0">
              <a:buNone/>
            </a:pPr>
            <a:endParaRPr lang="en-US" dirty="0" smtClean="0"/>
          </a:p>
        </p:txBody>
      </p:sp>
    </p:spTree>
    <p:extLst>
      <p:ext uri="{BB962C8B-B14F-4D97-AF65-F5344CB8AC3E}">
        <p14:creationId xmlns:p14="http://schemas.microsoft.com/office/powerpoint/2010/main" val="1930633546"/>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dirty="0" smtClean="0"/>
              <a:t>Geoffrey Adams</a:t>
            </a:r>
          </a:p>
          <a:p>
            <a:pPr lvl="1"/>
            <a:r>
              <a:rPr lang="en-US" dirty="0" smtClean="0">
                <a:hlinkClick r:id="rId3"/>
              </a:rPr>
              <a:t>gdadams@fsu.edu</a:t>
            </a:r>
            <a:r>
              <a:rPr lang="en-US" dirty="0" smtClean="0"/>
              <a:t>	</a:t>
            </a:r>
          </a:p>
          <a:p>
            <a:pPr lvl="1"/>
            <a:r>
              <a:rPr lang="en-US" dirty="0"/>
              <a:t>645 - 7758</a:t>
            </a:r>
            <a:endParaRPr lang="en-US" dirty="0" smtClean="0"/>
          </a:p>
          <a:p>
            <a:endParaRPr lang="en-US" dirty="0" smtClean="0"/>
          </a:p>
          <a:p>
            <a:r>
              <a:rPr lang="en-US" dirty="0" smtClean="0"/>
              <a:t>Slides available at: </a:t>
            </a:r>
            <a:r>
              <a:rPr lang="en-US" dirty="0" smtClean="0">
                <a:hlinkClick r:id="rId4"/>
              </a:rPr>
              <a:t>http://controller.vpfa.fsu.edu/training</a:t>
            </a:r>
            <a:endParaRPr lang="en-US" dirty="0"/>
          </a:p>
        </p:txBody>
      </p:sp>
    </p:spTree>
    <p:extLst>
      <p:ext uri="{BB962C8B-B14F-4D97-AF65-F5344CB8AC3E}">
        <p14:creationId xmlns:p14="http://schemas.microsoft.com/office/powerpoint/2010/main" val="1782479822"/>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4677"/>
            <a:ext cx="9206707" cy="885923"/>
          </a:xfrm>
        </p:spPr>
        <p:txBody>
          <a:bodyPr/>
          <a:lstStyle/>
          <a:p>
            <a:r>
              <a:rPr lang="en-US" sz="4267" i="1" dirty="0">
                <a:solidFill>
                  <a:srgbClr val="FFC000"/>
                </a:solidFill>
              </a:rPr>
              <a:t/>
            </a:r>
            <a:br>
              <a:rPr lang="en-US" sz="4267" i="1" dirty="0">
                <a:solidFill>
                  <a:srgbClr val="FFC000"/>
                </a:solidFill>
              </a:rPr>
            </a:br>
            <a:r>
              <a:rPr lang="en-US" sz="5333" b="1" dirty="0">
                <a:solidFill>
                  <a:srgbClr val="772F40"/>
                </a:solidFill>
                <a:effectLst>
                  <a:outerShdw blurRad="38100" dist="38100" dir="2700000" algn="tl">
                    <a:srgbClr val="000000">
                      <a:alpha val="43137"/>
                    </a:srgbClr>
                  </a:outerShdw>
                </a:effectLst>
                <a:latin typeface="+mn-lt"/>
              </a:rPr>
              <a:t>Workstation &amp; Data Security</a:t>
            </a:r>
            <a:endParaRPr lang="en-US" sz="4800" b="1" dirty="0">
              <a:solidFill>
                <a:srgbClr val="772F40"/>
              </a:solidFill>
              <a:effectLst>
                <a:outerShdw blurRad="38100" dist="38100" dir="2700000" algn="tl">
                  <a:srgbClr val="000000">
                    <a:alpha val="43137"/>
                  </a:srgbClr>
                </a:outerShdw>
              </a:effectLst>
              <a:latin typeface="+mn-lt"/>
            </a:endParaRPr>
          </a:p>
        </p:txBody>
      </p:sp>
      <p:pic>
        <p:nvPicPr>
          <p:cNvPr id="4" name="Content Placeholder 3"/>
          <p:cNvPicPr>
            <a:picLocks noGrp="1" noChangeAspect="1"/>
          </p:cNvPicPr>
          <p:nvPr>
            <p:ph idx="1"/>
          </p:nvPr>
        </p:nvPicPr>
        <p:blipFill>
          <a:blip r:embed="rId2"/>
          <a:stretch>
            <a:fillRect/>
          </a:stretch>
        </p:blipFill>
        <p:spPr>
          <a:xfrm>
            <a:off x="5954688" y="5054601"/>
            <a:ext cx="1826089" cy="1753369"/>
          </a:xfrm>
          <a:prstGeom prst="rect">
            <a:avLst/>
          </a:prstGeom>
        </p:spPr>
      </p:pic>
      <p:pic>
        <p:nvPicPr>
          <p:cNvPr id="5" name="Content Placeholder 3"/>
          <p:cNvPicPr>
            <a:picLocks noChangeAspect="1"/>
          </p:cNvPicPr>
          <p:nvPr/>
        </p:nvPicPr>
        <p:blipFill>
          <a:blip r:embed="rId3"/>
          <a:stretch>
            <a:fillRect/>
          </a:stretch>
        </p:blipFill>
        <p:spPr bwMode="auto">
          <a:xfrm>
            <a:off x="3800686" y="1397001"/>
            <a:ext cx="5872535" cy="34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840894"/>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656" y="381000"/>
            <a:ext cx="9636125" cy="711200"/>
          </a:xfrm>
        </p:spPr>
        <p:txBody>
          <a:bodyPr/>
          <a:lstStyle/>
          <a:p>
            <a:r>
              <a:rPr lang="en-US" sz="3733" dirty="0">
                <a:latin typeface="+mn-lt"/>
              </a:rPr>
              <a:t>Official use of FSU IT Resources </a:t>
            </a:r>
          </a:p>
        </p:txBody>
      </p:sp>
      <p:sp>
        <p:nvSpPr>
          <p:cNvPr id="3" name="Content Placeholder 2"/>
          <p:cNvSpPr>
            <a:spLocks noGrp="1"/>
          </p:cNvSpPr>
          <p:nvPr>
            <p:ph idx="1"/>
          </p:nvPr>
        </p:nvSpPr>
        <p:spPr>
          <a:xfrm>
            <a:off x="2047875" y="1397000"/>
            <a:ext cx="9409907" cy="5283200"/>
          </a:xfrm>
        </p:spPr>
        <p:txBody>
          <a:bodyPr/>
          <a:lstStyle/>
          <a:p>
            <a:r>
              <a:rPr lang="en-US" sz="1867" b="1" u="sng" dirty="0">
                <a:solidFill>
                  <a:schemeClr val="bg2"/>
                </a:solidFill>
              </a:rPr>
              <a:t>4-OP-H-6   USE OF UNIVERSITY INFORMATION TECHNOLOGY RESOURCES</a:t>
            </a:r>
            <a:r>
              <a:rPr lang="en-US" sz="1867" u="sng" dirty="0">
                <a:solidFill>
                  <a:srgbClr val="C00000"/>
                </a:solidFill>
              </a:rPr>
              <a:t/>
            </a:r>
            <a:br>
              <a:rPr lang="en-US" sz="1867" u="sng" dirty="0">
                <a:solidFill>
                  <a:srgbClr val="C00000"/>
                </a:solidFill>
              </a:rPr>
            </a:br>
            <a:r>
              <a:rPr lang="en-US" sz="1867" dirty="0"/>
              <a:t>Responsible Division: Finance and Administration </a:t>
            </a:r>
            <a:br>
              <a:rPr lang="en-US" sz="1867" dirty="0"/>
            </a:br>
            <a:r>
              <a:rPr lang="en-US" sz="1867" dirty="0"/>
              <a:t>Approving Official: Kyle Clark </a:t>
            </a:r>
            <a:br>
              <a:rPr lang="en-US" sz="1867" dirty="0"/>
            </a:br>
            <a:r>
              <a:rPr lang="en-US" sz="1867" dirty="0"/>
              <a:t>Effective Date: January 1, 2014 </a:t>
            </a:r>
            <a:br>
              <a:rPr lang="en-US" sz="1867" dirty="0"/>
            </a:br>
            <a:r>
              <a:rPr lang="en-US" sz="1867" dirty="0"/>
              <a:t>Last Revision Date: Unrevised at this time.</a:t>
            </a:r>
            <a:br>
              <a:rPr lang="en-US" sz="1867" dirty="0"/>
            </a:br>
            <a:endParaRPr lang="en-US" sz="1867" dirty="0"/>
          </a:p>
          <a:p>
            <a:r>
              <a:rPr lang="en-US" sz="1867" b="1" u="sng" dirty="0"/>
              <a:t>OBJECTIVE:</a:t>
            </a:r>
            <a:r>
              <a:rPr lang="en-US" sz="1867" dirty="0"/>
              <a:t/>
            </a:r>
            <a:br>
              <a:rPr lang="en-US" sz="1867" dirty="0"/>
            </a:br>
            <a:r>
              <a:rPr lang="en-US" sz="1867" dirty="0"/>
              <a:t>This policy statement is intended to support appropriate and effective use of information technology (IT) resources at Florida State University (FSU), while providing guidelines for allowable use.</a:t>
            </a:r>
          </a:p>
          <a:p>
            <a:endParaRPr lang="en-US" sz="1867" dirty="0"/>
          </a:p>
          <a:p>
            <a:r>
              <a:rPr lang="en-US" sz="1867" dirty="0" smtClean="0"/>
              <a:t>Website</a:t>
            </a:r>
            <a:r>
              <a:rPr lang="en-US" sz="1867" dirty="0"/>
              <a:t>:   </a:t>
            </a:r>
            <a:r>
              <a:rPr lang="en-US" sz="1867" dirty="0">
                <a:hlinkClick r:id="rId2"/>
              </a:rPr>
              <a:t>http://policies.vpfa.fsu.edu/bmanual/itpolicy.html</a:t>
            </a:r>
            <a:endParaRPr lang="en-US" sz="1867" dirty="0"/>
          </a:p>
        </p:txBody>
      </p:sp>
    </p:spTree>
    <p:extLst>
      <p:ext uri="{BB962C8B-B14F-4D97-AF65-F5344CB8AC3E}">
        <p14:creationId xmlns:p14="http://schemas.microsoft.com/office/powerpoint/2010/main" val="1195975412"/>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 &amp; Software Tips</a:t>
            </a:r>
            <a:endParaRPr lang="en-US" dirty="0"/>
          </a:p>
        </p:txBody>
      </p:sp>
      <p:sp>
        <p:nvSpPr>
          <p:cNvPr id="5" name="Text Placeholder 4"/>
          <p:cNvSpPr>
            <a:spLocks noGrp="1"/>
          </p:cNvSpPr>
          <p:nvPr>
            <p:ph type="body" idx="1"/>
          </p:nvPr>
        </p:nvSpPr>
        <p:spPr/>
        <p:txBody>
          <a:bodyPr/>
          <a:lstStyle/>
          <a:p>
            <a:r>
              <a:rPr lang="en-US" dirty="0" smtClean="0"/>
              <a:t>Excel Tip &amp; Adobe tips, Employee Resources, and more</a:t>
            </a:r>
            <a:endParaRPr lang="en-US" dirty="0"/>
          </a:p>
        </p:txBody>
      </p:sp>
    </p:spTree>
    <p:extLst>
      <p:ext uri="{BB962C8B-B14F-4D97-AF65-F5344CB8AC3E}">
        <p14:creationId xmlns:p14="http://schemas.microsoft.com/office/powerpoint/2010/main" val="3676158372"/>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76200"/>
            <a:ext cx="9409907" cy="1320800"/>
          </a:xfrm>
        </p:spPr>
        <p:txBody>
          <a:bodyPr/>
          <a:lstStyle/>
          <a:p>
            <a:r>
              <a:rPr lang="en-US" sz="3733" dirty="0">
                <a:latin typeface="+mn-lt"/>
              </a:rPr>
              <a:t>Highlights of Policy 4-OP-H-6</a:t>
            </a:r>
          </a:p>
        </p:txBody>
      </p:sp>
      <p:sp>
        <p:nvSpPr>
          <p:cNvPr id="3" name="Content Placeholder 2"/>
          <p:cNvSpPr>
            <a:spLocks noGrp="1"/>
          </p:cNvSpPr>
          <p:nvPr>
            <p:ph idx="1"/>
          </p:nvPr>
        </p:nvSpPr>
        <p:spPr>
          <a:xfrm>
            <a:off x="1930400" y="1092201"/>
            <a:ext cx="9409907" cy="5689599"/>
          </a:xfrm>
        </p:spPr>
        <p:txBody>
          <a:bodyPr/>
          <a:lstStyle/>
          <a:p>
            <a:pPr marL="0" indent="0">
              <a:buNone/>
            </a:pPr>
            <a:endParaRPr lang="en-US" sz="1867" b="1" dirty="0"/>
          </a:p>
          <a:p>
            <a:pPr marL="0" indent="0">
              <a:buNone/>
            </a:pPr>
            <a:r>
              <a:rPr lang="en-US" sz="1867" b="1" dirty="0"/>
              <a:t>From </a:t>
            </a:r>
            <a:r>
              <a:rPr lang="en-US" sz="1867" b="1" i="1" dirty="0"/>
              <a:t>OVERVIEW:</a:t>
            </a:r>
          </a:p>
          <a:p>
            <a:pPr marL="0" indent="0">
              <a:buNone/>
            </a:pPr>
            <a:endParaRPr lang="en-US" sz="1067" b="1" i="1" dirty="0"/>
          </a:p>
          <a:p>
            <a:r>
              <a:rPr lang="en-US" sz="1867" b="1" dirty="0"/>
              <a:t>Item 2. - </a:t>
            </a:r>
            <a:r>
              <a:rPr lang="en-US" sz="1867" dirty="0"/>
              <a:t>Appropriate business use of IT resources includes instruction, research, and the official work of the offices, departments, recognized student and campus organizations, and other agencies of the University. Priority for resources may be granted to certain users or certain groups of users in support of the University's mission. </a:t>
            </a:r>
          </a:p>
          <a:p>
            <a:pPr marL="0" indent="0">
              <a:buNone/>
            </a:pPr>
            <a:endParaRPr lang="en-US" sz="1867" dirty="0"/>
          </a:p>
          <a:p>
            <a:r>
              <a:rPr lang="en-US" sz="1867" b="1" dirty="0"/>
              <a:t>Item 5.</a:t>
            </a:r>
            <a:r>
              <a:rPr lang="en-US" sz="1867" dirty="0"/>
              <a:t> - This and all policies and procedures associated with FSU IT resources are not intended to abridge academic freedom, constitutional guarantees of free speech, or freedom of expression. The use of IT resources is available to all members of the University community. While the rights of academic freedom and intellectual creativity are recognized, the interests of the University, students, faculty, and staff must be protected. In addition to consideration of legal liability issues, the institutional image and reputation of FSU as a major research institution are valuable assets requiring protection.</a:t>
            </a:r>
          </a:p>
          <a:p>
            <a:pPr marL="0" indent="0">
              <a:buNone/>
            </a:pPr>
            <a:r>
              <a:rPr lang="en-US" sz="1600" dirty="0"/>
              <a:t/>
            </a:r>
            <a:br>
              <a:rPr lang="en-US" sz="1600" dirty="0"/>
            </a:br>
            <a:endParaRPr lang="en-US" sz="1600" dirty="0"/>
          </a:p>
        </p:txBody>
      </p:sp>
    </p:spTree>
    <p:extLst>
      <p:ext uri="{BB962C8B-B14F-4D97-AF65-F5344CB8AC3E}">
        <p14:creationId xmlns:p14="http://schemas.microsoft.com/office/powerpoint/2010/main" val="388793708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a:latin typeface="+mn-lt"/>
              </a:rPr>
              <a:t>Highlights of Policy 4-OP-H-6</a:t>
            </a:r>
          </a:p>
        </p:txBody>
      </p:sp>
      <p:sp>
        <p:nvSpPr>
          <p:cNvPr id="3" name="Content Placeholder 2"/>
          <p:cNvSpPr>
            <a:spLocks noGrp="1"/>
          </p:cNvSpPr>
          <p:nvPr>
            <p:ph idx="1"/>
          </p:nvPr>
        </p:nvSpPr>
        <p:spPr/>
        <p:txBody>
          <a:bodyPr/>
          <a:lstStyle/>
          <a:p>
            <a:pPr marL="0" indent="0">
              <a:buNone/>
            </a:pPr>
            <a:endParaRPr lang="en-US" sz="1867" b="1" dirty="0" smtClean="0"/>
          </a:p>
          <a:p>
            <a:pPr marL="0" indent="0">
              <a:buNone/>
            </a:pPr>
            <a:r>
              <a:rPr lang="en-US" sz="1867" b="1" dirty="0" smtClean="0"/>
              <a:t>From </a:t>
            </a:r>
            <a:r>
              <a:rPr lang="en-US" sz="1867" b="1" i="1" dirty="0"/>
              <a:t>REQUIREMENTS AND PROHIBITED USES:</a:t>
            </a:r>
          </a:p>
          <a:p>
            <a:pPr marL="0" indent="0">
              <a:buNone/>
            </a:pPr>
            <a:endParaRPr lang="en-US" sz="1867" b="1" dirty="0"/>
          </a:p>
          <a:p>
            <a:r>
              <a:rPr lang="en-US" sz="1867" b="1" dirty="0"/>
              <a:t>Item 1.</a:t>
            </a:r>
            <a:r>
              <a:rPr lang="en-US" sz="1867" dirty="0"/>
              <a:t> - All uses of University IT resources are subject to applicable rules, policies and procedures of the University and/or governing boards as well as Florida Statutes governing computer fraud, misuse of state equipment resources, public information, and related criminal offenses</a:t>
            </a:r>
          </a:p>
          <a:p>
            <a:endParaRPr lang="en-US" sz="1867" dirty="0"/>
          </a:p>
          <a:p>
            <a:r>
              <a:rPr lang="en-US" sz="1867" b="1" dirty="0"/>
              <a:t>Item 7. </a:t>
            </a:r>
            <a:r>
              <a:rPr lang="en-US" sz="1867" dirty="0"/>
              <a:t>- To help maintain the proper functioning of computer and networking hardware and software, the University will take reasonable steps to ensure its computing resources are free of deliberately destructive software, such as viruses. Individuals must share responsibility for protecting University computers and </a:t>
            </a:r>
            <a:r>
              <a:rPr lang="en-US" sz="1867" i="1" dirty="0"/>
              <a:t>should ensure the integrity of any electronic media they introduce</a:t>
            </a:r>
            <a:br>
              <a:rPr lang="en-US" sz="1867" i="1" dirty="0"/>
            </a:br>
            <a:endParaRPr lang="en-US" sz="1867" i="1" dirty="0"/>
          </a:p>
        </p:txBody>
      </p:sp>
    </p:spTree>
    <p:extLst>
      <p:ext uri="{BB962C8B-B14F-4D97-AF65-F5344CB8AC3E}">
        <p14:creationId xmlns:p14="http://schemas.microsoft.com/office/powerpoint/2010/main" val="3287211418"/>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latin typeface="+mn-lt"/>
              </a:rPr>
              <a:t>4-OP-H-5   INFORMATION SECURITY POLICY</a:t>
            </a:r>
          </a:p>
        </p:txBody>
      </p:sp>
      <p:sp>
        <p:nvSpPr>
          <p:cNvPr id="3" name="Content Placeholder 2"/>
          <p:cNvSpPr>
            <a:spLocks noGrp="1"/>
          </p:cNvSpPr>
          <p:nvPr>
            <p:ph idx="1"/>
          </p:nvPr>
        </p:nvSpPr>
        <p:spPr>
          <a:xfrm>
            <a:off x="2047875" y="1701800"/>
            <a:ext cx="9409907" cy="4775200"/>
          </a:xfrm>
        </p:spPr>
        <p:txBody>
          <a:bodyPr/>
          <a:lstStyle/>
          <a:p>
            <a:pPr marL="0" indent="0">
              <a:buNone/>
            </a:pPr>
            <a:r>
              <a:rPr lang="en-US" sz="1867" b="1" dirty="0"/>
              <a:t>Appropriate Use of Information Technology Resources:</a:t>
            </a:r>
            <a:endParaRPr lang="en-US" sz="1867" dirty="0"/>
          </a:p>
          <a:p>
            <a:endParaRPr lang="en-US" sz="1067" dirty="0"/>
          </a:p>
          <a:p>
            <a:pPr>
              <a:lnSpc>
                <a:spcPct val="150000"/>
              </a:lnSpc>
            </a:pPr>
            <a:r>
              <a:rPr lang="en-US" sz="1867" dirty="0"/>
              <a:t>All FSU desktops, laptops, and mobile devices must employ a screensaver or inactivity lock of no more than 15 minutes, and require a password or pin for unlocking</a:t>
            </a:r>
          </a:p>
          <a:p>
            <a:pPr>
              <a:lnSpc>
                <a:spcPct val="150000"/>
              </a:lnSpc>
            </a:pPr>
            <a:r>
              <a:rPr lang="en-US" sz="1867" dirty="0" smtClean="0"/>
              <a:t>University </a:t>
            </a:r>
            <a:r>
              <a:rPr lang="en-US" sz="1867" dirty="0"/>
              <a:t>computer users shall have unique user accounts</a:t>
            </a:r>
          </a:p>
          <a:p>
            <a:pPr>
              <a:lnSpc>
                <a:spcPct val="150000"/>
              </a:lnSpc>
            </a:pPr>
            <a:r>
              <a:rPr lang="en-US" sz="1867" dirty="0" smtClean="0"/>
              <a:t>Accounts </a:t>
            </a:r>
            <a:r>
              <a:rPr lang="en-US" sz="1867" dirty="0"/>
              <a:t>that have administrator permissions must not be used as a user’s default account</a:t>
            </a:r>
          </a:p>
          <a:p>
            <a:pPr>
              <a:lnSpc>
                <a:spcPct val="150000"/>
              </a:lnSpc>
            </a:pPr>
            <a:r>
              <a:rPr lang="en-US" sz="1867" dirty="0" smtClean="0"/>
              <a:t>All </a:t>
            </a:r>
            <a:r>
              <a:rPr lang="en-US" sz="1867" dirty="0"/>
              <a:t>FSU computers must enable up-to-date anti-malware protection</a:t>
            </a:r>
          </a:p>
          <a:p>
            <a:pPr>
              <a:lnSpc>
                <a:spcPct val="150000"/>
              </a:lnSpc>
            </a:pPr>
            <a:r>
              <a:rPr lang="en-US" sz="1867" dirty="0" smtClean="0"/>
              <a:t>Website</a:t>
            </a:r>
            <a:r>
              <a:rPr lang="en-US" sz="1867" dirty="0"/>
              <a:t>: </a:t>
            </a:r>
            <a:r>
              <a:rPr lang="en-US" sz="1867" dirty="0">
                <a:hlinkClick r:id="rId2"/>
              </a:rPr>
              <a:t>http://policies.vpfa.fsu.edu/bmanual/its_info.html</a:t>
            </a:r>
            <a:endParaRPr lang="en-US" sz="1867" dirty="0"/>
          </a:p>
          <a:p>
            <a:endParaRPr lang="en-US" sz="1867" dirty="0"/>
          </a:p>
        </p:txBody>
      </p:sp>
    </p:spTree>
    <p:extLst>
      <p:ext uri="{BB962C8B-B14F-4D97-AF65-F5344CB8AC3E}">
        <p14:creationId xmlns:p14="http://schemas.microsoft.com/office/powerpoint/2010/main" val="4153507726"/>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a:latin typeface="+mn-lt"/>
              </a:rPr>
              <a:t>Highlights of Policy 4-OP-H-5</a:t>
            </a:r>
          </a:p>
        </p:txBody>
      </p:sp>
      <p:sp>
        <p:nvSpPr>
          <p:cNvPr id="3" name="Content Placeholder 2"/>
          <p:cNvSpPr>
            <a:spLocks noGrp="1"/>
          </p:cNvSpPr>
          <p:nvPr>
            <p:ph idx="1"/>
          </p:nvPr>
        </p:nvSpPr>
        <p:spPr>
          <a:xfrm>
            <a:off x="2047875" y="1295400"/>
            <a:ext cx="9409907" cy="5283200"/>
          </a:xfrm>
        </p:spPr>
        <p:txBody>
          <a:bodyPr/>
          <a:lstStyle/>
          <a:p>
            <a:pPr marL="0" indent="0">
              <a:buNone/>
            </a:pPr>
            <a:endParaRPr lang="en-US" sz="1867" b="1" dirty="0"/>
          </a:p>
          <a:p>
            <a:pPr marL="0" indent="0">
              <a:buNone/>
            </a:pPr>
            <a:r>
              <a:rPr lang="en-US" sz="1867" b="1" dirty="0"/>
              <a:t>Personal use of University IT resources: </a:t>
            </a:r>
          </a:p>
          <a:p>
            <a:pPr>
              <a:lnSpc>
                <a:spcPct val="150000"/>
              </a:lnSpc>
            </a:pPr>
            <a:r>
              <a:rPr lang="en-US" sz="1867" dirty="0" smtClean="0"/>
              <a:t>must </a:t>
            </a:r>
            <a:r>
              <a:rPr lang="en-US" sz="1867" dirty="0"/>
              <a:t>not interfere with the performance of the member’s job duties or other FSU responsibilities</a:t>
            </a:r>
          </a:p>
          <a:p>
            <a:pPr>
              <a:lnSpc>
                <a:spcPct val="150000"/>
              </a:lnSpc>
            </a:pPr>
            <a:r>
              <a:rPr lang="en-US" sz="1867" dirty="0" smtClean="0"/>
              <a:t>must </a:t>
            </a:r>
            <a:r>
              <a:rPr lang="en-US" sz="1867" dirty="0"/>
              <a:t>not result in additional cost to the University</a:t>
            </a:r>
          </a:p>
          <a:p>
            <a:pPr>
              <a:lnSpc>
                <a:spcPct val="150000"/>
              </a:lnSpc>
            </a:pPr>
            <a:r>
              <a:rPr lang="en-US" sz="1867" dirty="0" smtClean="0"/>
              <a:t>must </a:t>
            </a:r>
            <a:r>
              <a:rPr lang="en-US" sz="1867" dirty="0"/>
              <a:t>not consume significant amounts of IT resources (e.g., bandwidth, storage)</a:t>
            </a:r>
          </a:p>
          <a:p>
            <a:pPr>
              <a:lnSpc>
                <a:spcPct val="150000"/>
              </a:lnSpc>
            </a:pPr>
            <a:r>
              <a:rPr lang="en-US" sz="1867" dirty="0" smtClean="0"/>
              <a:t>must </a:t>
            </a:r>
            <a:r>
              <a:rPr lang="en-US" sz="1867" dirty="0"/>
              <a:t>not violate this policy</a:t>
            </a:r>
          </a:p>
          <a:p>
            <a:pPr>
              <a:lnSpc>
                <a:spcPct val="150000"/>
              </a:lnSpc>
            </a:pPr>
            <a:r>
              <a:rPr lang="en-US" sz="1867" dirty="0" smtClean="0"/>
              <a:t>Individual </a:t>
            </a:r>
            <a:r>
              <a:rPr lang="en-US" sz="1867" dirty="0"/>
              <a:t>University units may implement additional limits on personal use of University IT beyond the parameters in this policy.  Any additional limits must be documented by the unit and shared with unit members and the Information Security and Privacy Office</a:t>
            </a:r>
          </a:p>
          <a:p>
            <a:endParaRPr lang="en-US" sz="1867" dirty="0"/>
          </a:p>
        </p:txBody>
      </p:sp>
    </p:spTree>
    <p:extLst>
      <p:ext uri="{BB962C8B-B14F-4D97-AF65-F5344CB8AC3E}">
        <p14:creationId xmlns:p14="http://schemas.microsoft.com/office/powerpoint/2010/main" val="3987253058"/>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249837"/>
            <a:ext cx="9409907" cy="1451963"/>
          </a:xfrm>
        </p:spPr>
        <p:txBody>
          <a:bodyPr/>
          <a:lstStyle/>
          <a:p>
            <a:r>
              <a:rPr lang="en-US" sz="3733" dirty="0">
                <a:solidFill>
                  <a:schemeClr val="bg2">
                    <a:lumMod val="50000"/>
                  </a:schemeClr>
                </a:solidFill>
                <a:latin typeface="+mn-lt"/>
              </a:rPr>
              <a:t>Workstation Security - Best Practices</a:t>
            </a:r>
          </a:p>
        </p:txBody>
      </p:sp>
      <p:sp>
        <p:nvSpPr>
          <p:cNvPr id="3" name="Content Placeholder 2"/>
          <p:cNvSpPr>
            <a:spLocks noGrp="1"/>
          </p:cNvSpPr>
          <p:nvPr>
            <p:ph idx="1"/>
          </p:nvPr>
        </p:nvSpPr>
        <p:spPr>
          <a:xfrm>
            <a:off x="1625600" y="1803401"/>
            <a:ext cx="10566400" cy="4357868"/>
          </a:xfrm>
        </p:spPr>
        <p:txBody>
          <a:bodyPr/>
          <a:lstStyle/>
          <a:p>
            <a:pPr lvl="0"/>
            <a:r>
              <a:rPr lang="en-US" sz="1867" dirty="0">
                <a:solidFill>
                  <a:schemeClr val="bg2">
                    <a:lumMod val="50000"/>
                  </a:schemeClr>
                </a:solidFill>
              </a:rPr>
              <a:t>NEVER give out your password, or offer to log in as yourself on someone else’s PC</a:t>
            </a:r>
          </a:p>
          <a:p>
            <a:pPr marL="0" indent="0">
              <a:buNone/>
            </a:pPr>
            <a:endParaRPr lang="en-US" sz="1867" dirty="0">
              <a:solidFill>
                <a:schemeClr val="bg2">
                  <a:lumMod val="50000"/>
                </a:schemeClr>
              </a:solidFill>
            </a:endParaRPr>
          </a:p>
          <a:p>
            <a:pPr lvl="0"/>
            <a:r>
              <a:rPr lang="en-US" sz="1867" dirty="0">
                <a:solidFill>
                  <a:schemeClr val="bg2">
                    <a:lumMod val="50000"/>
                  </a:schemeClr>
                </a:solidFill>
              </a:rPr>
              <a:t>If you feel your password has been compromised, change your password right away</a:t>
            </a:r>
          </a:p>
          <a:p>
            <a:pPr lvl="1"/>
            <a:r>
              <a:rPr lang="en-US" sz="1867" dirty="0">
                <a:solidFill>
                  <a:schemeClr val="bg2">
                    <a:lumMod val="50000"/>
                  </a:schemeClr>
                </a:solidFill>
              </a:rPr>
              <a:t>Also consider changing your password every 3 months or so</a:t>
            </a:r>
          </a:p>
          <a:p>
            <a:pPr lvl="1"/>
            <a:r>
              <a:rPr lang="en-US" sz="1867" dirty="0">
                <a:solidFill>
                  <a:schemeClr val="bg2">
                    <a:lumMod val="50000"/>
                  </a:schemeClr>
                </a:solidFill>
              </a:rPr>
              <a:t>Always consider a password that is completely different from any personal account passwords </a:t>
            </a:r>
          </a:p>
          <a:p>
            <a:pPr marL="0" indent="0">
              <a:buNone/>
            </a:pPr>
            <a:endParaRPr lang="en-US" sz="1867" dirty="0">
              <a:solidFill>
                <a:schemeClr val="bg2">
                  <a:lumMod val="50000"/>
                </a:schemeClr>
              </a:solidFill>
            </a:endParaRPr>
          </a:p>
          <a:p>
            <a:pPr lvl="0"/>
            <a:r>
              <a:rPr lang="en-US" sz="1867" dirty="0">
                <a:solidFill>
                  <a:schemeClr val="bg2">
                    <a:lumMod val="50000"/>
                  </a:schemeClr>
                </a:solidFill>
              </a:rPr>
              <a:t>Press the </a:t>
            </a:r>
            <a:r>
              <a:rPr lang="en-US" sz="1867" b="1" dirty="0">
                <a:solidFill>
                  <a:schemeClr val="bg2">
                    <a:lumMod val="50000"/>
                  </a:schemeClr>
                </a:solidFill>
              </a:rPr>
              <a:t>Windows Key      + L </a:t>
            </a:r>
            <a:r>
              <a:rPr lang="en-US" sz="1867" dirty="0">
                <a:solidFill>
                  <a:schemeClr val="bg2">
                    <a:lumMod val="50000"/>
                  </a:schemeClr>
                </a:solidFill>
              </a:rPr>
              <a:t>to lock your desktop right away. Please remember it is official Controllers Office Policy that your screensaver is enabled and set to lock your workstation automatically. </a:t>
            </a:r>
          </a:p>
          <a:p>
            <a:pPr lvl="0"/>
            <a:endParaRPr lang="en-US" sz="1067" dirty="0">
              <a:solidFill>
                <a:schemeClr val="bg2">
                  <a:lumMod val="50000"/>
                </a:schemeClr>
              </a:solidFill>
            </a:endParaRPr>
          </a:p>
          <a:p>
            <a:pPr lvl="1"/>
            <a:r>
              <a:rPr lang="en-US" sz="1867" b="1" dirty="0">
                <a:solidFill>
                  <a:schemeClr val="bg2">
                    <a:lumMod val="50000"/>
                  </a:schemeClr>
                </a:solidFill>
              </a:rPr>
              <a:t>TIP: </a:t>
            </a:r>
            <a:r>
              <a:rPr lang="en-US" sz="1867" dirty="0">
                <a:solidFill>
                  <a:schemeClr val="bg2">
                    <a:lumMod val="50000"/>
                  </a:schemeClr>
                </a:solidFill>
              </a:rPr>
              <a:t>You can get to screensaver settings by right clicking on your desktop and selecting Personalize</a:t>
            </a:r>
          </a:p>
        </p:txBody>
      </p:sp>
      <p:pic>
        <p:nvPicPr>
          <p:cNvPr id="7" name="Picture 6"/>
          <p:cNvPicPr/>
          <p:nvPr/>
        </p:nvPicPr>
        <p:blipFill>
          <a:blip r:embed="rId3"/>
          <a:stretch>
            <a:fillRect/>
          </a:stretch>
        </p:blipFill>
        <p:spPr>
          <a:xfrm>
            <a:off x="4522653" y="4348093"/>
            <a:ext cx="203199" cy="203200"/>
          </a:xfrm>
          <a:prstGeom prst="rect">
            <a:avLst/>
          </a:prstGeom>
        </p:spPr>
      </p:pic>
    </p:spTree>
    <p:extLst>
      <p:ext uri="{BB962C8B-B14F-4D97-AF65-F5344CB8AC3E}">
        <p14:creationId xmlns:p14="http://schemas.microsoft.com/office/powerpoint/2010/main" val="344349080"/>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990600"/>
            <a:ext cx="10871200" cy="5791200"/>
          </a:xfrm>
        </p:spPr>
        <p:txBody>
          <a:bodyPr/>
          <a:lstStyle/>
          <a:p>
            <a:r>
              <a:rPr lang="en-US" sz="1867" dirty="0">
                <a:solidFill>
                  <a:schemeClr val="bg2">
                    <a:lumMod val="50000"/>
                  </a:schemeClr>
                </a:solidFill>
              </a:rPr>
              <a:t>   All Controllers Office workstations now have Screensaver, with station lock, permanently enabled and set to activate in 15 minutes. You </a:t>
            </a:r>
            <a:r>
              <a:rPr lang="en-US" sz="1867" i="1" dirty="0">
                <a:solidFill>
                  <a:schemeClr val="bg2">
                    <a:lumMod val="50000"/>
                  </a:schemeClr>
                </a:solidFill>
              </a:rPr>
              <a:t>can</a:t>
            </a:r>
            <a:r>
              <a:rPr lang="en-US" sz="1867" dirty="0">
                <a:solidFill>
                  <a:schemeClr val="bg2">
                    <a:lumMod val="50000"/>
                  </a:schemeClr>
                </a:solidFill>
              </a:rPr>
              <a:t> select which screensaver to use, but you cannot change the timing or disable this feature. </a:t>
            </a:r>
          </a:p>
          <a:p>
            <a:endParaRPr lang="en-US" sz="1867" dirty="0">
              <a:solidFill>
                <a:schemeClr val="bg2">
                  <a:lumMod val="50000"/>
                </a:schemeClr>
              </a:solidFill>
            </a:endParaRPr>
          </a:p>
          <a:p>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marL="0" indent="0">
              <a:buNone/>
            </a:pPr>
            <a:endParaRPr lang="en-US" sz="1867" dirty="0">
              <a:solidFill>
                <a:schemeClr val="bg2">
                  <a:lumMod val="50000"/>
                </a:schemeClr>
              </a:solidFill>
            </a:endParaRPr>
          </a:p>
          <a:p>
            <a:pPr lvl="0"/>
            <a:endParaRPr lang="en-US" sz="1867" dirty="0" smtClean="0">
              <a:solidFill>
                <a:schemeClr val="bg2">
                  <a:lumMod val="50000"/>
                </a:schemeClr>
              </a:solidFill>
            </a:endParaRPr>
          </a:p>
          <a:p>
            <a:pPr lvl="0"/>
            <a:r>
              <a:rPr lang="en-US" sz="1867" dirty="0" smtClean="0">
                <a:solidFill>
                  <a:schemeClr val="bg2">
                    <a:lumMod val="50000"/>
                  </a:schemeClr>
                </a:solidFill>
              </a:rPr>
              <a:t>If </a:t>
            </a:r>
            <a:r>
              <a:rPr lang="en-US" sz="1867" dirty="0">
                <a:solidFill>
                  <a:schemeClr val="bg2">
                    <a:lumMod val="50000"/>
                  </a:schemeClr>
                </a:solidFill>
              </a:rPr>
              <a:t>a stranger calls on the phone and asks for any information relating to files, folders, our network, your computer or any of your account information DO NOT answer any of their questions. Refer them to your supervisor and notify your supervisor right away</a:t>
            </a:r>
          </a:p>
          <a:p>
            <a:endParaRPr lang="en-US" sz="1867" dirty="0"/>
          </a:p>
        </p:txBody>
      </p:sp>
      <p:sp>
        <p:nvSpPr>
          <p:cNvPr id="5" name="Title 1"/>
          <p:cNvSpPr>
            <a:spLocks noGrp="1"/>
          </p:cNvSpPr>
          <p:nvPr>
            <p:ph type="title"/>
          </p:nvPr>
        </p:nvSpPr>
        <p:spPr>
          <a:xfrm>
            <a:off x="2133600" y="279400"/>
            <a:ext cx="9144000" cy="711200"/>
          </a:xfrm>
        </p:spPr>
        <p:txBody>
          <a:bodyPr/>
          <a:lstStyle/>
          <a:p>
            <a:r>
              <a:rPr lang="en-US" sz="3733" dirty="0">
                <a:solidFill>
                  <a:schemeClr val="bg2">
                    <a:lumMod val="50000"/>
                  </a:schemeClr>
                </a:solidFill>
                <a:latin typeface="+mn-lt"/>
              </a:rPr>
              <a:t>Workstation Security - Best Practices</a:t>
            </a:r>
          </a:p>
        </p:txBody>
      </p:sp>
      <p:pic>
        <p:nvPicPr>
          <p:cNvPr id="6" name="Picture 5"/>
          <p:cNvPicPr>
            <a:picLocks noChangeAspect="1"/>
          </p:cNvPicPr>
          <p:nvPr/>
        </p:nvPicPr>
        <p:blipFill>
          <a:blip r:embed="rId3"/>
          <a:stretch>
            <a:fillRect/>
          </a:stretch>
        </p:blipFill>
        <p:spPr>
          <a:xfrm>
            <a:off x="4755715" y="1990861"/>
            <a:ext cx="3461359" cy="3577673"/>
          </a:xfrm>
          <a:prstGeom prst="rect">
            <a:avLst/>
          </a:prstGeom>
        </p:spPr>
      </p:pic>
    </p:spTree>
    <p:extLst>
      <p:ext uri="{BB962C8B-B14F-4D97-AF65-F5344CB8AC3E}">
        <p14:creationId xmlns:p14="http://schemas.microsoft.com/office/powerpoint/2010/main" val="162912077"/>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0" y="1193800"/>
            <a:ext cx="10363200" cy="5486400"/>
          </a:xfrm>
        </p:spPr>
        <p:txBody>
          <a:bodyPr/>
          <a:lstStyle/>
          <a:p>
            <a:pPr lvl="0"/>
            <a:endParaRPr lang="en-US" sz="2400" dirty="0">
              <a:solidFill>
                <a:schemeClr val="bg2">
                  <a:lumMod val="50000"/>
                </a:schemeClr>
              </a:solidFill>
            </a:endParaRPr>
          </a:p>
          <a:p>
            <a:pPr lvl="0"/>
            <a:r>
              <a:rPr lang="en-US" sz="1867" dirty="0">
                <a:solidFill>
                  <a:schemeClr val="bg2">
                    <a:lumMod val="50000"/>
                  </a:schemeClr>
                </a:solidFill>
              </a:rPr>
              <a:t>No university data files should be loaded onto a USB stick or mobile hard drive to be taken home. Even if you would like to take work home with you to load on your home PC, this is not a secure practice </a:t>
            </a:r>
          </a:p>
          <a:p>
            <a:pPr marL="0" indent="0">
              <a:buNone/>
            </a:pPr>
            <a:endParaRPr lang="en-US" sz="1867" dirty="0">
              <a:solidFill>
                <a:schemeClr val="bg2">
                  <a:lumMod val="50000"/>
                </a:schemeClr>
              </a:solidFill>
            </a:endParaRPr>
          </a:p>
          <a:p>
            <a:pPr lvl="0"/>
            <a:r>
              <a:rPr lang="en-US" sz="1867" dirty="0">
                <a:solidFill>
                  <a:schemeClr val="bg2">
                    <a:lumMod val="50000"/>
                  </a:schemeClr>
                </a:solidFill>
              </a:rPr>
              <a:t>If you would like to take computer related work home, you can request the use of one of our short-term sign-out laptops </a:t>
            </a:r>
          </a:p>
          <a:p>
            <a:endParaRPr lang="en-US" sz="1867" dirty="0">
              <a:solidFill>
                <a:schemeClr val="bg2">
                  <a:lumMod val="50000"/>
                </a:schemeClr>
              </a:solidFill>
            </a:endParaRPr>
          </a:p>
          <a:p>
            <a:r>
              <a:rPr lang="en-US" sz="1867" dirty="0">
                <a:solidFill>
                  <a:schemeClr val="bg2">
                    <a:lumMod val="50000"/>
                  </a:schemeClr>
                </a:solidFill>
              </a:rPr>
              <a:t>Controller’s Office laptops &amp; tablets have all the latest security updates installed, and they are protected with advanced hard drive data encryption</a:t>
            </a:r>
          </a:p>
        </p:txBody>
      </p:sp>
      <p:sp>
        <p:nvSpPr>
          <p:cNvPr id="4" name="Title 1"/>
          <p:cNvSpPr>
            <a:spLocks noGrp="1"/>
          </p:cNvSpPr>
          <p:nvPr>
            <p:ph type="title"/>
          </p:nvPr>
        </p:nvSpPr>
        <p:spPr>
          <a:xfrm>
            <a:off x="1828800" y="279400"/>
            <a:ext cx="9753600" cy="1219200"/>
          </a:xfrm>
        </p:spPr>
        <p:txBody>
          <a:bodyPr/>
          <a:lstStyle/>
          <a:p>
            <a:r>
              <a:rPr lang="en-US" sz="3733" dirty="0">
                <a:solidFill>
                  <a:schemeClr val="bg2">
                    <a:lumMod val="50000"/>
                  </a:schemeClr>
                </a:solidFill>
                <a:latin typeface="+mn-lt"/>
              </a:rPr>
              <a:t>Mobile Data Security</a:t>
            </a:r>
          </a:p>
        </p:txBody>
      </p:sp>
      <p:pic>
        <p:nvPicPr>
          <p:cNvPr id="5" name="Picture 4"/>
          <p:cNvPicPr>
            <a:picLocks noChangeAspect="1"/>
          </p:cNvPicPr>
          <p:nvPr/>
        </p:nvPicPr>
        <p:blipFill>
          <a:blip r:embed="rId2"/>
          <a:stretch>
            <a:fillRect/>
          </a:stretch>
        </p:blipFill>
        <p:spPr>
          <a:xfrm>
            <a:off x="5588001" y="5205040"/>
            <a:ext cx="1376470" cy="1475160"/>
          </a:xfrm>
          <a:prstGeom prst="rect">
            <a:avLst/>
          </a:prstGeom>
        </p:spPr>
      </p:pic>
    </p:spTree>
    <p:extLst>
      <p:ext uri="{BB962C8B-B14F-4D97-AF65-F5344CB8AC3E}">
        <p14:creationId xmlns:p14="http://schemas.microsoft.com/office/powerpoint/2010/main" val="1019893777"/>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0" y="584200"/>
            <a:ext cx="10464800" cy="6197600"/>
          </a:xfrm>
        </p:spPr>
        <p:txBody>
          <a:bodyPr/>
          <a:lstStyle/>
          <a:p>
            <a:r>
              <a:rPr lang="en-US" sz="1867" dirty="0">
                <a:solidFill>
                  <a:schemeClr val="bg2">
                    <a:lumMod val="50000"/>
                  </a:schemeClr>
                </a:solidFill>
              </a:rPr>
              <a:t>If you receive a suspicious email, please feel free to report it to our ITS Security Department </a:t>
            </a: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buNone/>
            </a:pPr>
            <a:endParaRPr lang="en-US" sz="2400" dirty="0">
              <a:solidFill>
                <a:schemeClr val="bg2">
                  <a:lumMod val="50000"/>
                </a:schemeClr>
              </a:solidFill>
            </a:endParaRPr>
          </a:p>
          <a:p>
            <a:pPr marL="0" indent="0" algn="ctr">
              <a:buNone/>
            </a:pPr>
            <a:r>
              <a:rPr lang="en-US" sz="2400" dirty="0">
                <a:solidFill>
                  <a:schemeClr val="bg2">
                    <a:lumMod val="50000"/>
                  </a:schemeClr>
                </a:solidFill>
              </a:rPr>
              <a:t>	</a:t>
            </a:r>
          </a:p>
          <a:p>
            <a:pPr marL="0" indent="0" algn="ctr">
              <a:buNone/>
            </a:pPr>
            <a:r>
              <a:rPr lang="en-US" sz="2400" dirty="0" smtClean="0">
                <a:solidFill>
                  <a:schemeClr val="bg2">
                    <a:lumMod val="50000"/>
                  </a:schemeClr>
                </a:solidFill>
              </a:rPr>
              <a:t>*</a:t>
            </a:r>
            <a:r>
              <a:rPr lang="en-US" sz="1600" i="1" dirty="0">
                <a:solidFill>
                  <a:schemeClr val="bg2">
                    <a:lumMod val="50000"/>
                  </a:schemeClr>
                </a:solidFill>
              </a:rPr>
              <a:t>The example above shows the true web address when placing the mouse curser over the clickable link. </a:t>
            </a:r>
          </a:p>
          <a:p>
            <a:r>
              <a:rPr lang="en-US" sz="1867" dirty="0">
                <a:solidFill>
                  <a:schemeClr val="bg2">
                    <a:lumMod val="50000"/>
                  </a:schemeClr>
                </a:solidFill>
              </a:rPr>
              <a:t>The best method for reporting these types of emails can be found in our “</a:t>
            </a:r>
            <a:r>
              <a:rPr lang="en-US" sz="1867" i="1" dirty="0">
                <a:solidFill>
                  <a:schemeClr val="bg2">
                    <a:lumMod val="50000"/>
                  </a:schemeClr>
                </a:solidFill>
                <a:hlinkClick r:id="rId3" action="ppaction://hlinkfile"/>
              </a:rPr>
              <a:t>K:\CTL-Shared\Email Abuse Reporting Procedure</a:t>
            </a:r>
            <a:r>
              <a:rPr lang="en-US" sz="1867" dirty="0">
                <a:solidFill>
                  <a:schemeClr val="bg2">
                    <a:lumMod val="50000"/>
                  </a:schemeClr>
                </a:solidFill>
              </a:rPr>
              <a:t>” folder. This process shows how to create a proper abuse report, which includes reporting the offending email’s header information</a:t>
            </a:r>
          </a:p>
          <a:p>
            <a:pPr marL="0" indent="0">
              <a:buNone/>
            </a:pPr>
            <a:endParaRPr lang="en-US" sz="1067" dirty="0">
              <a:solidFill>
                <a:schemeClr val="bg2">
                  <a:lumMod val="50000"/>
                </a:schemeClr>
              </a:solidFill>
            </a:endParaRPr>
          </a:p>
          <a:p>
            <a:pPr marL="286522" indent="0">
              <a:buNone/>
            </a:pPr>
            <a:r>
              <a:rPr lang="en-US" sz="1867" b="1" dirty="0">
                <a:solidFill>
                  <a:schemeClr val="bg2">
                    <a:lumMod val="50000"/>
                  </a:schemeClr>
                </a:solidFill>
              </a:rPr>
              <a:t>TIP:</a:t>
            </a:r>
            <a:r>
              <a:rPr lang="en-US" sz="1867" dirty="0">
                <a:solidFill>
                  <a:schemeClr val="bg2">
                    <a:lumMod val="50000"/>
                  </a:schemeClr>
                </a:solidFill>
              </a:rPr>
              <a:t> </a:t>
            </a:r>
            <a:r>
              <a:rPr lang="en-US" sz="1867" i="1" dirty="0">
                <a:solidFill>
                  <a:schemeClr val="bg2">
                    <a:lumMod val="50000"/>
                  </a:schemeClr>
                </a:solidFill>
              </a:rPr>
              <a:t>There is no need to report a phishing email that’s in your </a:t>
            </a:r>
            <a:r>
              <a:rPr lang="en-US" sz="1867" b="1" i="1" dirty="0">
                <a:solidFill>
                  <a:schemeClr val="bg2">
                    <a:lumMod val="50000"/>
                  </a:schemeClr>
                </a:solidFill>
              </a:rPr>
              <a:t>Junk</a:t>
            </a:r>
            <a:r>
              <a:rPr lang="en-US" sz="1867" i="1" dirty="0">
                <a:solidFill>
                  <a:schemeClr val="bg2">
                    <a:lumMod val="50000"/>
                  </a:schemeClr>
                </a:solidFill>
              </a:rPr>
              <a:t> email folder. MSTS already knows about it; links in a Junk email have been disabled</a:t>
            </a:r>
          </a:p>
          <a:p>
            <a:endParaRPr lang="en-US" sz="1867" dirty="0"/>
          </a:p>
          <a:p>
            <a:endParaRPr lang="en-US" dirty="0"/>
          </a:p>
        </p:txBody>
      </p:sp>
      <p:sp>
        <p:nvSpPr>
          <p:cNvPr id="4" name="Title 1"/>
          <p:cNvSpPr>
            <a:spLocks noGrp="1"/>
          </p:cNvSpPr>
          <p:nvPr>
            <p:ph type="title"/>
          </p:nvPr>
        </p:nvSpPr>
        <p:spPr>
          <a:xfrm>
            <a:off x="2032000" y="76201"/>
            <a:ext cx="9652000" cy="609600"/>
          </a:xfrm>
        </p:spPr>
        <p:txBody>
          <a:bodyPr/>
          <a:lstStyle/>
          <a:p>
            <a:r>
              <a:rPr lang="en-US" sz="3733" dirty="0">
                <a:solidFill>
                  <a:schemeClr val="bg2">
                    <a:lumMod val="50000"/>
                  </a:schemeClr>
                </a:solidFill>
                <a:latin typeface="+mn-lt"/>
              </a:rPr>
              <a:t>Workstation Security – Email Abuse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978" y="1078780"/>
            <a:ext cx="10112044" cy="3008542"/>
          </a:xfrm>
          <a:prstGeom prst="rect">
            <a:avLst/>
          </a:prstGeom>
          <a:effectLst>
            <a:outerShdw blurRad="50800" dist="38100" dir="2700000" algn="tl" rotWithShape="0">
              <a:prstClr val="black">
                <a:alpha val="40000"/>
              </a:prstClr>
            </a:outerShdw>
          </a:effectLst>
        </p:spPr>
      </p:pic>
      <p:sp>
        <p:nvSpPr>
          <p:cNvPr id="5" name="Up Arrow 4"/>
          <p:cNvSpPr/>
          <p:nvPr/>
        </p:nvSpPr>
        <p:spPr bwMode="auto">
          <a:xfrm>
            <a:off x="5067473" y="3505200"/>
            <a:ext cx="304800" cy="3556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924813844"/>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200" y="1080387"/>
            <a:ext cx="10464800" cy="5994399"/>
          </a:xfrm>
        </p:spPr>
        <p:txBody>
          <a:bodyPr/>
          <a:lstStyle/>
          <a:p>
            <a:r>
              <a:rPr lang="en-US" sz="1867" dirty="0">
                <a:solidFill>
                  <a:schemeClr val="bg2">
                    <a:lumMod val="50000"/>
                  </a:schemeClr>
                </a:solidFill>
              </a:rPr>
              <a:t>Storing files &amp; folders directly on your desktop can be a costly practice. Desktop files are stored on your local C drive and may not be recovered in the event of a total hard drive failure</a:t>
            </a:r>
          </a:p>
          <a:p>
            <a:r>
              <a:rPr lang="en-US" sz="1867" dirty="0">
                <a:solidFill>
                  <a:schemeClr val="bg2">
                    <a:lumMod val="50000"/>
                  </a:schemeClr>
                </a:solidFill>
              </a:rPr>
              <a:t>You can still have file shortcut Icons on your desktop… just store the files on your L drive, right click on file, select </a:t>
            </a:r>
            <a:r>
              <a:rPr lang="en-US" sz="1867" i="1" dirty="0">
                <a:solidFill>
                  <a:schemeClr val="bg2">
                    <a:lumMod val="50000"/>
                  </a:schemeClr>
                </a:solidFill>
              </a:rPr>
              <a:t>Send to</a:t>
            </a:r>
            <a:r>
              <a:rPr lang="en-US" sz="1867" dirty="0">
                <a:solidFill>
                  <a:schemeClr val="bg2">
                    <a:lumMod val="50000"/>
                  </a:schemeClr>
                </a:solidFill>
              </a:rPr>
              <a:t> and then select </a:t>
            </a:r>
            <a:r>
              <a:rPr lang="en-US" sz="1867" i="1" dirty="0">
                <a:solidFill>
                  <a:schemeClr val="bg2">
                    <a:lumMod val="50000"/>
                  </a:schemeClr>
                </a:solidFill>
              </a:rPr>
              <a:t>Desktop ( create shortcut )</a:t>
            </a:r>
            <a:r>
              <a:rPr lang="en-US" sz="1867" dirty="0">
                <a:solidFill>
                  <a:schemeClr val="bg2">
                    <a:lumMod val="50000"/>
                  </a:schemeClr>
                </a:solidFill>
              </a:rPr>
              <a:t>…</a:t>
            </a:r>
          </a:p>
        </p:txBody>
      </p:sp>
      <p:sp>
        <p:nvSpPr>
          <p:cNvPr id="2" name="Title 1"/>
          <p:cNvSpPr>
            <a:spLocks noGrp="1"/>
          </p:cNvSpPr>
          <p:nvPr>
            <p:ph type="title"/>
          </p:nvPr>
        </p:nvSpPr>
        <p:spPr>
          <a:xfrm>
            <a:off x="2047875" y="-330200"/>
            <a:ext cx="9409907" cy="1828800"/>
          </a:xfrm>
        </p:spPr>
        <p:txBody>
          <a:bodyPr/>
          <a:lstStyle/>
          <a:p>
            <a:r>
              <a:rPr lang="en-US" sz="3733" dirty="0">
                <a:latin typeface="+mn-lt"/>
              </a:rPr>
              <a:t>Securing Desktop Files</a:t>
            </a:r>
          </a:p>
        </p:txBody>
      </p:sp>
      <p:pic>
        <p:nvPicPr>
          <p:cNvPr id="5" name="Picture 4"/>
          <p:cNvPicPr>
            <a:picLocks noChangeAspect="1"/>
          </p:cNvPicPr>
          <p:nvPr/>
        </p:nvPicPr>
        <p:blipFill>
          <a:blip r:embed="rId2"/>
          <a:stretch>
            <a:fillRect/>
          </a:stretch>
        </p:blipFill>
        <p:spPr>
          <a:xfrm>
            <a:off x="3908028" y="2377440"/>
            <a:ext cx="5689600" cy="4697346"/>
          </a:xfrm>
          <a:prstGeom prst="rect">
            <a:avLst/>
          </a:prstGeom>
        </p:spPr>
      </p:pic>
      <p:sp>
        <p:nvSpPr>
          <p:cNvPr id="4" name="Left Arrow 3"/>
          <p:cNvSpPr/>
          <p:nvPr/>
        </p:nvSpPr>
        <p:spPr bwMode="auto">
          <a:xfrm>
            <a:off x="8676219" y="6076950"/>
            <a:ext cx="496356" cy="39815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
        <p:nvSpPr>
          <p:cNvPr id="10" name="Right Arrow 9"/>
          <p:cNvSpPr/>
          <p:nvPr/>
        </p:nvSpPr>
        <p:spPr bwMode="auto">
          <a:xfrm>
            <a:off x="3908028" y="5918199"/>
            <a:ext cx="978297" cy="4159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37404285"/>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787400"/>
            <a:ext cx="9409907" cy="5757091"/>
          </a:xfrm>
        </p:spPr>
        <p:txBody>
          <a:bodyPr/>
          <a:lstStyle/>
          <a:p>
            <a:r>
              <a:rPr lang="en-US" sz="1867" dirty="0">
                <a:solidFill>
                  <a:schemeClr val="bg2">
                    <a:lumMod val="50000"/>
                  </a:schemeClr>
                </a:solidFill>
              </a:rPr>
              <a:t>Once a file </a:t>
            </a:r>
            <a:r>
              <a:rPr lang="en-US" sz="1867" i="1" dirty="0">
                <a:solidFill>
                  <a:schemeClr val="bg2">
                    <a:lumMod val="50000"/>
                  </a:schemeClr>
                </a:solidFill>
              </a:rPr>
              <a:t>shortcut</a:t>
            </a:r>
            <a:r>
              <a:rPr lang="en-US" sz="1867" dirty="0">
                <a:solidFill>
                  <a:schemeClr val="bg2">
                    <a:lumMod val="50000"/>
                  </a:schemeClr>
                </a:solidFill>
              </a:rPr>
              <a:t> has been created and placed on your desktop you will see an arrow added to the desktop icon to show that it is a shortcut and not an actual file</a:t>
            </a:r>
          </a:p>
          <a:p>
            <a:pPr marL="0" indent="0">
              <a:buNone/>
            </a:pPr>
            <a:endParaRPr lang="en-US" sz="1867" dirty="0">
              <a:solidFill>
                <a:schemeClr val="bg2">
                  <a:lumMod val="50000"/>
                </a:schemeClr>
              </a:solidFill>
            </a:endParaRPr>
          </a:p>
          <a:p>
            <a:r>
              <a:rPr lang="en-US" sz="1867" dirty="0">
                <a:solidFill>
                  <a:schemeClr val="bg2">
                    <a:lumMod val="50000"/>
                  </a:schemeClr>
                </a:solidFill>
              </a:rPr>
              <a:t>If we look at the 2 desktop icon examples below we can see </a:t>
            </a:r>
            <a:r>
              <a:rPr lang="en-US" sz="1867" i="1" dirty="0">
                <a:solidFill>
                  <a:schemeClr val="bg2">
                    <a:lumMod val="50000"/>
                  </a:schemeClr>
                </a:solidFill>
              </a:rPr>
              <a:t>Doc1</a:t>
            </a:r>
            <a:r>
              <a:rPr lang="en-US" sz="1867" dirty="0">
                <a:solidFill>
                  <a:schemeClr val="bg2">
                    <a:lumMod val="50000"/>
                  </a:schemeClr>
                </a:solidFill>
              </a:rPr>
              <a:t> is a file saved directly on the desktop and </a:t>
            </a:r>
            <a:r>
              <a:rPr lang="en-US" sz="1867" i="1" dirty="0">
                <a:solidFill>
                  <a:schemeClr val="bg2">
                    <a:lumMod val="50000"/>
                  </a:schemeClr>
                </a:solidFill>
              </a:rPr>
              <a:t>Doc2</a:t>
            </a:r>
            <a:r>
              <a:rPr lang="en-US" sz="1867" dirty="0">
                <a:solidFill>
                  <a:schemeClr val="bg2">
                    <a:lumMod val="50000"/>
                  </a:schemeClr>
                </a:solidFill>
              </a:rPr>
              <a:t> is a shortcut to a file stored elsewhere </a:t>
            </a:r>
          </a:p>
          <a:p>
            <a:pPr marL="0" indent="0" algn="ctr">
              <a:buNone/>
            </a:pPr>
            <a:r>
              <a:rPr lang="en-US" sz="1867" dirty="0">
                <a:solidFill>
                  <a:schemeClr val="bg2">
                    <a:lumMod val="50000"/>
                  </a:schemeClr>
                </a:solidFill>
              </a:rPr>
              <a:t>( notice the arrow added to the icon )...</a:t>
            </a:r>
          </a:p>
          <a:p>
            <a:endParaRPr lang="en-US" sz="1867" dirty="0">
              <a:solidFill>
                <a:schemeClr val="bg2">
                  <a:lumMod val="50000"/>
                </a:schemeClr>
              </a:solidFill>
            </a:endParaRPr>
          </a:p>
          <a:p>
            <a:endParaRPr lang="en-US" sz="1867" dirty="0">
              <a:solidFill>
                <a:schemeClr val="bg2">
                  <a:lumMod val="50000"/>
                </a:schemeClr>
              </a:solidFill>
            </a:endParaRPr>
          </a:p>
          <a:p>
            <a:endParaRPr lang="en-US" sz="1867" dirty="0">
              <a:solidFill>
                <a:schemeClr val="bg2">
                  <a:lumMod val="50000"/>
                </a:schemeClr>
              </a:solidFill>
            </a:endParaRPr>
          </a:p>
          <a:p>
            <a:endParaRPr lang="en-US" sz="1867" dirty="0">
              <a:solidFill>
                <a:schemeClr val="bg2">
                  <a:lumMod val="50000"/>
                </a:schemeClr>
              </a:solidFill>
            </a:endParaRPr>
          </a:p>
          <a:p>
            <a:endParaRPr lang="en-US" sz="1867" dirty="0">
              <a:solidFill>
                <a:schemeClr val="bg2">
                  <a:lumMod val="50000"/>
                </a:schemeClr>
              </a:solidFill>
            </a:endParaRPr>
          </a:p>
          <a:p>
            <a:endParaRPr lang="en-US" sz="1867" dirty="0">
              <a:solidFill>
                <a:schemeClr val="bg2">
                  <a:lumMod val="50000"/>
                </a:schemeClr>
              </a:solidFill>
            </a:endParaRPr>
          </a:p>
          <a:p>
            <a:pPr marL="404776" lvl="1" indent="-404776"/>
            <a:r>
              <a:rPr lang="en-US" sz="1867" b="1" dirty="0">
                <a:solidFill>
                  <a:schemeClr val="bg2">
                    <a:lumMod val="50000"/>
                  </a:schemeClr>
                </a:solidFill>
              </a:rPr>
              <a:t>TIP:</a:t>
            </a:r>
            <a:r>
              <a:rPr lang="en-US" sz="1867" dirty="0">
                <a:solidFill>
                  <a:schemeClr val="bg2">
                    <a:lumMod val="50000"/>
                  </a:schemeClr>
                </a:solidFill>
              </a:rPr>
              <a:t> You can right click a shortcut, click Properties and that will show you exactly where the file is actually </a:t>
            </a:r>
            <a:r>
              <a:rPr lang="en-US" sz="1867" dirty="0" smtClean="0">
                <a:solidFill>
                  <a:schemeClr val="bg2">
                    <a:lumMod val="50000"/>
                  </a:schemeClr>
                </a:solidFill>
              </a:rPr>
              <a:t>stored</a:t>
            </a:r>
            <a:endParaRPr lang="en-US" sz="1867" dirty="0"/>
          </a:p>
          <a:p>
            <a:pPr algn="ctr"/>
            <a:endParaRPr lang="en-US" sz="2133" dirty="0"/>
          </a:p>
        </p:txBody>
      </p:sp>
      <p:pic>
        <p:nvPicPr>
          <p:cNvPr id="4" name="Picture 3"/>
          <p:cNvPicPr/>
          <p:nvPr/>
        </p:nvPicPr>
        <p:blipFill>
          <a:blip r:embed="rId2"/>
          <a:stretch>
            <a:fillRect/>
          </a:stretch>
        </p:blipFill>
        <p:spPr>
          <a:xfrm>
            <a:off x="5765975" y="3314700"/>
            <a:ext cx="1815925" cy="20508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4087492"/>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Formally:</a:t>
            </a:r>
          </a:p>
          <a:p>
            <a:pPr lvl="1"/>
            <a:r>
              <a:rPr lang="en-US" dirty="0" smtClean="0"/>
              <a:t>Review</a:t>
            </a:r>
            <a:r>
              <a:rPr lang="en-US" dirty="0"/>
              <a:t>, design, and implementation of policies and processes</a:t>
            </a:r>
          </a:p>
          <a:p>
            <a:pPr lvl="1"/>
            <a:r>
              <a:rPr lang="en-US" dirty="0"/>
              <a:t>Analysis of operational systems</a:t>
            </a:r>
          </a:p>
          <a:p>
            <a:pPr lvl="1"/>
            <a:r>
              <a:rPr lang="en-US" dirty="0"/>
              <a:t>Documentation and flowcharting of processes</a:t>
            </a:r>
          </a:p>
          <a:p>
            <a:pPr lvl="1"/>
            <a:r>
              <a:rPr lang="en-US" dirty="0"/>
              <a:t>University-wide training design and </a:t>
            </a:r>
            <a:r>
              <a:rPr lang="en-US" dirty="0" smtClean="0"/>
              <a:t>delivery</a:t>
            </a:r>
          </a:p>
          <a:p>
            <a:pPr lvl="1"/>
            <a:endParaRPr lang="en-US" dirty="0"/>
          </a:p>
          <a:p>
            <a:pPr marL="524662" indent="-457200"/>
            <a:r>
              <a:rPr lang="en-US" dirty="0" smtClean="0"/>
              <a:t>Informally:</a:t>
            </a:r>
          </a:p>
          <a:p>
            <a:pPr lvl="1"/>
            <a:r>
              <a:rPr lang="en-US" dirty="0" smtClean="0"/>
              <a:t>Website questions/updates </a:t>
            </a:r>
          </a:p>
          <a:p>
            <a:pPr lvl="1"/>
            <a:r>
              <a:rPr lang="en-US" dirty="0" smtClean="0"/>
              <a:t>Forms</a:t>
            </a:r>
            <a:endParaRPr lang="en-US" dirty="0"/>
          </a:p>
          <a:p>
            <a:pPr lvl="1"/>
            <a:r>
              <a:rPr lang="en-US" dirty="0"/>
              <a:t>S</a:t>
            </a:r>
            <a:r>
              <a:rPr lang="en-US" dirty="0" smtClean="0"/>
              <a:t>ecurity questions/concerns</a:t>
            </a:r>
            <a:endParaRPr lang="en-US" dirty="0"/>
          </a:p>
        </p:txBody>
      </p:sp>
    </p:spTree>
    <p:extLst>
      <p:ext uri="{BB962C8B-B14F-4D97-AF65-F5344CB8AC3E}">
        <p14:creationId xmlns:p14="http://schemas.microsoft.com/office/powerpoint/2010/main" val="3835213045"/>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1241" y="190863"/>
            <a:ext cx="10720552" cy="6400800"/>
          </a:xfrm>
        </p:spPr>
        <p:txBody>
          <a:bodyPr/>
          <a:lstStyle/>
          <a:p>
            <a:endParaRPr lang="en-US" sz="1867" dirty="0"/>
          </a:p>
          <a:p>
            <a:pPr marL="0" indent="0" algn="ctr">
              <a:buNone/>
            </a:pPr>
            <a:r>
              <a:rPr lang="en-US" sz="3733" dirty="0"/>
              <a:t>Securing Email Attachments</a:t>
            </a:r>
          </a:p>
          <a:p>
            <a:pPr marL="0" indent="0" algn="ctr">
              <a:buNone/>
            </a:pPr>
            <a:endParaRPr lang="en-US" sz="1067" dirty="0"/>
          </a:p>
          <a:p>
            <a:r>
              <a:rPr lang="en-US" sz="1867" dirty="0"/>
              <a:t>Don’t forget to first save a copy of any email attachments </a:t>
            </a:r>
            <a:r>
              <a:rPr lang="en-US" sz="1867" i="1" dirty="0"/>
              <a:t>before</a:t>
            </a:r>
            <a:r>
              <a:rPr lang="en-US" sz="1867" dirty="0"/>
              <a:t> you start to make changes to it</a:t>
            </a:r>
          </a:p>
          <a:p>
            <a:endParaRPr lang="en-US" sz="1067" dirty="0"/>
          </a:p>
          <a:p>
            <a:r>
              <a:rPr lang="en-US" sz="1867" dirty="0"/>
              <a:t>Open the email with the attachment and right click on the attachment itself. From there you can select </a:t>
            </a:r>
            <a:r>
              <a:rPr lang="en-US" sz="1867" i="1" dirty="0"/>
              <a:t>Save As </a:t>
            </a:r>
            <a:r>
              <a:rPr lang="en-US" sz="1867" dirty="0"/>
              <a:t>and pick where you would like to save the file</a:t>
            </a:r>
            <a:r>
              <a:rPr lang="en-US" sz="1867" i="1"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171" y="3225834"/>
            <a:ext cx="6660692" cy="3365829"/>
          </a:xfrm>
          <a:prstGeom prst="rect">
            <a:avLst/>
          </a:prstGeom>
        </p:spPr>
      </p:pic>
      <p:sp>
        <p:nvSpPr>
          <p:cNvPr id="2" name="Left Arrow 1"/>
          <p:cNvSpPr/>
          <p:nvPr/>
        </p:nvSpPr>
        <p:spPr bwMode="auto">
          <a:xfrm>
            <a:off x="6275442" y="5575300"/>
            <a:ext cx="508000" cy="34137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21272502"/>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1" y="263047"/>
            <a:ext cx="10794999" cy="1759650"/>
          </a:xfrm>
        </p:spPr>
        <p:txBody>
          <a:bodyPr/>
          <a:lstStyle/>
          <a:p>
            <a:r>
              <a:rPr lang="en-US" sz="3733" dirty="0">
                <a:solidFill>
                  <a:schemeClr val="bg2">
                    <a:lumMod val="50000"/>
                  </a:schemeClr>
                </a:solidFill>
                <a:latin typeface="+mn-lt"/>
              </a:rPr>
              <a:t>Helpful Keyboard Security Shortcuts</a:t>
            </a:r>
            <a:r>
              <a:rPr lang="en-US" sz="3733" i="1" u="sng" dirty="0"/>
              <a:t/>
            </a:r>
            <a:br>
              <a:rPr lang="en-US" sz="3733" i="1" u="sng" dirty="0"/>
            </a:br>
            <a:endParaRPr lang="en-US" sz="3733" i="1" u="sng" dirty="0"/>
          </a:p>
        </p:txBody>
      </p:sp>
      <p:sp>
        <p:nvSpPr>
          <p:cNvPr id="3" name="Content Placeholder 2"/>
          <p:cNvSpPr>
            <a:spLocks noGrp="1"/>
          </p:cNvSpPr>
          <p:nvPr>
            <p:ph idx="1"/>
          </p:nvPr>
        </p:nvSpPr>
        <p:spPr>
          <a:xfrm>
            <a:off x="1625600" y="1478613"/>
            <a:ext cx="10160000" cy="5379387"/>
          </a:xfrm>
        </p:spPr>
        <p:txBody>
          <a:bodyPr/>
          <a:lstStyle/>
          <a:p>
            <a:endParaRPr lang="en-US" sz="2133" b="1" dirty="0"/>
          </a:p>
          <a:p>
            <a:r>
              <a:rPr lang="en-US" sz="1867" b="1" dirty="0"/>
              <a:t>Windows Key        + D </a:t>
            </a:r>
            <a:r>
              <a:rPr lang="en-US" sz="1867" dirty="0"/>
              <a:t>will minimize all of your open programs so you can see all of your desktop</a:t>
            </a:r>
          </a:p>
          <a:p>
            <a:endParaRPr lang="en-US" sz="1867" dirty="0"/>
          </a:p>
          <a:p>
            <a:r>
              <a:rPr lang="en-US" sz="1867" b="1" dirty="0"/>
              <a:t>Windows Key        + E </a:t>
            </a:r>
            <a:r>
              <a:rPr lang="en-US" sz="1867" dirty="0"/>
              <a:t>will open Windows Explorer so you can see all of your drives</a:t>
            </a:r>
          </a:p>
          <a:p>
            <a:endParaRPr lang="en-US" sz="1867" dirty="0"/>
          </a:p>
          <a:p>
            <a:r>
              <a:rPr lang="en-US" sz="1867" b="1" dirty="0"/>
              <a:t>Windows Key        + L </a:t>
            </a:r>
            <a:r>
              <a:rPr lang="en-US" sz="1867" dirty="0"/>
              <a:t>will lock your computer right away</a:t>
            </a:r>
          </a:p>
          <a:p>
            <a:endParaRPr lang="en-US" sz="1867" dirty="0"/>
          </a:p>
          <a:p>
            <a:r>
              <a:rPr lang="en-US" sz="1867" b="1" dirty="0"/>
              <a:t>ALT + F4</a:t>
            </a:r>
            <a:r>
              <a:rPr lang="en-US" sz="1867" b="1" dirty="0" smtClean="0"/>
              <a:t>:  </a:t>
            </a:r>
            <a:r>
              <a:rPr lang="en-US" sz="1867" dirty="0"/>
              <a:t>This keyboard combination can be used to </a:t>
            </a:r>
            <a:r>
              <a:rPr lang="en-US" sz="1867" i="1" dirty="0"/>
              <a:t>immediately</a:t>
            </a:r>
            <a:r>
              <a:rPr lang="en-US" sz="1867" dirty="0"/>
              <a:t> close any unwanted Programs or Windows. This can be a very handy shortcut if something pops open in your browser. Just make sure Windows has the focus on it (in other words the window needs to be the current “active” window)</a:t>
            </a:r>
          </a:p>
        </p:txBody>
      </p:sp>
      <p:pic>
        <p:nvPicPr>
          <p:cNvPr id="7" name="Picture 6"/>
          <p:cNvPicPr/>
          <p:nvPr/>
        </p:nvPicPr>
        <p:blipFill>
          <a:blip r:embed="rId3"/>
          <a:stretch>
            <a:fillRect/>
          </a:stretch>
        </p:blipFill>
        <p:spPr>
          <a:xfrm>
            <a:off x="3558997" y="2022697"/>
            <a:ext cx="308723" cy="301625"/>
          </a:xfrm>
          <a:prstGeom prst="rect">
            <a:avLst/>
          </a:prstGeom>
        </p:spPr>
      </p:pic>
      <p:pic>
        <p:nvPicPr>
          <p:cNvPr id="9" name="Picture 8"/>
          <p:cNvPicPr>
            <a:picLocks noChangeAspect="1"/>
          </p:cNvPicPr>
          <p:nvPr/>
        </p:nvPicPr>
        <p:blipFill>
          <a:blip r:embed="rId4"/>
          <a:stretch>
            <a:fillRect/>
          </a:stretch>
        </p:blipFill>
        <p:spPr>
          <a:xfrm>
            <a:off x="3558205" y="2828474"/>
            <a:ext cx="309515" cy="304827"/>
          </a:xfrm>
          <a:prstGeom prst="rect">
            <a:avLst/>
          </a:prstGeom>
        </p:spPr>
      </p:pic>
      <p:pic>
        <p:nvPicPr>
          <p:cNvPr id="12" name="Picture 11"/>
          <p:cNvPicPr>
            <a:picLocks noChangeAspect="1"/>
          </p:cNvPicPr>
          <p:nvPr/>
        </p:nvPicPr>
        <p:blipFill>
          <a:blip r:embed="rId4"/>
          <a:stretch>
            <a:fillRect/>
          </a:stretch>
        </p:blipFill>
        <p:spPr>
          <a:xfrm>
            <a:off x="3558205" y="3597992"/>
            <a:ext cx="309515" cy="304827"/>
          </a:xfrm>
          <a:prstGeom prst="rect">
            <a:avLst/>
          </a:prstGeom>
        </p:spPr>
      </p:pic>
    </p:spTree>
    <p:extLst>
      <p:ext uri="{BB962C8B-B14F-4D97-AF65-F5344CB8AC3E}">
        <p14:creationId xmlns:p14="http://schemas.microsoft.com/office/powerpoint/2010/main" val="4138596494"/>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381000"/>
            <a:ext cx="9409907" cy="6358328"/>
          </a:xfrm>
        </p:spPr>
        <p:txBody>
          <a:bodyPr/>
          <a:lstStyle/>
          <a:p>
            <a:endParaRPr lang="en-US" sz="2133" b="1" dirty="0"/>
          </a:p>
          <a:p>
            <a:pPr marL="0" indent="0" algn="ctr">
              <a:buNone/>
            </a:pPr>
            <a:r>
              <a:rPr lang="en-US" sz="3733" dirty="0">
                <a:solidFill>
                  <a:schemeClr val="bg2">
                    <a:lumMod val="50000"/>
                  </a:schemeClr>
                </a:solidFill>
              </a:rPr>
              <a:t>Helpful Keyboard Security Shortcuts</a:t>
            </a:r>
            <a:r>
              <a:rPr lang="en-US" sz="3733" i="1" u="sng" dirty="0"/>
              <a:t/>
            </a:r>
            <a:br>
              <a:rPr lang="en-US" sz="3733" i="1" u="sng" dirty="0"/>
            </a:br>
            <a:endParaRPr lang="en-US" sz="3733" dirty="0">
              <a:solidFill>
                <a:schemeClr val="bg2">
                  <a:lumMod val="50000"/>
                </a:schemeClr>
              </a:solidFill>
            </a:endParaRPr>
          </a:p>
          <a:p>
            <a:r>
              <a:rPr lang="en-US" sz="1867" b="1" dirty="0" smtClean="0">
                <a:solidFill>
                  <a:schemeClr val="bg2">
                    <a:lumMod val="50000"/>
                  </a:schemeClr>
                </a:solidFill>
              </a:rPr>
              <a:t>CTL + SHIFT + DELETE</a:t>
            </a:r>
            <a:r>
              <a:rPr lang="en-US" sz="1867" b="1" dirty="0">
                <a:solidFill>
                  <a:schemeClr val="bg2">
                    <a:lumMod val="50000"/>
                  </a:schemeClr>
                </a:solidFill>
              </a:rPr>
              <a:t>:  </a:t>
            </a:r>
            <a:r>
              <a:rPr lang="en-US" sz="1867" dirty="0">
                <a:solidFill>
                  <a:schemeClr val="bg2">
                    <a:lumMod val="50000"/>
                  </a:schemeClr>
                </a:solidFill>
              </a:rPr>
              <a:t>Opens the Delete Browsing History tool if you’re in Internet Explorer, and in Firefox it will open the Clear Recent History tool</a:t>
            </a:r>
          </a:p>
          <a:p>
            <a:pPr marL="0" indent="0">
              <a:buNone/>
            </a:pPr>
            <a:endParaRPr lang="en-US" sz="1867" dirty="0">
              <a:solidFill>
                <a:schemeClr val="bg2">
                  <a:lumMod val="50000"/>
                </a:schemeClr>
              </a:solidFill>
            </a:endParaRPr>
          </a:p>
          <a:p>
            <a:pPr lvl="0"/>
            <a:r>
              <a:rPr lang="en-US" sz="1867" b="1" dirty="0" smtClean="0">
                <a:solidFill>
                  <a:schemeClr val="bg2">
                    <a:lumMod val="50000"/>
                  </a:schemeClr>
                </a:solidFill>
              </a:rPr>
              <a:t>ALT + TAB</a:t>
            </a:r>
            <a:r>
              <a:rPr lang="en-US" sz="1867" b="1" dirty="0">
                <a:solidFill>
                  <a:schemeClr val="bg2">
                    <a:lumMod val="50000"/>
                  </a:schemeClr>
                </a:solidFill>
              </a:rPr>
              <a:t>: </a:t>
            </a:r>
            <a:r>
              <a:rPr lang="en-US" sz="1867" dirty="0">
                <a:solidFill>
                  <a:schemeClr val="bg2">
                    <a:lumMod val="50000"/>
                  </a:schemeClr>
                </a:solidFill>
              </a:rPr>
              <a:t>Switch to another running program (hold down the ALT key and then press the TAB key to view the task-switching window)</a:t>
            </a:r>
          </a:p>
          <a:p>
            <a:pPr lvl="0"/>
            <a:endParaRPr lang="en-US" sz="1867" dirty="0">
              <a:solidFill>
                <a:schemeClr val="bg2">
                  <a:lumMod val="50000"/>
                </a:schemeClr>
              </a:solidFill>
            </a:endParaRPr>
          </a:p>
          <a:p>
            <a:pPr marL="953751" lvl="2" indent="0">
              <a:buNone/>
            </a:pPr>
            <a:r>
              <a:rPr lang="en-US" sz="1867" b="1" dirty="0">
                <a:solidFill>
                  <a:schemeClr val="bg2">
                    <a:lumMod val="50000"/>
                  </a:schemeClr>
                </a:solidFill>
              </a:rPr>
              <a:t>TIP:</a:t>
            </a:r>
            <a:r>
              <a:rPr lang="en-US" sz="1867" dirty="0">
                <a:solidFill>
                  <a:schemeClr val="bg2">
                    <a:lumMod val="50000"/>
                  </a:schemeClr>
                </a:solidFill>
              </a:rPr>
              <a:t> </a:t>
            </a:r>
            <a:r>
              <a:rPr lang="en-US" sz="1867" dirty="0" smtClean="0">
                <a:solidFill>
                  <a:schemeClr val="bg2">
                    <a:lumMod val="50000"/>
                  </a:schemeClr>
                </a:solidFill>
              </a:rPr>
              <a:t> There </a:t>
            </a:r>
            <a:r>
              <a:rPr lang="en-US" sz="1867" dirty="0">
                <a:solidFill>
                  <a:schemeClr val="bg2">
                    <a:lumMod val="50000"/>
                  </a:schemeClr>
                </a:solidFill>
              </a:rPr>
              <a:t>are </a:t>
            </a:r>
            <a:r>
              <a:rPr lang="en-US" sz="1867" i="1" dirty="0">
                <a:solidFill>
                  <a:schemeClr val="bg2">
                    <a:lumMod val="50000"/>
                  </a:schemeClr>
                </a:solidFill>
              </a:rPr>
              <a:t>many</a:t>
            </a:r>
            <a:r>
              <a:rPr lang="en-US" sz="1867" dirty="0">
                <a:solidFill>
                  <a:schemeClr val="bg2">
                    <a:lumMod val="50000"/>
                  </a:schemeClr>
                </a:solidFill>
              </a:rPr>
              <a:t> more helpful keyboard shorts for Windows, check out “</a:t>
            </a:r>
            <a:r>
              <a:rPr lang="en-US" sz="1867" u="sng" dirty="0">
                <a:solidFill>
                  <a:schemeClr val="bg2">
                    <a:lumMod val="50000"/>
                  </a:schemeClr>
                </a:solidFill>
                <a:hlinkClick r:id="rId2"/>
              </a:rPr>
              <a:t>http://support.microsoft.com/kb/126449</a:t>
            </a:r>
            <a:r>
              <a:rPr lang="en-US" sz="1867" dirty="0">
                <a:solidFill>
                  <a:schemeClr val="bg2">
                    <a:lumMod val="50000"/>
                  </a:schemeClr>
                </a:solidFill>
              </a:rPr>
              <a:t>” if you would like to see more!</a:t>
            </a:r>
          </a:p>
          <a:p>
            <a:pPr marL="0" indent="0">
              <a:buNone/>
            </a:pPr>
            <a:endParaRPr lang="en-US" sz="2400" dirty="0">
              <a:solidFill>
                <a:schemeClr val="bg2">
                  <a:lumMod val="50000"/>
                </a:schemeClr>
              </a:solidFill>
            </a:endParaRPr>
          </a:p>
        </p:txBody>
      </p:sp>
    </p:spTree>
    <p:extLst>
      <p:ext uri="{BB962C8B-B14F-4D97-AF65-F5344CB8AC3E}">
        <p14:creationId xmlns:p14="http://schemas.microsoft.com/office/powerpoint/2010/main" val="2924536804"/>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609600"/>
          </a:xfrm>
        </p:spPr>
        <p:txBody>
          <a:bodyPr/>
          <a:lstStyle/>
          <a:p>
            <a:r>
              <a:rPr lang="en-US" sz="3733" dirty="0">
                <a:latin typeface="+mn-lt"/>
              </a:rPr>
              <a:t>ITS Windows Security Updates</a:t>
            </a:r>
          </a:p>
        </p:txBody>
      </p:sp>
      <p:sp>
        <p:nvSpPr>
          <p:cNvPr id="3" name="Content Placeholder 2"/>
          <p:cNvSpPr>
            <a:spLocks noGrp="1"/>
          </p:cNvSpPr>
          <p:nvPr>
            <p:ph idx="1"/>
          </p:nvPr>
        </p:nvSpPr>
        <p:spPr>
          <a:xfrm>
            <a:off x="2047875" y="990601"/>
            <a:ext cx="9409907" cy="5587999"/>
          </a:xfrm>
        </p:spPr>
        <p:txBody>
          <a:bodyPr/>
          <a:lstStyle/>
          <a:p>
            <a:r>
              <a:rPr lang="en-US" sz="1867" dirty="0"/>
              <a:t>Periodically ITS pushes Windows Security updates to all our of our computers. This can be seen via an icon on your Taskbar. </a:t>
            </a:r>
          </a:p>
          <a:p>
            <a:endParaRPr lang="en-US" sz="1867" dirty="0"/>
          </a:p>
          <a:p>
            <a:endParaRPr lang="en-US" sz="1867" dirty="0"/>
          </a:p>
          <a:p>
            <a:endParaRPr lang="en-US" sz="1867" dirty="0"/>
          </a:p>
          <a:p>
            <a:endParaRPr lang="en-US" sz="1867" dirty="0"/>
          </a:p>
          <a:p>
            <a:endParaRPr lang="en-US" sz="1867" dirty="0"/>
          </a:p>
          <a:p>
            <a:r>
              <a:rPr lang="en-US" sz="1867" dirty="0"/>
              <a:t>You do not have to do anything for the updates to install as they will install within a week or so. However there are some simple steps you can take to speed up the process...</a:t>
            </a:r>
          </a:p>
          <a:p>
            <a:endParaRPr lang="en-US" sz="1867" dirty="0"/>
          </a:p>
          <a:p>
            <a:r>
              <a:rPr lang="en-US" sz="1867" dirty="0"/>
              <a:t>You can click on the ITS update icon and then click on “View Required Software”.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927" y="2055477"/>
            <a:ext cx="5366817" cy="10796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837" y="4953001"/>
            <a:ext cx="7727752" cy="1015999"/>
          </a:xfrm>
          <a:prstGeom prst="rect">
            <a:avLst/>
          </a:prstGeom>
        </p:spPr>
      </p:pic>
      <p:sp>
        <p:nvSpPr>
          <p:cNvPr id="4" name="Up Arrow 3"/>
          <p:cNvSpPr/>
          <p:nvPr/>
        </p:nvSpPr>
        <p:spPr bwMode="auto">
          <a:xfrm>
            <a:off x="4877788" y="3086225"/>
            <a:ext cx="304800" cy="50415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68723519"/>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3179" y="177800"/>
            <a:ext cx="9484603" cy="6400800"/>
          </a:xfrm>
        </p:spPr>
        <p:txBody>
          <a:bodyPr/>
          <a:lstStyle/>
          <a:p>
            <a:endParaRPr lang="en-US" sz="1867" dirty="0"/>
          </a:p>
          <a:p>
            <a:endParaRPr lang="en-US" sz="1067" dirty="0"/>
          </a:p>
          <a:p>
            <a:r>
              <a:rPr lang="en-US" sz="1867" dirty="0"/>
              <a:t>Next you should see the screen below. You can choose to apply updates now, but do not check the box to restart your computer automatically. You can restart the PC later, when it’s more convenient for you…  </a:t>
            </a:r>
          </a:p>
          <a:p>
            <a:endParaRPr lang="en-US" sz="1867" dirty="0"/>
          </a:p>
          <a:p>
            <a:endParaRPr lang="en-US" sz="1867" dirty="0"/>
          </a:p>
          <a:p>
            <a:endParaRPr lang="en-US" sz="1867" dirty="0"/>
          </a:p>
          <a:p>
            <a:endParaRPr lang="en-US" sz="1867" dirty="0"/>
          </a:p>
          <a:p>
            <a:pPr marL="0" indent="0">
              <a:buNone/>
            </a:pPr>
            <a:endParaRPr lang="en-US" sz="1867" dirty="0" smtClean="0"/>
          </a:p>
          <a:p>
            <a:pPr marL="0" indent="0">
              <a:buNone/>
            </a:pPr>
            <a:endParaRPr lang="en-US" sz="1067" dirty="0" smtClean="0"/>
          </a:p>
          <a:p>
            <a:pPr marL="0" indent="0">
              <a:buNone/>
            </a:pPr>
            <a:endParaRPr lang="en-US" sz="800" dirty="0"/>
          </a:p>
          <a:p>
            <a:endParaRPr lang="en-US" sz="1067" dirty="0"/>
          </a:p>
          <a:p>
            <a:r>
              <a:rPr lang="en-US" sz="1867" dirty="0"/>
              <a:t>Shortly after clicking OK on the above window the ITS update Icon will switch to a downloading icon. This shows that ITS updates are now downloading &amp; installing on your PC.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335" y="1570247"/>
            <a:ext cx="3795740" cy="276241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855" y="5311154"/>
            <a:ext cx="5393873" cy="728007"/>
          </a:xfrm>
          <a:prstGeom prst="rect">
            <a:avLst/>
          </a:prstGeom>
        </p:spPr>
      </p:pic>
      <p:sp>
        <p:nvSpPr>
          <p:cNvPr id="4" name="Right Arrow 3"/>
          <p:cNvSpPr/>
          <p:nvPr/>
        </p:nvSpPr>
        <p:spPr bwMode="auto">
          <a:xfrm>
            <a:off x="5386113" y="3061956"/>
            <a:ext cx="483956" cy="31624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sp>
        <p:nvSpPr>
          <p:cNvPr id="8" name="Up Arrow 7"/>
          <p:cNvSpPr/>
          <p:nvPr/>
        </p:nvSpPr>
        <p:spPr bwMode="auto">
          <a:xfrm>
            <a:off x="8001000" y="4185500"/>
            <a:ext cx="299453" cy="371101"/>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pitchFamily="-107" charset="0"/>
              <a:ea typeface="ＭＳ Ｐゴシック" pitchFamily="-107" charset="-128"/>
              <a:cs typeface="ＭＳ Ｐゴシック" pitchFamily="-107" charset="-128"/>
            </a:endParaRPr>
          </a:p>
        </p:txBody>
      </p:sp>
      <p:pic>
        <p:nvPicPr>
          <p:cNvPr id="7" name="Picture 6"/>
          <p:cNvPicPr>
            <a:picLocks noChangeAspect="1"/>
          </p:cNvPicPr>
          <p:nvPr/>
        </p:nvPicPr>
        <p:blipFill>
          <a:blip r:embed="rId4"/>
          <a:stretch>
            <a:fillRect/>
          </a:stretch>
        </p:blipFill>
        <p:spPr>
          <a:xfrm>
            <a:off x="4938070" y="5924799"/>
            <a:ext cx="335309" cy="384081"/>
          </a:xfrm>
          <a:prstGeom prst="rect">
            <a:avLst/>
          </a:prstGeom>
        </p:spPr>
      </p:pic>
    </p:spTree>
    <p:extLst>
      <p:ext uri="{BB962C8B-B14F-4D97-AF65-F5344CB8AC3E}">
        <p14:creationId xmlns:p14="http://schemas.microsoft.com/office/powerpoint/2010/main" val="3660690248"/>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381000"/>
            <a:ext cx="9409907" cy="5994400"/>
          </a:xfrm>
        </p:spPr>
        <p:txBody>
          <a:bodyPr/>
          <a:lstStyle/>
          <a:p>
            <a:r>
              <a:rPr lang="en-US" sz="1867" dirty="0"/>
              <a:t>Once the ITS updates have downloaded and installed, the icon will change again to a green restart request icon and you should see a message like the one below…</a:t>
            </a:r>
          </a:p>
          <a:p>
            <a:endParaRPr lang="en-US" sz="1867" dirty="0"/>
          </a:p>
          <a:p>
            <a:endParaRPr lang="en-US" sz="1867" dirty="0"/>
          </a:p>
          <a:p>
            <a:endParaRPr lang="en-US" sz="1867" dirty="0"/>
          </a:p>
          <a:p>
            <a:pPr marL="0" indent="0">
              <a:buNone/>
            </a:pPr>
            <a:endParaRPr lang="en-US" sz="1867" dirty="0"/>
          </a:p>
          <a:p>
            <a:pPr marL="0" indent="0">
              <a:buNone/>
            </a:pPr>
            <a:endParaRPr lang="en-US" sz="1867" dirty="0"/>
          </a:p>
          <a:p>
            <a:r>
              <a:rPr lang="en-US" sz="1867" dirty="0" smtClean="0"/>
              <a:t>Lastly</a:t>
            </a:r>
            <a:r>
              <a:rPr lang="en-US" sz="1867" dirty="0"/>
              <a:t>, and when its </a:t>
            </a:r>
            <a:r>
              <a:rPr lang="en-US" sz="1867" dirty="0" smtClean="0"/>
              <a:t>convenient </a:t>
            </a:r>
            <a:r>
              <a:rPr lang="en-US" sz="1867" dirty="0"/>
              <a:t>for you, click on the green reboot request icon and select Restart Now. </a:t>
            </a:r>
          </a:p>
          <a:p>
            <a:endParaRPr lang="en-US" sz="1867" dirty="0"/>
          </a:p>
          <a:p>
            <a:endParaRPr lang="en-US" sz="1867" dirty="0"/>
          </a:p>
          <a:p>
            <a:pPr marL="0" indent="0">
              <a:buNone/>
            </a:pPr>
            <a:endParaRPr lang="en-US" sz="1867" dirty="0"/>
          </a:p>
          <a:p>
            <a:r>
              <a:rPr lang="en-US" sz="1867" dirty="0" smtClean="0"/>
              <a:t>Once </a:t>
            </a:r>
            <a:r>
              <a:rPr lang="en-US" sz="1867" dirty="0"/>
              <a:t>you log back in from your PC restart, you can relax and enjoy the fact you now have the very latest in FSU Windows Security Updates!</a:t>
            </a:r>
          </a:p>
          <a:p>
            <a:pPr marL="0" indent="0">
              <a:buNone/>
            </a:pPr>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1860" y="1279484"/>
            <a:ext cx="5902324" cy="111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860" y="3811438"/>
            <a:ext cx="6269046" cy="1113074"/>
          </a:xfrm>
          <a:prstGeom prst="rect">
            <a:avLst/>
          </a:prstGeom>
        </p:spPr>
      </p:pic>
      <p:pic>
        <p:nvPicPr>
          <p:cNvPr id="6" name="Picture 5"/>
          <p:cNvPicPr>
            <a:picLocks noChangeAspect="1"/>
          </p:cNvPicPr>
          <p:nvPr/>
        </p:nvPicPr>
        <p:blipFill>
          <a:blip r:embed="rId5"/>
          <a:stretch>
            <a:fillRect/>
          </a:stretch>
        </p:blipFill>
        <p:spPr>
          <a:xfrm>
            <a:off x="7549085" y="5531700"/>
            <a:ext cx="1462568" cy="888510"/>
          </a:xfrm>
          <a:prstGeom prst="rect">
            <a:avLst/>
          </a:prstGeom>
        </p:spPr>
      </p:pic>
      <p:pic>
        <p:nvPicPr>
          <p:cNvPr id="7" name="Picture 6"/>
          <p:cNvPicPr>
            <a:picLocks noChangeAspect="1"/>
          </p:cNvPicPr>
          <p:nvPr/>
        </p:nvPicPr>
        <p:blipFill>
          <a:blip r:embed="rId6"/>
          <a:stretch>
            <a:fillRect/>
          </a:stretch>
        </p:blipFill>
        <p:spPr>
          <a:xfrm>
            <a:off x="4617655" y="2328399"/>
            <a:ext cx="409219" cy="604527"/>
          </a:xfrm>
          <a:prstGeom prst="rect">
            <a:avLst/>
          </a:prstGeom>
        </p:spPr>
      </p:pic>
    </p:spTree>
    <p:extLst>
      <p:ext uri="{BB962C8B-B14F-4D97-AF65-F5344CB8AC3E}">
        <p14:creationId xmlns:p14="http://schemas.microsoft.com/office/powerpoint/2010/main" val="376284801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0"/>
            <a:ext cx="9409907" cy="1397000"/>
          </a:xfrm>
        </p:spPr>
        <p:txBody>
          <a:bodyPr/>
          <a:lstStyle/>
          <a:p>
            <a:r>
              <a:rPr lang="en-US" sz="3733" dirty="0">
                <a:latin typeface="+mn-lt"/>
              </a:rPr>
              <a:t>Stealthy Malware &amp; Virus</a:t>
            </a:r>
            <a:br>
              <a:rPr lang="en-US" sz="3733" dirty="0">
                <a:latin typeface="+mn-lt"/>
              </a:rPr>
            </a:br>
            <a:r>
              <a:rPr lang="en-US" sz="2133" dirty="0"/>
              <a:t>( some basic definitions ) </a:t>
            </a:r>
            <a:endParaRPr lang="en-US" dirty="0"/>
          </a:p>
        </p:txBody>
      </p:sp>
      <p:sp>
        <p:nvSpPr>
          <p:cNvPr id="3" name="Content Placeholder 2"/>
          <p:cNvSpPr>
            <a:spLocks noGrp="1"/>
          </p:cNvSpPr>
          <p:nvPr>
            <p:ph idx="1"/>
          </p:nvPr>
        </p:nvSpPr>
        <p:spPr>
          <a:xfrm>
            <a:off x="2047875" y="1295399"/>
            <a:ext cx="9409907" cy="5392783"/>
          </a:xfrm>
        </p:spPr>
        <p:txBody>
          <a:bodyPr/>
          <a:lstStyle/>
          <a:p>
            <a:r>
              <a:rPr lang="en-US" sz="1867" b="1" dirty="0">
                <a:solidFill>
                  <a:srgbClr val="C00000"/>
                </a:solidFill>
              </a:rPr>
              <a:t>Computer Virus:</a:t>
            </a:r>
            <a:r>
              <a:rPr lang="en-US" sz="1867" dirty="0">
                <a:solidFill>
                  <a:srgbClr val="C00000"/>
                </a:solidFill>
              </a:rPr>
              <a:t> </a:t>
            </a:r>
            <a:r>
              <a:rPr lang="en-US" sz="1867" dirty="0"/>
              <a:t>is a malware program that, when executed, replicates by inserting copies of itself into other computer programs, data files, or the boot sector of the hard drive; when this replication succeeds, the affected areas are then said to be "infected". Viruses often perform some type of harmful activity on infected hosts, such as stealing hard disk space or CPU time, accessing private information, corrupting data, displaying messages on the user's screen, spamming their contacts, logging their keystrokes, or even rendering the computer useless. However, not all viruses carry a destructive payload or attempt to hide themselves—the defining characteristic of viruses is that they are self-replicating computer programs which install themselves without user consent.</a:t>
            </a:r>
          </a:p>
          <a:p>
            <a:endParaRPr lang="en-US" sz="800" dirty="0"/>
          </a:p>
          <a:p>
            <a:r>
              <a:rPr lang="en-US" sz="1867" b="1" dirty="0">
                <a:solidFill>
                  <a:srgbClr val="C00000"/>
                </a:solidFill>
              </a:rPr>
              <a:t>Malware:</a:t>
            </a:r>
            <a:r>
              <a:rPr lang="en-US" sz="1867" dirty="0"/>
              <a:t> short for </a:t>
            </a:r>
            <a:r>
              <a:rPr lang="en-US" sz="1867" b="1" dirty="0"/>
              <a:t>malicious software</a:t>
            </a:r>
            <a:r>
              <a:rPr lang="en-US" sz="1867" dirty="0"/>
              <a:t>, is any software used to disrupt computer operations, gather sensitive information, gain access to private computer systems, or display unwanted advertising. Malware is defined by its malicious intent, acting against the requirements of the computer user. Using the term Malware, includes reference to Computer Viruses.</a:t>
            </a:r>
          </a:p>
          <a:p>
            <a:endParaRPr lang="en-US" sz="1867" i="1" dirty="0"/>
          </a:p>
        </p:txBody>
      </p:sp>
    </p:spTree>
    <p:extLst>
      <p:ext uri="{BB962C8B-B14F-4D97-AF65-F5344CB8AC3E}">
        <p14:creationId xmlns:p14="http://schemas.microsoft.com/office/powerpoint/2010/main" val="1398644654"/>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787401"/>
            <a:ext cx="9409907" cy="5140591"/>
          </a:xfrm>
        </p:spPr>
        <p:txBody>
          <a:bodyPr/>
          <a:lstStyle/>
          <a:p>
            <a:endParaRPr lang="en-US" sz="1867" b="1" dirty="0">
              <a:solidFill>
                <a:srgbClr val="C00000"/>
              </a:solidFill>
            </a:endParaRPr>
          </a:p>
          <a:p>
            <a:r>
              <a:rPr lang="en-US" sz="1867" b="1" dirty="0">
                <a:solidFill>
                  <a:srgbClr val="C00000"/>
                </a:solidFill>
              </a:rPr>
              <a:t>Scareware:</a:t>
            </a:r>
            <a:r>
              <a:rPr lang="en-US" sz="1867" dirty="0">
                <a:solidFill>
                  <a:srgbClr val="C00000"/>
                </a:solidFill>
              </a:rPr>
              <a:t> </a:t>
            </a:r>
            <a:r>
              <a:rPr lang="en-US" sz="1867" dirty="0"/>
              <a:t>is a type of malware designed to trick victims into purchasing and downloading useless and potentially dangerous software. </a:t>
            </a:r>
            <a:r>
              <a:rPr lang="en-US" sz="1867" b="1" dirty="0"/>
              <a:t>Scareware</a:t>
            </a:r>
            <a:r>
              <a:rPr lang="en-US" sz="1867" dirty="0"/>
              <a:t>, which generates pop-ups that resemble Windows system messages, usually purports to be antivirus or antispyware software, a firewall application or a registry cleaner.</a:t>
            </a:r>
          </a:p>
          <a:p>
            <a:endParaRPr lang="en-US" sz="1867" dirty="0"/>
          </a:p>
          <a:p>
            <a:r>
              <a:rPr lang="en-US" sz="1867" b="1" dirty="0">
                <a:solidFill>
                  <a:srgbClr val="C00000"/>
                </a:solidFill>
              </a:rPr>
              <a:t>Ransomware</a:t>
            </a:r>
            <a:r>
              <a:rPr lang="en-US" sz="1867" dirty="0">
                <a:solidFill>
                  <a:srgbClr val="C00000"/>
                </a:solidFill>
              </a:rPr>
              <a:t>: </a:t>
            </a:r>
            <a:r>
              <a:rPr lang="en-US" sz="1867" dirty="0"/>
              <a:t>is a type of malware that restricts access to the infected computer system in some way, and demands that the user pay a ransom to the malware operators to remove the restriction. Some forms of ransomware systematically encrypt files on the system's hard drive, which become difficult or impossible to decrypt without paying the ransom for the encryption key, while some may simply lock the system and display messages intended to coax the user into paying. Ransomware typically propagates as a Trojan, whose payload is disguised as a seemingly legitimate file.</a:t>
            </a:r>
          </a:p>
          <a:p>
            <a:endParaRPr lang="en-US" sz="1867" dirty="0"/>
          </a:p>
          <a:p>
            <a:pPr marL="0" indent="0" algn="ctr">
              <a:buNone/>
            </a:pPr>
            <a:r>
              <a:rPr lang="en-US" sz="1867" i="1" dirty="0"/>
              <a:t>* </a:t>
            </a:r>
            <a:r>
              <a:rPr lang="en-US" sz="1867" dirty="0"/>
              <a:t>Definitions contributed to by </a:t>
            </a:r>
            <a:r>
              <a:rPr lang="en-US" sz="1867" i="1" dirty="0"/>
              <a:t>Wikipedia</a:t>
            </a:r>
          </a:p>
        </p:txBody>
      </p:sp>
    </p:spTree>
    <p:extLst>
      <p:ext uri="{BB962C8B-B14F-4D97-AF65-F5344CB8AC3E}">
        <p14:creationId xmlns:p14="http://schemas.microsoft.com/office/powerpoint/2010/main" val="963850028"/>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33" dirty="0">
                <a:latin typeface="+mn-lt"/>
              </a:rPr>
              <a:t>Stealthy Malware &amp; Virus</a:t>
            </a:r>
          </a:p>
        </p:txBody>
      </p:sp>
      <p:sp>
        <p:nvSpPr>
          <p:cNvPr id="3" name="Content Placeholder 2"/>
          <p:cNvSpPr>
            <a:spLocks noGrp="1"/>
          </p:cNvSpPr>
          <p:nvPr>
            <p:ph idx="1"/>
          </p:nvPr>
        </p:nvSpPr>
        <p:spPr/>
        <p:txBody>
          <a:bodyPr/>
          <a:lstStyle/>
          <a:p>
            <a:r>
              <a:rPr lang="en-US" sz="1867" dirty="0"/>
              <a:t>We simply can not stress enough the caution needed today when accessing Internet web sites . Even the most public, thought to be safe website can in fact be infected! A server hosting a website or even just an ad on a website could in fact be a virus loader just standing by to infect your device</a:t>
            </a:r>
          </a:p>
          <a:p>
            <a:endParaRPr lang="en-US" sz="1867" dirty="0"/>
          </a:p>
          <a:p>
            <a:r>
              <a:rPr lang="en-US" sz="1867" dirty="0"/>
              <a:t>Consistently we see reports from what we thought to be normal and safe websites actually attempting to infect our workstations</a:t>
            </a:r>
          </a:p>
          <a:p>
            <a:endParaRPr lang="en-US" sz="1867" dirty="0"/>
          </a:p>
          <a:p>
            <a:r>
              <a:rPr lang="en-US" sz="1867" dirty="0"/>
              <a:t>Due to his ever growing threat, you should always be asking yourself the following when accessing the Internet…</a:t>
            </a:r>
          </a:p>
          <a:p>
            <a:pPr marL="0" indent="0" algn="ctr">
              <a:buNone/>
            </a:pPr>
            <a:r>
              <a:rPr lang="en-US" sz="1867" b="1" i="1" dirty="0"/>
              <a:t>“Where am I going, and what am I using to get there?”    </a:t>
            </a:r>
          </a:p>
          <a:p>
            <a:endParaRPr lang="en-US" sz="2133" dirty="0"/>
          </a:p>
        </p:txBody>
      </p:sp>
    </p:spTree>
    <p:extLst>
      <p:ext uri="{BB962C8B-B14F-4D97-AF65-F5344CB8AC3E}">
        <p14:creationId xmlns:p14="http://schemas.microsoft.com/office/powerpoint/2010/main" val="2750216122"/>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584200"/>
            <a:ext cx="9409907" cy="6096000"/>
          </a:xfrm>
        </p:spPr>
        <p:txBody>
          <a:bodyPr/>
          <a:lstStyle/>
          <a:p>
            <a:r>
              <a:rPr lang="en-US" sz="1867" dirty="0"/>
              <a:t>About twice a week we see reports from our campus Malware &amp; Virus alert manager – SCEP ( System Center Enterprise Protection</a:t>
            </a:r>
            <a:r>
              <a:rPr lang="en-US" sz="1867" b="1" i="1" dirty="0"/>
              <a:t> </a:t>
            </a:r>
            <a:r>
              <a:rPr lang="en-US" sz="1867" dirty="0"/>
              <a:t>)</a:t>
            </a:r>
            <a:endParaRPr lang="en-US" sz="1867" b="1" i="1" dirty="0"/>
          </a:p>
          <a:p>
            <a:pPr lvl="0"/>
            <a:r>
              <a:rPr lang="en-US" sz="1867" dirty="0" smtClean="0"/>
              <a:t>These </a:t>
            </a:r>
            <a:r>
              <a:rPr lang="en-US" sz="1867" dirty="0"/>
              <a:t>reports show our staff member's workstations and what threat was just avoided…</a:t>
            </a:r>
          </a:p>
          <a:p>
            <a:pPr marL="0" indent="0">
              <a:buNone/>
            </a:pPr>
            <a:endParaRPr lang="en-US" sz="800" b="1" i="1" dirty="0" smtClean="0"/>
          </a:p>
          <a:p>
            <a:pPr marL="0" indent="0">
              <a:buNone/>
            </a:pPr>
            <a:r>
              <a:rPr lang="en-US" sz="1600" b="1" i="1" dirty="0" smtClean="0"/>
              <a:t>Example</a:t>
            </a:r>
            <a:r>
              <a:rPr lang="en-US" sz="1600" b="1" i="1" dirty="0"/>
              <a:t>:</a:t>
            </a:r>
          </a:p>
          <a:p>
            <a:pPr marL="0" indent="0">
              <a:buNone/>
            </a:pPr>
            <a:r>
              <a:rPr lang="en-US" sz="1600" i="1" dirty="0"/>
              <a:t>Configuration Manager Endpoint Protection has detected malware on one or more computers in your organization: </a:t>
            </a:r>
          </a:p>
          <a:p>
            <a:pPr marL="0" indent="0">
              <a:buNone/>
            </a:pPr>
            <a:r>
              <a:rPr lang="en-US" sz="1600" i="1" dirty="0"/>
              <a:t>Malware Name: </a:t>
            </a:r>
            <a:r>
              <a:rPr lang="en-US" sz="1600" i="1" dirty="0" err="1"/>
              <a:t>Exploit:JS</a:t>
            </a:r>
            <a:r>
              <a:rPr lang="en-US" sz="1600" i="1" dirty="0"/>
              <a:t>/Axpergle.BO</a:t>
            </a:r>
          </a:p>
          <a:p>
            <a:pPr marL="0" indent="0">
              <a:buNone/>
            </a:pPr>
            <a:r>
              <a:rPr lang="en-US" sz="1600" i="1" dirty="0"/>
              <a:t>Number of infections: 1</a:t>
            </a:r>
          </a:p>
          <a:p>
            <a:pPr marL="0" indent="0">
              <a:buNone/>
            </a:pPr>
            <a:r>
              <a:rPr lang="en-US" sz="1600" i="1" dirty="0"/>
              <a:t>Last detection time(UTC time): 1/28/2016 3:31:31 PM</a:t>
            </a:r>
          </a:p>
          <a:p>
            <a:pPr marL="0" indent="0">
              <a:buNone/>
            </a:pPr>
            <a:r>
              <a:rPr lang="en-US" sz="1600" i="1" dirty="0"/>
              <a:t> </a:t>
            </a:r>
            <a:endParaRPr lang="en-US" sz="1600" i="1" dirty="0" smtClean="0"/>
          </a:p>
          <a:p>
            <a:pPr marL="0" indent="0">
              <a:buNone/>
            </a:pPr>
            <a:r>
              <a:rPr lang="en-US" sz="1600" i="1" dirty="0" smtClean="0"/>
              <a:t>These </a:t>
            </a:r>
            <a:r>
              <a:rPr lang="en-US" sz="1600" i="1" dirty="0"/>
              <a:t>are the infections of this malware:</a:t>
            </a:r>
          </a:p>
          <a:p>
            <a:pPr marL="0" indent="0">
              <a:buNone/>
            </a:pPr>
            <a:r>
              <a:rPr lang="en-US" sz="1600" i="1" dirty="0"/>
              <a:t>1. Computer name: CTL-UCA-XXXX-1.fsu.edu</a:t>
            </a:r>
          </a:p>
          <a:p>
            <a:pPr marL="0" indent="0">
              <a:buNone/>
            </a:pPr>
            <a:r>
              <a:rPr lang="en-US" sz="1600" i="1" dirty="0"/>
              <a:t>Domain: FSU</a:t>
            </a:r>
          </a:p>
          <a:p>
            <a:pPr marL="0" indent="0">
              <a:buNone/>
            </a:pPr>
            <a:r>
              <a:rPr lang="en-US" sz="1600" i="1" dirty="0"/>
              <a:t>Detection time(UTC time): 1/28/2016 3:31:31 PM Malware file path: </a:t>
            </a:r>
            <a:r>
              <a:rPr lang="en-US" sz="1600" i="1" dirty="0" err="1"/>
              <a:t>webscript</a:t>
            </a:r>
            <a:r>
              <a:rPr lang="en-US" sz="1600" i="1" dirty="0"/>
              <a:t>:_http://</a:t>
            </a:r>
            <a:r>
              <a:rPr lang="en-US" sz="1600" b="1" i="1" dirty="0">
                <a:solidFill>
                  <a:srgbClr val="C00000"/>
                </a:solidFill>
              </a:rPr>
              <a:t>www.chickensaladchick.com</a:t>
            </a:r>
            <a:r>
              <a:rPr lang="en-US" sz="1600" i="1" dirty="0"/>
              <a:t>/apalachee</a:t>
            </a:r>
          </a:p>
          <a:p>
            <a:pPr marL="0" indent="0">
              <a:buNone/>
            </a:pPr>
            <a:r>
              <a:rPr lang="en-US" sz="1600" i="1" dirty="0"/>
              <a:t>Remediation action: Quarantine</a:t>
            </a:r>
          </a:p>
          <a:p>
            <a:pPr marL="0" indent="0">
              <a:buNone/>
            </a:pPr>
            <a:r>
              <a:rPr lang="en-US" sz="1600" i="1" dirty="0"/>
              <a:t>Action status: Succeeded</a:t>
            </a:r>
          </a:p>
          <a:p>
            <a:endParaRPr lang="en-US" sz="2667" b="1" i="1" dirty="0"/>
          </a:p>
          <a:p>
            <a:endParaRPr lang="en-US" sz="2667" dirty="0"/>
          </a:p>
          <a:p>
            <a:endParaRPr lang="en-US" sz="2667" dirty="0"/>
          </a:p>
          <a:p>
            <a:endParaRPr lang="en-US" sz="2667" dirty="0"/>
          </a:p>
          <a:p>
            <a:endParaRPr lang="en-US" sz="2667" dirty="0"/>
          </a:p>
          <a:p>
            <a:endParaRPr lang="en-US" sz="2667" dirty="0"/>
          </a:p>
          <a:p>
            <a:endParaRPr lang="en-US" sz="2667" dirty="0"/>
          </a:p>
          <a:p>
            <a:endParaRPr lang="en-US" sz="2667" dirty="0"/>
          </a:p>
          <a:p>
            <a:endParaRPr lang="en-US" sz="2667" dirty="0"/>
          </a:p>
          <a:p>
            <a:endParaRPr lang="en-US" sz="2667" dirty="0"/>
          </a:p>
        </p:txBody>
      </p:sp>
    </p:spTree>
    <p:extLst>
      <p:ext uri="{BB962C8B-B14F-4D97-AF65-F5344CB8AC3E}">
        <p14:creationId xmlns:p14="http://schemas.microsoft.com/office/powerpoint/2010/main" val="3451493576"/>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Walkthrough</a:t>
            </a:r>
            <a:endParaRPr lang="en-US" dirty="0"/>
          </a:p>
        </p:txBody>
      </p:sp>
      <p:sp>
        <p:nvSpPr>
          <p:cNvPr id="3" name="Content Placeholder 2"/>
          <p:cNvSpPr>
            <a:spLocks noGrp="1"/>
          </p:cNvSpPr>
          <p:nvPr>
            <p:ph idx="1"/>
          </p:nvPr>
        </p:nvSpPr>
        <p:spPr/>
        <p:txBody>
          <a:bodyPr/>
          <a:lstStyle/>
          <a:p>
            <a:r>
              <a:rPr lang="en-US" smtClean="0"/>
              <a:t>Summer 2015</a:t>
            </a:r>
            <a:endParaRPr lang="en-US" dirty="0" smtClean="0"/>
          </a:p>
          <a:p>
            <a:r>
              <a:rPr lang="en-US" dirty="0" smtClean="0"/>
              <a:t>Trouble finding something?  Ask </a:t>
            </a:r>
            <a:r>
              <a:rPr lang="en-US" dirty="0" smtClean="0">
                <a:hlinkClick r:id="rId3"/>
              </a:rPr>
              <a:t>QualityAssurance@admin.fsu.edu</a:t>
            </a:r>
            <a:endParaRPr lang="en-US" dirty="0"/>
          </a:p>
          <a:p>
            <a:pPr marL="544992" lvl="1" indent="0">
              <a:buNone/>
            </a:pPr>
            <a:endParaRPr lang="en-US" dirty="0" smtClean="0"/>
          </a:p>
          <a:p>
            <a:endParaRPr lang="en-US" dirty="0" smtClean="0"/>
          </a:p>
        </p:txBody>
      </p:sp>
      <p:pic>
        <p:nvPicPr>
          <p:cNvPr id="4" name="Picture 3"/>
          <p:cNvPicPr>
            <a:picLocks noChangeAspect="1"/>
          </p:cNvPicPr>
          <p:nvPr/>
        </p:nvPicPr>
        <p:blipFill>
          <a:blip r:embed="rId4"/>
          <a:stretch>
            <a:fillRect/>
          </a:stretch>
        </p:blipFill>
        <p:spPr>
          <a:xfrm>
            <a:off x="3519862" y="2435762"/>
            <a:ext cx="5990476" cy="4295238"/>
          </a:xfrm>
          <a:prstGeom prst="rect">
            <a:avLst/>
          </a:prstGeom>
        </p:spPr>
      </p:pic>
    </p:spTree>
    <p:extLst>
      <p:ext uri="{BB962C8B-B14F-4D97-AF65-F5344CB8AC3E}">
        <p14:creationId xmlns:p14="http://schemas.microsoft.com/office/powerpoint/2010/main" val="1433696463"/>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685800"/>
            <a:ext cx="9409907" cy="5689600"/>
          </a:xfrm>
        </p:spPr>
        <p:txBody>
          <a:bodyPr/>
          <a:lstStyle/>
          <a:p>
            <a:pPr lvl="0" algn="ctr"/>
            <a:r>
              <a:rPr lang="en-US" sz="1867" dirty="0"/>
              <a:t>You can use Norton’s “Safe Web” site to check a website for Malware before you visit the web site itself: </a:t>
            </a:r>
            <a:r>
              <a:rPr lang="en-US" sz="1867" dirty="0">
                <a:hlinkClick r:id="rId2"/>
              </a:rPr>
              <a:t>https://safeweb.norton.com/</a:t>
            </a:r>
            <a:endParaRPr lang="en-US" sz="1867" dirty="0"/>
          </a:p>
          <a:p>
            <a:pPr lvl="0" algn="ctr"/>
            <a:endParaRPr lang="en-US" sz="1867" dirty="0"/>
          </a:p>
          <a:p>
            <a:pPr lvl="0"/>
            <a:endParaRPr lang="en-US" sz="2667" dirty="0"/>
          </a:p>
          <a:p>
            <a:pPr lvl="0"/>
            <a:endParaRPr lang="en-US" sz="2667" dirty="0"/>
          </a:p>
          <a:p>
            <a:pPr lvl="0"/>
            <a:endParaRPr lang="en-US" sz="2667" dirty="0"/>
          </a:p>
          <a:p>
            <a:pPr lvl="0"/>
            <a:endParaRPr lang="en-US" sz="2667" dirty="0"/>
          </a:p>
          <a:p>
            <a:pPr lvl="0"/>
            <a:endParaRPr lang="en-US" sz="2667" dirty="0"/>
          </a:p>
          <a:p>
            <a:pPr marL="0" indent="0">
              <a:buNone/>
            </a:pPr>
            <a:endParaRPr lang="en-US" sz="2667" dirty="0"/>
          </a:p>
          <a:p>
            <a:pPr lvl="0"/>
            <a:endParaRPr lang="en-US" sz="1333" dirty="0"/>
          </a:p>
          <a:p>
            <a:pPr marL="0" indent="0" algn="ctr">
              <a:buNone/>
            </a:pPr>
            <a:r>
              <a:rPr lang="en-US" sz="1867" dirty="0"/>
              <a:t>When in doubt… </a:t>
            </a:r>
            <a:r>
              <a:rPr lang="en-US" sz="1867" i="1" dirty="0"/>
              <a:t>CHECK IT OUT</a:t>
            </a:r>
            <a:r>
              <a:rPr lang="en-US" sz="1867" dirty="0"/>
              <a:t>!</a:t>
            </a:r>
          </a:p>
          <a:p>
            <a:pPr marL="0" indent="0">
              <a:buNone/>
            </a:pPr>
            <a:r>
              <a:rPr lang="en-US" sz="2667" dirty="0"/>
              <a:t> </a:t>
            </a:r>
            <a:r>
              <a:rPr lang="en-US" sz="2667" b="1" i="1" dirty="0"/>
              <a:t>  </a:t>
            </a:r>
          </a:p>
          <a:p>
            <a:pPr marL="0" indent="0">
              <a:buNone/>
            </a:pPr>
            <a:endParaRPr lang="en-US" dirty="0"/>
          </a:p>
        </p:txBody>
      </p:sp>
      <p:pic>
        <p:nvPicPr>
          <p:cNvPr id="5" name="Picture 4"/>
          <p:cNvPicPr>
            <a:picLocks noChangeAspect="1"/>
          </p:cNvPicPr>
          <p:nvPr/>
        </p:nvPicPr>
        <p:blipFill>
          <a:blip r:embed="rId3"/>
          <a:stretch>
            <a:fillRect/>
          </a:stretch>
        </p:blipFill>
        <p:spPr>
          <a:xfrm>
            <a:off x="4272705" y="2209799"/>
            <a:ext cx="5315079" cy="2747211"/>
          </a:xfrm>
          <a:prstGeom prst="rect">
            <a:avLst/>
          </a:prstGeom>
          <a:effectLst>
            <a:outerShdw blurRad="50800" dist="38100" dir="2700000" sx="112000" sy="112000" algn="tl" rotWithShape="0">
              <a:prstClr val="black">
                <a:alpha val="40000"/>
              </a:prstClr>
            </a:outerShdw>
          </a:effectLst>
        </p:spPr>
      </p:pic>
    </p:spTree>
    <p:extLst>
      <p:ext uri="{BB962C8B-B14F-4D97-AF65-F5344CB8AC3E}">
        <p14:creationId xmlns:p14="http://schemas.microsoft.com/office/powerpoint/2010/main" val="20160545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348" y="0"/>
            <a:ext cx="9409907" cy="1193800"/>
          </a:xfrm>
        </p:spPr>
        <p:txBody>
          <a:bodyPr/>
          <a:lstStyle/>
          <a:p>
            <a:r>
              <a:rPr lang="en-US" sz="3733" dirty="0">
                <a:solidFill>
                  <a:srgbClr val="C00000"/>
                </a:solidFill>
                <a:latin typeface="+mn-lt"/>
              </a:rPr>
              <a:t>From our Latest FSU </a:t>
            </a:r>
            <a:r>
              <a:rPr lang="en-US" sz="3733" dirty="0" err="1">
                <a:solidFill>
                  <a:srgbClr val="C00000"/>
                </a:solidFill>
                <a:latin typeface="+mn-lt"/>
              </a:rPr>
              <a:t>Cyberhero</a:t>
            </a:r>
            <a:r>
              <a:rPr lang="en-US" sz="3733" dirty="0">
                <a:solidFill>
                  <a:srgbClr val="C00000"/>
                </a:solidFill>
                <a:latin typeface="+mn-lt"/>
              </a:rPr>
              <a:t> Alert…</a:t>
            </a:r>
          </a:p>
        </p:txBody>
      </p:sp>
      <p:sp>
        <p:nvSpPr>
          <p:cNvPr id="3" name="Content Placeholder 2"/>
          <p:cNvSpPr>
            <a:spLocks noGrp="1"/>
          </p:cNvSpPr>
          <p:nvPr>
            <p:ph idx="1"/>
          </p:nvPr>
        </p:nvSpPr>
        <p:spPr>
          <a:xfrm>
            <a:off x="2047875" y="990600"/>
            <a:ext cx="9409907" cy="5588000"/>
          </a:xfrm>
        </p:spPr>
        <p:txBody>
          <a:bodyPr/>
          <a:lstStyle/>
          <a:p>
            <a:pPr lvl="0"/>
            <a:endParaRPr lang="en-US" sz="1867" b="1" dirty="0"/>
          </a:p>
          <a:p>
            <a:pPr lvl="0"/>
            <a:r>
              <a:rPr lang="en-US" sz="1867" b="1" dirty="0"/>
              <a:t>Think before clicking email and website links. </a:t>
            </a:r>
            <a:r>
              <a:rPr lang="en-US" sz="1867" dirty="0"/>
              <a:t>We know we sound like a broken record, but this is the most important precaution we can stress. Never click a link that looks suspicious. Before clicking, hover over a link to display the true URL and see if it is linking to a reputable website. Safer yet, type the URL in your browser to access the page</a:t>
            </a:r>
            <a:r>
              <a:rPr lang="en-US" sz="1867" dirty="0" smtClean="0"/>
              <a:t>.</a:t>
            </a:r>
          </a:p>
          <a:p>
            <a:pPr lvl="0"/>
            <a:endParaRPr lang="en-US" sz="1867" dirty="0"/>
          </a:p>
          <a:p>
            <a:pPr lvl="0"/>
            <a:r>
              <a:rPr lang="en-US" sz="1867" b="1" dirty="0" smtClean="0"/>
              <a:t>Use </a:t>
            </a:r>
            <a:r>
              <a:rPr lang="en-US" sz="1867" b="1" dirty="0"/>
              <a:t>a secure, trusted Wi-Fi network for sensitive browsing. </a:t>
            </a:r>
            <a:r>
              <a:rPr lang="en-US" sz="1867" dirty="0"/>
              <a:t>Just because Starbucks has Wi-Fi doesn’t mean it should be used to check bank balances. Whenever dealing with personally identifiable information—such as bank accounts, credit cards or university records—be sure to use a secure network, like </a:t>
            </a:r>
            <a:r>
              <a:rPr lang="en-US" sz="1867" dirty="0" err="1"/>
              <a:t>FSUSecure</a:t>
            </a:r>
            <a:r>
              <a:rPr lang="en-US" sz="1867" dirty="0" smtClean="0"/>
              <a:t>.</a:t>
            </a:r>
          </a:p>
          <a:p>
            <a:pPr lvl="0"/>
            <a:endParaRPr lang="en-US" sz="1867" b="1" dirty="0" smtClean="0"/>
          </a:p>
          <a:p>
            <a:pPr lvl="0"/>
            <a:r>
              <a:rPr lang="en-US" sz="1867" b="1" dirty="0" smtClean="0"/>
              <a:t>Use </a:t>
            </a:r>
            <a:r>
              <a:rPr lang="en-US" sz="1867" b="1" dirty="0"/>
              <a:t>a strong password. </a:t>
            </a:r>
            <a:r>
              <a:rPr lang="en-US" sz="1867" dirty="0"/>
              <a:t>Not your cat’s name. Get creative and find the right balance between something memorable and something no one else will guess. Use letters, numbers and symbols, and mix them together to avoid using common words. For example: Seminole becomes $e^^iN01e. Also, NEVER share your password with anyone.</a:t>
            </a:r>
          </a:p>
          <a:p>
            <a:endParaRPr lang="en-US" sz="2133" dirty="0"/>
          </a:p>
        </p:txBody>
      </p:sp>
    </p:spTree>
    <p:extLst>
      <p:ext uri="{BB962C8B-B14F-4D97-AF65-F5344CB8AC3E}">
        <p14:creationId xmlns:p14="http://schemas.microsoft.com/office/powerpoint/2010/main" val="1063455750"/>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279400"/>
            <a:ext cx="9409907" cy="6400800"/>
          </a:xfrm>
        </p:spPr>
        <p:txBody>
          <a:bodyPr/>
          <a:lstStyle/>
          <a:p>
            <a:r>
              <a:rPr lang="en-US" sz="1867" dirty="0"/>
              <a:t>Learn more about protecting yourself and FSU with free training videos at:</a:t>
            </a:r>
          </a:p>
          <a:p>
            <a:pPr marL="0" indent="0" algn="ctr">
              <a:buNone/>
            </a:pPr>
            <a:r>
              <a:rPr lang="en-US" sz="1333" dirty="0">
                <a:hlinkClick r:id="rId2"/>
              </a:rPr>
              <a:t>http://its.fsu.edu/IT-Security/IT-Security-Awareness-Education/Security-Training-Videos</a:t>
            </a:r>
            <a:endParaRPr lang="en-US" sz="1333" dirty="0"/>
          </a:p>
          <a:p>
            <a:pPr algn="ctr"/>
            <a:endParaRPr lang="en-US" sz="1333" dirty="0"/>
          </a:p>
        </p:txBody>
      </p:sp>
      <p:pic>
        <p:nvPicPr>
          <p:cNvPr id="5" name="Picture 4"/>
          <p:cNvPicPr>
            <a:picLocks noChangeAspect="1"/>
          </p:cNvPicPr>
          <p:nvPr/>
        </p:nvPicPr>
        <p:blipFill>
          <a:blip r:embed="rId3"/>
          <a:stretch>
            <a:fillRect/>
          </a:stretch>
        </p:blipFill>
        <p:spPr>
          <a:xfrm>
            <a:off x="3065488" y="1046747"/>
            <a:ext cx="7299547" cy="5454826"/>
          </a:xfrm>
          <a:prstGeom prst="rect">
            <a:avLst/>
          </a:prstGeom>
          <a:effectLst>
            <a:outerShdw blurRad="50800" dist="38100" dir="2700000" sx="103000" sy="103000" algn="tl" rotWithShape="0">
              <a:prstClr val="black">
                <a:alpha val="40000"/>
              </a:prstClr>
            </a:outerShdw>
          </a:effectLst>
        </p:spPr>
      </p:pic>
    </p:spTree>
    <p:extLst>
      <p:ext uri="{BB962C8B-B14F-4D97-AF65-F5344CB8AC3E}">
        <p14:creationId xmlns:p14="http://schemas.microsoft.com/office/powerpoint/2010/main" val="306115928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76200"/>
            <a:ext cx="9409907" cy="1219200"/>
          </a:xfrm>
        </p:spPr>
        <p:txBody>
          <a:bodyPr/>
          <a:lstStyle/>
          <a:p>
            <a:r>
              <a:rPr lang="en-US" sz="3733" dirty="0">
                <a:solidFill>
                  <a:srgbClr val="00B0F0"/>
                </a:solidFill>
                <a:latin typeface="+mn-lt"/>
              </a:rPr>
              <a:t>Free </a:t>
            </a:r>
            <a:r>
              <a:rPr lang="en-US" sz="3733" dirty="0">
                <a:solidFill>
                  <a:srgbClr val="0AB3F1"/>
                </a:solidFill>
                <a:latin typeface="+mn-lt"/>
              </a:rPr>
              <a:t>Security</a:t>
            </a:r>
            <a:r>
              <a:rPr lang="en-US" sz="3733" dirty="0">
                <a:solidFill>
                  <a:srgbClr val="00B0F0"/>
                </a:solidFill>
                <a:latin typeface="+mn-lt"/>
              </a:rPr>
              <a:t> Tools for your PC at Home</a:t>
            </a:r>
          </a:p>
        </p:txBody>
      </p:sp>
      <p:sp>
        <p:nvSpPr>
          <p:cNvPr id="3" name="Content Placeholder 2"/>
          <p:cNvSpPr>
            <a:spLocks noGrp="1"/>
          </p:cNvSpPr>
          <p:nvPr>
            <p:ph idx="1"/>
          </p:nvPr>
        </p:nvSpPr>
        <p:spPr>
          <a:xfrm>
            <a:off x="2047875" y="1092200"/>
            <a:ext cx="9409907" cy="5283200"/>
          </a:xfrm>
        </p:spPr>
        <p:txBody>
          <a:bodyPr/>
          <a:lstStyle/>
          <a:p>
            <a:r>
              <a:rPr lang="en-US" sz="1867" dirty="0"/>
              <a:t>Are you logging into FSU Email or updating your OMNI timesheet from home? Are you going to the Controllers Office Website and accessing SharePoint from home? How safe is your personal laptop or PC at home?</a:t>
            </a:r>
          </a:p>
          <a:p>
            <a:endParaRPr lang="en-US" sz="1867" dirty="0"/>
          </a:p>
          <a:p>
            <a:r>
              <a:rPr lang="en-US" sz="1867" dirty="0"/>
              <a:t>Many new computers &amp; laptops come with professional antivirus, which is ONLY good for a few months! After that time you must pay for the product updates or you will no longer be protected from the latest threats </a:t>
            </a:r>
          </a:p>
          <a:p>
            <a:endParaRPr lang="en-US" sz="1867" dirty="0"/>
          </a:p>
          <a:p>
            <a:r>
              <a:rPr lang="en-US" sz="1867" dirty="0"/>
              <a:t>There are many FREE antivirus programs that work extremely well… </a:t>
            </a:r>
          </a:p>
        </p:txBody>
      </p:sp>
      <p:pic>
        <p:nvPicPr>
          <p:cNvPr id="4" name="Picture 3"/>
          <p:cNvPicPr>
            <a:picLocks noChangeAspect="1"/>
          </p:cNvPicPr>
          <p:nvPr/>
        </p:nvPicPr>
        <p:blipFill>
          <a:blip r:embed="rId2"/>
          <a:stretch>
            <a:fillRect/>
          </a:stretch>
        </p:blipFill>
        <p:spPr>
          <a:xfrm>
            <a:off x="3196828" y="4648200"/>
            <a:ext cx="7112000" cy="1727200"/>
          </a:xfrm>
          <a:prstGeom prst="rect">
            <a:avLst/>
          </a:prstGeom>
        </p:spPr>
      </p:pic>
    </p:spTree>
    <p:extLst>
      <p:ext uri="{BB962C8B-B14F-4D97-AF65-F5344CB8AC3E}">
        <p14:creationId xmlns:p14="http://schemas.microsoft.com/office/powerpoint/2010/main" val="96986098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7007" y="177800"/>
            <a:ext cx="10813393" cy="6400800"/>
          </a:xfrm>
        </p:spPr>
        <p:txBody>
          <a:bodyPr/>
          <a:lstStyle/>
          <a:p>
            <a:pPr marL="0" indent="0" algn="ctr">
              <a:buNone/>
            </a:pPr>
            <a:r>
              <a:rPr lang="en-US" sz="3733" dirty="0">
                <a:solidFill>
                  <a:srgbClr val="00B0F0"/>
                </a:solidFill>
              </a:rPr>
              <a:t>Free Antivirus Protection </a:t>
            </a:r>
          </a:p>
          <a:p>
            <a:endParaRPr lang="en-US" sz="1867" dirty="0"/>
          </a:p>
          <a:p>
            <a:r>
              <a:rPr lang="en-US" sz="1867" dirty="0"/>
              <a:t>Currently one of the best free antivirus programs is:</a:t>
            </a:r>
          </a:p>
          <a:p>
            <a:pPr marL="0" indent="0">
              <a:buNone/>
            </a:pPr>
            <a:r>
              <a:rPr lang="en-US" sz="1867" dirty="0"/>
              <a:t>                           Avast - </a:t>
            </a:r>
            <a:r>
              <a:rPr lang="en-US" sz="1867" dirty="0">
                <a:hlinkClick r:id="rId2"/>
              </a:rPr>
              <a:t>https://www.avast.com/en-us/index</a:t>
            </a:r>
            <a:endParaRPr lang="en-US" sz="1867" dirty="0"/>
          </a:p>
          <a:p>
            <a:pPr marL="0" indent="0" algn="ctr">
              <a:buNone/>
            </a:pPr>
            <a:endParaRPr lang="en-US" sz="1867" dirty="0"/>
          </a:p>
          <a:p>
            <a:pPr marL="0" indent="0" algn="ctr">
              <a:buNone/>
            </a:pPr>
            <a:endParaRPr lang="en-US" sz="1867" dirty="0"/>
          </a:p>
          <a:p>
            <a:pPr marL="0" indent="0" algn="ctr">
              <a:buNone/>
            </a:pPr>
            <a:endParaRPr lang="en-US" sz="1867" dirty="0"/>
          </a:p>
          <a:p>
            <a:pPr marL="0" indent="0" algn="ctr">
              <a:buNone/>
            </a:pPr>
            <a:endParaRPr lang="en-US" sz="1867" dirty="0"/>
          </a:p>
          <a:p>
            <a:pPr marL="0" indent="0" algn="ctr">
              <a:buNone/>
            </a:pPr>
            <a:r>
              <a:rPr lang="en-US" sz="1867" b="1" dirty="0"/>
              <a:t>TIP:</a:t>
            </a:r>
            <a:r>
              <a:rPr lang="en-US" sz="1867" dirty="0"/>
              <a:t> </a:t>
            </a:r>
            <a:r>
              <a:rPr lang="en-US" sz="1867" i="1" dirty="0"/>
              <a:t>When installing new antivirus protection uninstall your old antivirus program, then install your new one, update it and do a FULL scan just as soon as you can</a:t>
            </a:r>
          </a:p>
          <a:p>
            <a:pPr marL="0" indent="0" algn="ctr">
              <a:buNone/>
            </a:pPr>
            <a:endParaRPr lang="en-US" sz="1867" dirty="0"/>
          </a:p>
          <a:p>
            <a:r>
              <a:rPr lang="en-US" sz="1867" dirty="0"/>
              <a:t>Another important free tool for home or laptop is called a </a:t>
            </a:r>
            <a:r>
              <a:rPr lang="en-US" sz="1867" i="1" dirty="0"/>
              <a:t>Malware Scanner</a:t>
            </a:r>
            <a:r>
              <a:rPr lang="en-US" sz="1867" dirty="0"/>
              <a:t>. This type of program scans, identifies and removes additional malicious software from your PC. This type of tool should be run monthly in case something slips past your antivirus program</a:t>
            </a:r>
          </a:p>
          <a:p>
            <a:pPr marL="0" indent="0">
              <a:buNone/>
            </a:pPr>
            <a:endParaRPr lang="en-US" sz="2667" dirty="0"/>
          </a:p>
          <a:p>
            <a:pPr marL="0" indent="0" algn="ctr">
              <a:buNone/>
            </a:pPr>
            <a:r>
              <a:rPr lang="en-US" sz="2667" dirty="0"/>
              <a:t>  </a:t>
            </a:r>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298031"/>
            <a:ext cx="1237823" cy="1237823"/>
          </a:xfrm>
          <a:prstGeom prst="rect">
            <a:avLst/>
          </a:prstGeom>
        </p:spPr>
      </p:pic>
    </p:spTree>
    <p:extLst>
      <p:ext uri="{BB962C8B-B14F-4D97-AF65-F5344CB8AC3E}">
        <p14:creationId xmlns:p14="http://schemas.microsoft.com/office/powerpoint/2010/main" val="15467490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76201"/>
            <a:ext cx="9409907" cy="1158609"/>
          </a:xfrm>
        </p:spPr>
        <p:txBody>
          <a:bodyPr/>
          <a:lstStyle/>
          <a:p>
            <a:r>
              <a:rPr lang="en-US" sz="3733" dirty="0">
                <a:solidFill>
                  <a:srgbClr val="00B0F0"/>
                </a:solidFill>
                <a:latin typeface="+mn-lt"/>
              </a:rPr>
              <a:t>2 Powerful Free Malware Scanners</a:t>
            </a:r>
          </a:p>
        </p:txBody>
      </p:sp>
      <p:sp>
        <p:nvSpPr>
          <p:cNvPr id="3" name="Content Placeholder 2"/>
          <p:cNvSpPr>
            <a:spLocks noGrp="1"/>
          </p:cNvSpPr>
          <p:nvPr>
            <p:ph idx="1"/>
          </p:nvPr>
        </p:nvSpPr>
        <p:spPr>
          <a:xfrm>
            <a:off x="2047875" y="1397000"/>
            <a:ext cx="9409907" cy="5283200"/>
          </a:xfrm>
        </p:spPr>
        <p:txBody>
          <a:bodyPr/>
          <a:lstStyle/>
          <a:p>
            <a:r>
              <a:rPr lang="en-US" sz="1867" b="1" i="1" dirty="0"/>
              <a:t>Malwarebytes</a:t>
            </a:r>
            <a:r>
              <a:rPr lang="en-US" sz="1867" dirty="0"/>
              <a:t> is one of the best Malware Scanners out there</a:t>
            </a:r>
          </a:p>
          <a:p>
            <a:endParaRPr lang="en-US" sz="1867" dirty="0"/>
          </a:p>
          <a:p>
            <a:endParaRPr lang="en-US" sz="1867" dirty="0"/>
          </a:p>
          <a:p>
            <a:endParaRPr lang="en-US" sz="1867" dirty="0"/>
          </a:p>
          <a:p>
            <a:pPr marL="0" indent="0">
              <a:buNone/>
            </a:pPr>
            <a:r>
              <a:rPr lang="en-US" sz="1867" dirty="0"/>
              <a:t>                                              </a:t>
            </a:r>
            <a:r>
              <a:rPr lang="en-US" sz="1867" dirty="0">
                <a:hlinkClick r:id="rId2"/>
              </a:rPr>
              <a:t>https://www.malwarebytes.org/</a:t>
            </a:r>
            <a:endParaRPr lang="en-US" sz="1867" dirty="0"/>
          </a:p>
          <a:p>
            <a:pPr marL="0" indent="0">
              <a:buNone/>
            </a:pPr>
            <a:endParaRPr lang="en-US" sz="1067" dirty="0"/>
          </a:p>
          <a:p>
            <a:r>
              <a:rPr lang="en-US" sz="1867" dirty="0"/>
              <a:t> </a:t>
            </a:r>
            <a:r>
              <a:rPr lang="en-US" sz="1867" b="1" i="1" dirty="0"/>
              <a:t>SUPERAntiSpyware</a:t>
            </a:r>
            <a:r>
              <a:rPr lang="en-US" sz="1867" dirty="0"/>
              <a:t> is another useful Malware Scanner</a:t>
            </a:r>
          </a:p>
          <a:p>
            <a:endParaRPr lang="en-US" sz="1867" dirty="0"/>
          </a:p>
          <a:p>
            <a:endParaRPr lang="en-US" sz="1867" dirty="0"/>
          </a:p>
          <a:p>
            <a:pPr marL="0" indent="0">
              <a:buNone/>
            </a:pPr>
            <a:endParaRPr lang="en-US" sz="1867" dirty="0"/>
          </a:p>
          <a:p>
            <a:pPr marL="0" indent="0">
              <a:buNone/>
            </a:pPr>
            <a:r>
              <a:rPr lang="en-US" sz="1867" dirty="0" smtClean="0"/>
              <a:t>                                           </a:t>
            </a:r>
            <a:r>
              <a:rPr lang="en-US" sz="1867" dirty="0">
                <a:hlinkClick r:id="rId3"/>
              </a:rPr>
              <a:t>http://www.superantispyware.com/</a:t>
            </a:r>
            <a:endParaRPr lang="en-US" sz="1867" dirty="0"/>
          </a:p>
          <a:p>
            <a:pPr marL="0" indent="0">
              <a:buNone/>
            </a:pPr>
            <a:endParaRPr lang="en-US" sz="1067" dirty="0"/>
          </a:p>
          <a:p>
            <a:r>
              <a:rPr lang="en-US" sz="1867" dirty="0"/>
              <a:t>Feel free to install &amp; use </a:t>
            </a:r>
            <a:r>
              <a:rPr lang="en-US" sz="1867" i="1" dirty="0"/>
              <a:t>BOTH</a:t>
            </a:r>
            <a:r>
              <a:rPr lang="en-US" sz="1867" dirty="0"/>
              <a:t> these scanners, they each use different techniques of detection and each may find something on your PC that should be removed</a:t>
            </a:r>
          </a:p>
          <a:p>
            <a:pPr marL="0" indent="0">
              <a:buNone/>
            </a:pPr>
            <a:endParaRPr lang="en-US" sz="2400" dirty="0"/>
          </a:p>
          <a:p>
            <a:endParaRPr lang="en-US" sz="2400" dirty="0"/>
          </a:p>
          <a:p>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351" y="2254250"/>
            <a:ext cx="2908300" cy="698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968" y="4410075"/>
            <a:ext cx="3972560" cy="812800"/>
          </a:xfrm>
          <a:prstGeom prst="rect">
            <a:avLst/>
          </a:prstGeom>
        </p:spPr>
      </p:pic>
    </p:spTree>
    <p:extLst>
      <p:ext uri="{BB962C8B-B14F-4D97-AF65-F5344CB8AC3E}">
        <p14:creationId xmlns:p14="http://schemas.microsoft.com/office/powerpoint/2010/main" val="21647472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dirty="0" smtClean="0"/>
              <a:t>Mark Heuer</a:t>
            </a:r>
          </a:p>
          <a:p>
            <a:pPr lvl="1"/>
            <a:r>
              <a:rPr lang="en-US" dirty="0" smtClean="0">
                <a:hlinkClick r:id="rId3"/>
              </a:rPr>
              <a:t>Mheuer@admin.fsu.edu</a:t>
            </a:r>
            <a:r>
              <a:rPr lang="en-US" dirty="0" smtClean="0"/>
              <a:t>	</a:t>
            </a:r>
          </a:p>
          <a:p>
            <a:pPr lvl="1"/>
            <a:r>
              <a:rPr lang="en-US" dirty="0" smtClean="0"/>
              <a:t>645-7753</a:t>
            </a:r>
          </a:p>
          <a:p>
            <a:pPr marL="544992" lvl="1" indent="0">
              <a:buNone/>
            </a:pPr>
            <a:endParaRPr lang="en-US" dirty="0" smtClean="0"/>
          </a:p>
          <a:p>
            <a:r>
              <a:rPr lang="en-US" dirty="0" smtClean="0"/>
              <a:t>Charles Fernandez</a:t>
            </a:r>
          </a:p>
          <a:p>
            <a:pPr lvl="1"/>
            <a:r>
              <a:rPr lang="en-US" dirty="0" smtClean="0">
                <a:hlinkClick r:id="rId4"/>
              </a:rPr>
              <a:t>Cafernandez@fsu.edu</a:t>
            </a:r>
            <a:r>
              <a:rPr lang="en-US" dirty="0" smtClean="0"/>
              <a:t>	</a:t>
            </a:r>
          </a:p>
          <a:p>
            <a:pPr lvl="1"/>
            <a:r>
              <a:rPr lang="en-US" dirty="0" smtClean="0"/>
              <a:t>645-9136</a:t>
            </a:r>
          </a:p>
          <a:p>
            <a:pPr marL="544992" lvl="1" indent="0">
              <a:buNone/>
            </a:pPr>
            <a:endParaRPr lang="en-US" dirty="0" smtClean="0"/>
          </a:p>
        </p:txBody>
      </p:sp>
    </p:spTree>
    <p:extLst>
      <p:ext uri="{BB962C8B-B14F-4D97-AF65-F5344CB8AC3E}">
        <p14:creationId xmlns:p14="http://schemas.microsoft.com/office/powerpoint/2010/main" val="349069399"/>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Information Technology, &amp; Technical</a:t>
            </a:r>
            <a:br>
              <a:rPr lang="en-US" dirty="0" smtClean="0"/>
            </a:br>
            <a:r>
              <a:rPr lang="en-US" dirty="0" smtClean="0"/>
              <a:t> Support</a:t>
            </a:r>
            <a:endParaRPr lang="en-US" dirty="0"/>
          </a:p>
        </p:txBody>
      </p:sp>
      <p:sp>
        <p:nvSpPr>
          <p:cNvPr id="5" name="Text Placeholder 4"/>
          <p:cNvSpPr>
            <a:spLocks noGrp="1"/>
          </p:cNvSpPr>
          <p:nvPr>
            <p:ph type="body" idx="1"/>
          </p:nvPr>
        </p:nvSpPr>
        <p:spPr/>
        <p:txBody>
          <a:bodyPr/>
          <a:lstStyle/>
          <a:p>
            <a:r>
              <a:rPr lang="en-US" dirty="0" smtClean="0"/>
              <a:t>Contact procedures, </a:t>
            </a:r>
            <a:r>
              <a:rPr lang="en-US" dirty="0"/>
              <a:t>f</a:t>
            </a:r>
            <a:r>
              <a:rPr lang="en-US" dirty="0" smtClean="0"/>
              <a:t>uture technology, and credential management</a:t>
            </a:r>
            <a:endParaRPr lang="en-US" dirty="0"/>
          </a:p>
        </p:txBody>
      </p:sp>
    </p:spTree>
    <p:extLst>
      <p:ext uri="{BB962C8B-B14F-4D97-AF65-F5344CB8AC3E}">
        <p14:creationId xmlns:p14="http://schemas.microsoft.com/office/powerpoint/2010/main" val="1787385163"/>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Contacting I.T. Support  </a:t>
            </a:r>
            <a:endParaRPr lang="en-US" dirty="0"/>
          </a:p>
        </p:txBody>
      </p:sp>
      <p:sp>
        <p:nvSpPr>
          <p:cNvPr id="3" name="Content Placeholder 2"/>
          <p:cNvSpPr>
            <a:spLocks noGrp="1"/>
          </p:cNvSpPr>
          <p:nvPr>
            <p:ph idx="1"/>
          </p:nvPr>
        </p:nvSpPr>
        <p:spPr/>
        <p:txBody>
          <a:bodyPr/>
          <a:lstStyle/>
          <a:p>
            <a:r>
              <a:rPr lang="en-US" dirty="0" smtClean="0"/>
              <a:t>In the event of an emergency, or a service need arises the following steps should be taken:</a:t>
            </a:r>
          </a:p>
          <a:p>
            <a:pPr lvl="1"/>
            <a:r>
              <a:rPr lang="en-US" dirty="0" smtClean="0"/>
              <a:t>Email from requester (you), or</a:t>
            </a:r>
          </a:p>
          <a:p>
            <a:pPr lvl="1"/>
            <a:r>
              <a:rPr lang="en-US" dirty="0" smtClean="0"/>
              <a:t>Email from Supervisor, or</a:t>
            </a:r>
          </a:p>
          <a:p>
            <a:pPr lvl="1"/>
            <a:r>
              <a:rPr lang="en-US" dirty="0" smtClean="0"/>
              <a:t>Phone call to Controller’s I.T. Department </a:t>
            </a:r>
          </a:p>
          <a:p>
            <a:r>
              <a:rPr lang="en-US" dirty="0" smtClean="0"/>
              <a:t>Emails should be sent to both </a:t>
            </a:r>
            <a:r>
              <a:rPr lang="en-US" dirty="0"/>
              <a:t>Mark </a:t>
            </a:r>
            <a:r>
              <a:rPr lang="en-US" dirty="0" smtClean="0"/>
              <a:t>Heuer </a:t>
            </a:r>
            <a:r>
              <a:rPr lang="en-US" dirty="0" smtClean="0">
                <a:hlinkClick r:id="rId3"/>
              </a:rPr>
              <a:t>Mheuer@admin.fsu.edu</a:t>
            </a:r>
            <a:r>
              <a:rPr lang="en-US" dirty="0" smtClean="0"/>
              <a:t> and Charles Fernandez </a:t>
            </a:r>
            <a:r>
              <a:rPr lang="en-US" dirty="0" smtClean="0">
                <a:hlinkClick r:id="rId4"/>
              </a:rPr>
              <a:t>Cafernandez@fsu.edu</a:t>
            </a:r>
            <a:r>
              <a:rPr lang="en-US" dirty="0" smtClean="0"/>
              <a:t> </a:t>
            </a:r>
          </a:p>
          <a:p>
            <a:r>
              <a:rPr lang="en-US" dirty="0" smtClean="0"/>
              <a:t>If email/ computer is not accessible ask co-worker or managerial support to contact Controller’s I.T. Department</a:t>
            </a:r>
          </a:p>
        </p:txBody>
      </p:sp>
    </p:spTree>
    <p:extLst>
      <p:ext uri="{BB962C8B-B14F-4D97-AF65-F5344CB8AC3E}">
        <p14:creationId xmlns:p14="http://schemas.microsoft.com/office/powerpoint/2010/main" val="4280145705"/>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Management</a:t>
            </a:r>
            <a:endParaRPr lang="en-US" dirty="0"/>
          </a:p>
        </p:txBody>
      </p:sp>
      <p:sp>
        <p:nvSpPr>
          <p:cNvPr id="3" name="Content Placeholder 2"/>
          <p:cNvSpPr>
            <a:spLocks noGrp="1"/>
          </p:cNvSpPr>
          <p:nvPr>
            <p:ph idx="1"/>
          </p:nvPr>
        </p:nvSpPr>
        <p:spPr>
          <a:xfrm>
            <a:off x="1270000" y="841465"/>
            <a:ext cx="10580495" cy="5885905"/>
          </a:xfrm>
        </p:spPr>
        <p:txBody>
          <a:bodyPr/>
          <a:lstStyle/>
          <a:p>
            <a:r>
              <a:rPr lang="en-US" dirty="0" smtClean="0"/>
              <a:t>Ensure any mobile device with Email is in Airplane Mode </a:t>
            </a:r>
          </a:p>
          <a:p>
            <a:r>
              <a:rPr lang="en-US" dirty="0" smtClean="0"/>
              <a:t>Changing your FSU Password:</a:t>
            </a:r>
          </a:p>
          <a:p>
            <a:pPr lvl="1"/>
            <a:r>
              <a:rPr lang="en-US" dirty="0" smtClean="0"/>
              <a:t>See the “Reset Your Password” link on </a:t>
            </a:r>
            <a:r>
              <a:rPr lang="en-US" dirty="0" smtClean="0">
                <a:hlinkClick r:id="rId3"/>
              </a:rPr>
              <a:t>my.fsu.edu</a:t>
            </a:r>
            <a:endParaRPr lang="en-US" dirty="0" smtClean="0"/>
          </a:p>
          <a:p>
            <a:pPr lvl="1"/>
            <a:r>
              <a:rPr lang="en-US" dirty="0" smtClean="0"/>
              <a:t>Follow the steps to verify identity</a:t>
            </a:r>
          </a:p>
          <a:p>
            <a:pPr lvl="1"/>
            <a:r>
              <a:rPr lang="en-US" dirty="0" smtClean="0"/>
              <a:t>Confirm password change, document if necessary</a:t>
            </a:r>
          </a:p>
          <a:p>
            <a:pPr lvl="1"/>
            <a:r>
              <a:rPr lang="en-US" dirty="0" smtClean="0"/>
              <a:t>Save work, Restart PC</a:t>
            </a:r>
          </a:p>
          <a:p>
            <a:pPr lvl="1"/>
            <a:r>
              <a:rPr lang="en-US" dirty="0" smtClean="0"/>
              <a:t>Turn on PC (if Shutdown), login with </a:t>
            </a:r>
            <a:r>
              <a:rPr lang="en-US" b="1" dirty="0" smtClean="0"/>
              <a:t>new</a:t>
            </a:r>
            <a:r>
              <a:rPr lang="en-US" dirty="0" smtClean="0"/>
              <a:t> password</a:t>
            </a:r>
          </a:p>
          <a:p>
            <a:pPr lvl="1"/>
            <a:r>
              <a:rPr lang="en-US" dirty="0" smtClean="0"/>
              <a:t>If prompted for credentials for Outlook/ Skype </a:t>
            </a:r>
          </a:p>
          <a:p>
            <a:pPr marL="544992" lvl="1" indent="0">
              <a:buNone/>
            </a:pPr>
            <a:r>
              <a:rPr lang="en-US" dirty="0"/>
              <a:t>	</a:t>
            </a:r>
            <a:r>
              <a:rPr lang="en-US" dirty="0" smtClean="0"/>
              <a:t>confirm </a:t>
            </a:r>
            <a:r>
              <a:rPr lang="en-US" b="1" dirty="0" smtClean="0"/>
              <a:t>new</a:t>
            </a:r>
            <a:r>
              <a:rPr lang="en-US" dirty="0" smtClean="0"/>
              <a:t> password as seen</a:t>
            </a:r>
            <a:endParaRPr lang="en-US" dirty="0"/>
          </a:p>
          <a:p>
            <a:pPr marL="342900" lvl="1" indent="-342900"/>
            <a:r>
              <a:rPr lang="en-US" dirty="0" smtClean="0"/>
              <a:t>Change password on mobile device (if applicable), and </a:t>
            </a:r>
          </a:p>
          <a:p>
            <a:pPr marL="476207" lvl="2" indent="0">
              <a:buNone/>
            </a:pPr>
            <a:r>
              <a:rPr lang="en-US" dirty="0" smtClean="0"/>
              <a:t>take off Airplane Mode</a:t>
            </a:r>
            <a:endParaRPr lang="en-US" dirty="0"/>
          </a:p>
        </p:txBody>
      </p:sp>
      <p:pic>
        <p:nvPicPr>
          <p:cNvPr id="4" name="Picture 3"/>
          <p:cNvPicPr>
            <a:picLocks noChangeAspect="1"/>
          </p:cNvPicPr>
          <p:nvPr/>
        </p:nvPicPr>
        <p:blipFill>
          <a:blip r:embed="rId4"/>
          <a:stretch>
            <a:fillRect/>
          </a:stretch>
        </p:blipFill>
        <p:spPr>
          <a:xfrm>
            <a:off x="8774305" y="1670558"/>
            <a:ext cx="3076190" cy="2285492"/>
          </a:xfrm>
          <a:prstGeom prst="rect">
            <a:avLst/>
          </a:prstGeom>
          <a:ln w="12700">
            <a:solidFill>
              <a:schemeClr val="bg1"/>
            </a:solidFill>
          </a:ln>
        </p:spPr>
      </p:pic>
      <p:pic>
        <p:nvPicPr>
          <p:cNvPr id="5" name="Picture 4"/>
          <p:cNvPicPr>
            <a:picLocks noChangeAspect="1"/>
          </p:cNvPicPr>
          <p:nvPr/>
        </p:nvPicPr>
        <p:blipFill>
          <a:blip r:embed="rId5"/>
          <a:stretch>
            <a:fillRect/>
          </a:stretch>
        </p:blipFill>
        <p:spPr>
          <a:xfrm>
            <a:off x="8774305" y="3956050"/>
            <a:ext cx="3076190" cy="2628709"/>
          </a:xfrm>
          <a:prstGeom prst="rect">
            <a:avLst/>
          </a:prstGeom>
          <a:ln w="12700">
            <a:solidFill>
              <a:schemeClr val="bg1"/>
            </a:solidFill>
          </a:ln>
        </p:spPr>
      </p:pic>
    </p:spTree>
    <p:extLst>
      <p:ext uri="{BB962C8B-B14F-4D97-AF65-F5344CB8AC3E}">
        <p14:creationId xmlns:p14="http://schemas.microsoft.com/office/powerpoint/2010/main" val="12123785"/>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Progress</a:t>
            </a:r>
            <a:endParaRPr lang="en-US" dirty="0"/>
          </a:p>
        </p:txBody>
      </p:sp>
      <p:sp>
        <p:nvSpPr>
          <p:cNvPr id="3" name="Content Placeholder 2"/>
          <p:cNvSpPr>
            <a:spLocks noGrp="1"/>
          </p:cNvSpPr>
          <p:nvPr>
            <p:ph idx="1"/>
          </p:nvPr>
        </p:nvSpPr>
        <p:spPr/>
        <p:txBody>
          <a:bodyPr/>
          <a:lstStyle/>
          <a:p>
            <a:r>
              <a:rPr lang="en-US" dirty="0" smtClean="0"/>
              <a:t>EZ Publish:</a:t>
            </a:r>
            <a:endParaRPr lang="en-US" dirty="0"/>
          </a:p>
          <a:p>
            <a:pPr lvl="1"/>
            <a:r>
              <a:rPr lang="en-US" dirty="0" smtClean="0">
                <a:hlinkClick r:id="rId3"/>
              </a:rPr>
              <a:t>https</a:t>
            </a:r>
            <a:r>
              <a:rPr lang="en-US" dirty="0">
                <a:hlinkClick r:id="rId3"/>
              </a:rPr>
              <a:t>://web.archive.org/web/20150629095006/http://controller.vpfa.fsu.edu</a:t>
            </a:r>
            <a:r>
              <a:rPr lang="en-US" dirty="0" smtClean="0">
                <a:hlinkClick r:id="rId3"/>
              </a:rPr>
              <a:t>/</a:t>
            </a:r>
            <a:endParaRPr lang="en-US" dirty="0" smtClean="0"/>
          </a:p>
          <a:p>
            <a:pPr marL="544992" lvl="1" indent="0">
              <a:buNone/>
            </a:pPr>
            <a:endParaRPr lang="en-US" dirty="0" smtClean="0"/>
          </a:p>
          <a:p>
            <a:r>
              <a:rPr lang="en-US" dirty="0" smtClean="0"/>
              <a:t>Drupal:</a:t>
            </a:r>
            <a:endParaRPr lang="en-US" dirty="0"/>
          </a:p>
          <a:p>
            <a:pPr lvl="1"/>
            <a:r>
              <a:rPr lang="en-US" dirty="0">
                <a:hlinkClick r:id="rId4"/>
              </a:rPr>
              <a:t>https://web.archive.org/web/20150827065125/http://controller.vpfa.fsu.edu</a:t>
            </a:r>
            <a:r>
              <a:rPr lang="en-US" dirty="0" smtClean="0">
                <a:hlinkClick r:id="rId4"/>
              </a:rPr>
              <a:t>/</a:t>
            </a:r>
            <a:endParaRPr lang="en-US" dirty="0" smtClean="0"/>
          </a:p>
          <a:p>
            <a:endParaRPr lang="en-US" dirty="0" smtClean="0"/>
          </a:p>
        </p:txBody>
      </p:sp>
    </p:spTree>
    <p:extLst>
      <p:ext uri="{BB962C8B-B14F-4D97-AF65-F5344CB8AC3E}">
        <p14:creationId xmlns:p14="http://schemas.microsoft.com/office/powerpoint/2010/main" val="1290102549"/>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10 </a:t>
            </a:r>
            <a:endParaRPr lang="en-US" dirty="0"/>
          </a:p>
        </p:txBody>
      </p:sp>
      <p:sp>
        <p:nvSpPr>
          <p:cNvPr id="3" name="Content Placeholder 2"/>
          <p:cNvSpPr>
            <a:spLocks noGrp="1"/>
          </p:cNvSpPr>
          <p:nvPr>
            <p:ph idx="1"/>
          </p:nvPr>
        </p:nvSpPr>
        <p:spPr>
          <a:xfrm>
            <a:off x="1270001" y="849086"/>
            <a:ext cx="10794999" cy="5881914"/>
          </a:xfrm>
        </p:spPr>
        <p:txBody>
          <a:bodyPr/>
          <a:lstStyle/>
          <a:p>
            <a:pPr marL="342900" lvl="1" indent="-342900">
              <a:tabLst>
                <a:tab pos="234950" algn="l"/>
              </a:tabLst>
            </a:pPr>
            <a:r>
              <a:rPr lang="en-US" dirty="0" smtClean="0"/>
              <a:t>Projected deployment for FSU Campus is unknown at this time. Currently in evaluation period</a:t>
            </a:r>
          </a:p>
          <a:p>
            <a:pPr marL="342900" lvl="1" indent="-342900">
              <a:tabLst>
                <a:tab pos="234950" algn="l"/>
              </a:tabLst>
            </a:pPr>
            <a:r>
              <a:rPr lang="en-US" dirty="0" smtClean="0">
                <a:hlinkClick r:id="rId4"/>
              </a:rPr>
              <a:t>Try Windows 10</a:t>
            </a:r>
            <a:endParaRPr lang="en-US" dirty="0" smtClean="0"/>
          </a:p>
          <a:p>
            <a:pPr marL="342900" lvl="1" indent="-342900">
              <a:tabLst>
                <a:tab pos="234950" algn="l"/>
              </a:tabLst>
            </a:pPr>
            <a:endParaRPr lang="en-US" dirty="0"/>
          </a:p>
        </p:txBody>
      </p:sp>
      <p:pic>
        <p:nvPicPr>
          <p:cNvPr id="4" name="ycWPP9YM7V4"/>
          <p:cNvPicPr>
            <a:picLocks noRot="1" noChangeAspect="1"/>
          </p:cNvPicPr>
          <p:nvPr>
            <a:videoFile r:link="rId1"/>
          </p:nvPr>
        </p:nvPicPr>
        <p:blipFill>
          <a:blip r:embed="rId5"/>
          <a:stretch>
            <a:fillRect/>
          </a:stretch>
        </p:blipFill>
        <p:spPr>
          <a:xfrm>
            <a:off x="4346532" y="1591640"/>
            <a:ext cx="6795601" cy="5139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2486758"/>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Office 2016</a:t>
            </a:r>
            <a:endParaRPr lang="en-US" dirty="0"/>
          </a:p>
        </p:txBody>
      </p:sp>
      <p:sp>
        <p:nvSpPr>
          <p:cNvPr id="3" name="Content Placeholder 2"/>
          <p:cNvSpPr>
            <a:spLocks noGrp="1"/>
          </p:cNvSpPr>
          <p:nvPr>
            <p:ph idx="1"/>
          </p:nvPr>
        </p:nvSpPr>
        <p:spPr>
          <a:xfrm>
            <a:off x="1270001" y="837127"/>
            <a:ext cx="10794999" cy="5893873"/>
          </a:xfrm>
        </p:spPr>
        <p:txBody>
          <a:bodyPr/>
          <a:lstStyle/>
          <a:p>
            <a:pPr marL="463550" lvl="1" indent="-463550"/>
            <a:r>
              <a:rPr lang="en-US" dirty="0" smtClean="0"/>
              <a:t>Microsoft Office 2016 will be included with any install of Windows 10 by our department</a:t>
            </a:r>
          </a:p>
          <a:p>
            <a:pPr marL="463550" lvl="1" indent="-463550"/>
            <a:r>
              <a:rPr lang="en-US" dirty="0" smtClean="0"/>
              <a:t>Shared Features: Tell Me box, Smart Lookup/Help powered by Bing, Improved Versioning History, Sharing Files (pending arrival of SharePoint Online) </a:t>
            </a:r>
          </a:p>
          <a:p>
            <a:pPr marL="463550" lvl="1" indent="-463550"/>
            <a:r>
              <a:rPr lang="en-US" dirty="0" smtClean="0"/>
              <a:t>Office 2016 Quick Start Guides can be located at </a:t>
            </a:r>
            <a:r>
              <a:rPr lang="en-US" dirty="0"/>
              <a:t>the Microsoft Office Support site here: </a:t>
            </a:r>
            <a:r>
              <a:rPr lang="en-US" dirty="0" smtClean="0">
                <a:hlinkClick r:id="rId3"/>
              </a:rPr>
              <a:t>https://support.office.com/en-us/article/Office-2016-Quick-Start-Guides</a:t>
            </a:r>
            <a:endParaRPr lang="en-US" dirty="0"/>
          </a:p>
          <a:p>
            <a:pPr marL="463550" lvl="1" indent="-463550"/>
            <a:r>
              <a:rPr lang="en-US" dirty="0" smtClean="0"/>
              <a:t>Detailed list of what’s new and improved in Office </a:t>
            </a:r>
            <a:r>
              <a:rPr lang="en-US" dirty="0"/>
              <a:t>2016 available here: </a:t>
            </a:r>
            <a:r>
              <a:rPr lang="en-US" dirty="0">
                <a:hlinkClick r:id="rId4"/>
              </a:rPr>
              <a:t>https://</a:t>
            </a:r>
            <a:r>
              <a:rPr lang="en-US" dirty="0" smtClean="0">
                <a:hlinkClick r:id="rId4"/>
              </a:rPr>
              <a:t>support.office.com/article/95c8d81d-08ba-42c1-914f-bca4603e1426</a:t>
            </a:r>
            <a:endParaRPr lang="en-US" dirty="0" smtClean="0"/>
          </a:p>
          <a:p>
            <a:pPr marL="463550" lvl="1" indent="-463550"/>
            <a:endParaRPr lang="en-US" dirty="0"/>
          </a:p>
          <a:p>
            <a:pPr marL="463550" lvl="1" indent="-463550"/>
            <a:endParaRPr lang="en-US" dirty="0" smtClean="0"/>
          </a:p>
          <a:p>
            <a:pPr marL="463550" lvl="1" indent="-463550"/>
            <a:endParaRPr lang="en-US" dirty="0" smtClean="0"/>
          </a:p>
        </p:txBody>
      </p:sp>
    </p:spTree>
    <p:extLst>
      <p:ext uri="{BB962C8B-B14F-4D97-AF65-F5344CB8AC3E}">
        <p14:creationId xmlns:p14="http://schemas.microsoft.com/office/powerpoint/2010/main" val="3674032027"/>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Contact Information</a:t>
            </a:r>
            <a:endParaRPr lang="en-US" dirty="0"/>
          </a:p>
        </p:txBody>
      </p:sp>
      <p:sp>
        <p:nvSpPr>
          <p:cNvPr id="3" name="Content Placeholder 2"/>
          <p:cNvSpPr>
            <a:spLocks noGrp="1"/>
          </p:cNvSpPr>
          <p:nvPr>
            <p:ph idx="1"/>
          </p:nvPr>
        </p:nvSpPr>
        <p:spPr/>
        <p:txBody>
          <a:bodyPr/>
          <a:lstStyle/>
          <a:p>
            <a:r>
              <a:rPr lang="en-US" dirty="0" smtClean="0"/>
              <a:t>Charles Fernandez</a:t>
            </a:r>
          </a:p>
          <a:p>
            <a:pPr lvl="1"/>
            <a:r>
              <a:rPr lang="en-US" dirty="0" smtClean="0">
                <a:hlinkClick r:id="rId3"/>
              </a:rPr>
              <a:t>Cafernandez@fsu.edu</a:t>
            </a:r>
            <a:r>
              <a:rPr lang="en-US" dirty="0" smtClean="0"/>
              <a:t>	</a:t>
            </a:r>
          </a:p>
          <a:p>
            <a:pPr lvl="1"/>
            <a:r>
              <a:rPr lang="en-US" dirty="0" smtClean="0"/>
              <a:t>645-9136</a:t>
            </a:r>
          </a:p>
          <a:p>
            <a:pPr marL="544992" lvl="1" indent="0">
              <a:buNone/>
            </a:pPr>
            <a:endParaRPr lang="en-US" dirty="0" smtClean="0"/>
          </a:p>
          <a:p>
            <a:r>
              <a:rPr lang="en-US" dirty="0" smtClean="0"/>
              <a:t>Slides available at: </a:t>
            </a:r>
            <a:r>
              <a:rPr lang="en-US" dirty="0" smtClean="0">
                <a:hlinkClick r:id="rId4"/>
              </a:rPr>
              <a:t>http://controller.vpfa.fsu.edu/training</a:t>
            </a:r>
            <a:endParaRPr lang="en-US" dirty="0"/>
          </a:p>
        </p:txBody>
      </p:sp>
    </p:spTree>
    <p:extLst>
      <p:ext uri="{BB962C8B-B14F-4D97-AF65-F5344CB8AC3E}">
        <p14:creationId xmlns:p14="http://schemas.microsoft.com/office/powerpoint/2010/main" val="40620500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Chart</a:t>
            </a:r>
            <a:endParaRPr lang="en-US" dirty="0"/>
          </a:p>
        </p:txBody>
      </p:sp>
      <p:sp>
        <p:nvSpPr>
          <p:cNvPr id="3" name="Content Placeholder 2"/>
          <p:cNvSpPr>
            <a:spLocks noGrp="1"/>
          </p:cNvSpPr>
          <p:nvPr>
            <p:ph idx="1"/>
          </p:nvPr>
        </p:nvSpPr>
        <p:spPr/>
        <p:txBody>
          <a:bodyPr/>
          <a:lstStyle/>
          <a:p>
            <a:r>
              <a:rPr lang="en-US" dirty="0" smtClean="0"/>
              <a:t>Full chart available </a:t>
            </a:r>
            <a:r>
              <a:rPr lang="en-US" dirty="0" smtClean="0">
                <a:hlinkClick r:id="rId3"/>
              </a:rPr>
              <a:t>here</a:t>
            </a:r>
            <a:endParaRPr lang="en-US" dirty="0" smtClean="0"/>
          </a:p>
          <a:p>
            <a:endParaRPr lang="en-US" dirty="0" smtClean="0"/>
          </a:p>
          <a:p>
            <a:endParaRPr lang="en-US" dirty="0"/>
          </a:p>
        </p:txBody>
      </p:sp>
      <p:pic>
        <p:nvPicPr>
          <p:cNvPr id="5" name="Picture 4"/>
          <p:cNvPicPr>
            <a:picLocks noChangeAspect="1"/>
          </p:cNvPicPr>
          <p:nvPr/>
        </p:nvPicPr>
        <p:blipFill>
          <a:blip r:embed="rId4"/>
          <a:stretch>
            <a:fillRect/>
          </a:stretch>
        </p:blipFill>
        <p:spPr>
          <a:xfrm>
            <a:off x="1168401" y="2052909"/>
            <a:ext cx="10685714" cy="4352381"/>
          </a:xfrm>
          <a:prstGeom prst="rect">
            <a:avLst/>
          </a:prstGeom>
        </p:spPr>
      </p:pic>
    </p:spTree>
    <p:extLst>
      <p:ext uri="{BB962C8B-B14F-4D97-AF65-F5344CB8AC3E}">
        <p14:creationId xmlns:p14="http://schemas.microsoft.com/office/powerpoint/2010/main" val="398550725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 Tips &amp; Tricks</a:t>
            </a:r>
            <a:endParaRPr lang="en-US" dirty="0"/>
          </a:p>
        </p:txBody>
      </p:sp>
      <p:sp>
        <p:nvSpPr>
          <p:cNvPr id="3" name="Content Placeholder 2"/>
          <p:cNvSpPr>
            <a:spLocks noGrp="1"/>
          </p:cNvSpPr>
          <p:nvPr>
            <p:ph idx="1"/>
          </p:nvPr>
        </p:nvSpPr>
        <p:spPr/>
        <p:txBody>
          <a:bodyPr/>
          <a:lstStyle/>
          <a:p>
            <a:r>
              <a:rPr lang="en-US" dirty="0" smtClean="0"/>
              <a:t>Redaction</a:t>
            </a:r>
          </a:p>
          <a:p>
            <a:r>
              <a:rPr lang="en-US" dirty="0" smtClean="0"/>
              <a:t>Text Recognition</a:t>
            </a:r>
          </a:p>
          <a:p>
            <a:r>
              <a:rPr lang="en-US" dirty="0" smtClean="0"/>
              <a:t>Commenting and Markups</a:t>
            </a:r>
          </a:p>
          <a:p>
            <a:r>
              <a:rPr lang="en-US" dirty="0" smtClean="0"/>
              <a:t>Form Creation and adjustment</a:t>
            </a:r>
          </a:p>
          <a:p>
            <a:pPr lvl="1"/>
            <a:r>
              <a:rPr lang="en-US" dirty="0" smtClean="0"/>
              <a:t>Adobe LiveCycle</a:t>
            </a:r>
          </a:p>
          <a:p>
            <a:pPr lvl="1"/>
            <a:r>
              <a:rPr lang="en-US" dirty="0" smtClean="0"/>
              <a:t>QA assists with form editing</a:t>
            </a:r>
          </a:p>
          <a:p>
            <a:pPr lvl="1"/>
            <a:r>
              <a:rPr lang="en-US" dirty="0" smtClean="0">
                <a:hlinkClick r:id="rId3"/>
              </a:rPr>
              <a:t>QualityAssurance@admin.fsu.edu</a:t>
            </a:r>
            <a:endParaRPr lang="en-US" dirty="0" smtClean="0"/>
          </a:p>
          <a:p>
            <a:pPr marL="544992" lvl="1" indent="0">
              <a:buNone/>
            </a:pPr>
            <a:endParaRPr lang="en-US" dirty="0" smtClean="0"/>
          </a:p>
        </p:txBody>
      </p:sp>
    </p:spTree>
    <p:extLst>
      <p:ext uri="{BB962C8B-B14F-4D97-AF65-F5344CB8AC3E}">
        <p14:creationId xmlns:p14="http://schemas.microsoft.com/office/powerpoint/2010/main" val="81132417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5" y="177800"/>
            <a:ext cx="9409907" cy="1117600"/>
          </a:xfrm>
        </p:spPr>
        <p:txBody>
          <a:bodyPr/>
          <a:lstStyle/>
          <a:p>
            <a:r>
              <a:rPr lang="en-US" sz="3733" dirty="0" smtClean="0">
                <a:latin typeface="+mn-lt"/>
              </a:rPr>
              <a:t>Office 365</a:t>
            </a:r>
            <a:endParaRPr lang="en-US" sz="3733" dirty="0">
              <a:latin typeface="+mn-lt"/>
            </a:endParaRPr>
          </a:p>
        </p:txBody>
      </p:sp>
      <p:sp>
        <p:nvSpPr>
          <p:cNvPr id="3" name="Content Placeholder 2"/>
          <p:cNvSpPr>
            <a:spLocks noGrp="1"/>
          </p:cNvSpPr>
          <p:nvPr>
            <p:ph idx="1"/>
          </p:nvPr>
        </p:nvSpPr>
        <p:spPr>
          <a:xfrm>
            <a:off x="2047875" y="1295400"/>
            <a:ext cx="9409907" cy="5283200"/>
          </a:xfrm>
        </p:spPr>
        <p:txBody>
          <a:bodyPr/>
          <a:lstStyle/>
          <a:p>
            <a:pPr marL="0" indent="0" algn="ctr">
              <a:lnSpc>
                <a:spcPct val="150000"/>
              </a:lnSpc>
              <a:buNone/>
            </a:pPr>
            <a:r>
              <a:rPr lang="en-US" sz="2400" b="1" dirty="0" smtClean="0">
                <a:hlinkClick r:id="rId3"/>
              </a:rPr>
              <a:t>portal.office.com</a:t>
            </a:r>
            <a:endParaRPr lang="en-US" sz="2400" b="1" dirty="0" smtClean="0"/>
          </a:p>
          <a:p>
            <a:pPr marL="0" indent="0" algn="ctr">
              <a:lnSpc>
                <a:spcPct val="150000"/>
              </a:lnSpc>
              <a:buNone/>
            </a:pPr>
            <a:endParaRPr lang="en-US" sz="1867" b="1" dirty="0"/>
          </a:p>
          <a:p>
            <a:pPr>
              <a:lnSpc>
                <a:spcPct val="150000"/>
              </a:lnSpc>
            </a:pPr>
            <a:r>
              <a:rPr lang="en-US" sz="1867" dirty="0" smtClean="0"/>
              <a:t>Sign in with full email address (including @fsu.edu) and domain/</a:t>
            </a:r>
            <a:r>
              <a:rPr lang="en-US" sz="1867" dirty="0" err="1" smtClean="0"/>
              <a:t>myfsu</a:t>
            </a:r>
            <a:r>
              <a:rPr lang="en-US" sz="1867" dirty="0" smtClean="0"/>
              <a:t> password</a:t>
            </a:r>
          </a:p>
          <a:p>
            <a:pPr>
              <a:lnSpc>
                <a:spcPct val="150000"/>
              </a:lnSpc>
            </a:pPr>
            <a:r>
              <a:rPr lang="en-US" sz="1867" dirty="0" smtClean="0"/>
              <a:t>Limited functionality versions of Office applications</a:t>
            </a:r>
          </a:p>
          <a:p>
            <a:pPr>
              <a:lnSpc>
                <a:spcPct val="150000"/>
              </a:lnSpc>
            </a:pPr>
            <a:r>
              <a:rPr lang="en-US" sz="1867" dirty="0" smtClean="0"/>
              <a:t>No direct access to local storage, files must go through OneDrive</a:t>
            </a:r>
          </a:p>
          <a:p>
            <a:pPr>
              <a:lnSpc>
                <a:spcPct val="150000"/>
              </a:lnSpc>
            </a:pPr>
            <a:r>
              <a:rPr lang="en-US" sz="1867" dirty="0" smtClean="0"/>
              <a:t>Mail</a:t>
            </a:r>
          </a:p>
          <a:p>
            <a:pPr>
              <a:lnSpc>
                <a:spcPct val="150000"/>
              </a:lnSpc>
            </a:pPr>
            <a:r>
              <a:rPr lang="en-US" sz="1867" dirty="0" smtClean="0"/>
              <a:t>Calendar</a:t>
            </a:r>
          </a:p>
          <a:p>
            <a:pPr>
              <a:lnSpc>
                <a:spcPct val="150000"/>
              </a:lnSpc>
            </a:pPr>
            <a:r>
              <a:rPr lang="en-US" sz="1867" dirty="0" smtClean="0"/>
              <a:t>Excel</a:t>
            </a:r>
          </a:p>
          <a:p>
            <a:pPr>
              <a:lnSpc>
                <a:spcPct val="150000"/>
              </a:lnSpc>
            </a:pPr>
            <a:r>
              <a:rPr lang="en-US" sz="1867" dirty="0" smtClean="0"/>
              <a:t>Word</a:t>
            </a:r>
          </a:p>
          <a:p>
            <a:pPr>
              <a:lnSpc>
                <a:spcPct val="150000"/>
              </a:lnSpc>
            </a:pPr>
            <a:r>
              <a:rPr lang="en-US" sz="1867" dirty="0" smtClean="0"/>
              <a:t>PowerPoint</a:t>
            </a:r>
          </a:p>
          <a:p>
            <a:pPr>
              <a:lnSpc>
                <a:spcPct val="150000"/>
              </a:lnSpc>
            </a:pPr>
            <a:endParaRPr lang="en-US" sz="1867" dirty="0"/>
          </a:p>
        </p:txBody>
      </p:sp>
    </p:spTree>
    <p:extLst>
      <p:ext uri="{BB962C8B-B14F-4D97-AF65-F5344CB8AC3E}">
        <p14:creationId xmlns:p14="http://schemas.microsoft.com/office/powerpoint/2010/main" val="223361847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FSU_Nice">
  <a:themeElements>
    <a:clrScheme name="Custom 2">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AC956E"/>
      </a:hlink>
      <a:folHlink>
        <a:srgbClr val="636363"/>
      </a:folHlink>
    </a:clrScheme>
    <a:fontScheme name="FSU">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txDef>
      <a:spPr bwMode="auto">
        <a:noFill/>
        <a:ln w="9525">
          <a:noFill/>
          <a:miter lim="800000"/>
          <a:headEnd/>
          <a:tailEnd/>
        </a:ln>
        <a:effectLst>
          <a:outerShdw dist="35921" dir="2700000" algn="ctr" rotWithShape="0">
            <a:schemeClr val="bg2">
              <a:alpha val="99962"/>
            </a:schemeClr>
          </a:outerShdw>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Tx/>
          <a:buSzTx/>
          <a:tabLst/>
          <a:defRPr kumimoji="0" sz="3200" b="0" i="0" u="none" strike="noStrike" kern="0" cap="none" spc="0" normalizeH="0" baseline="0" noProof="0" dirty="0" smtClean="0">
            <a:ln>
              <a:noFill/>
            </a:ln>
            <a:solidFill>
              <a:srgbClr val="2B0000"/>
            </a:solidFill>
            <a:effectLst/>
            <a:uLnTx/>
            <a:uFillTx/>
            <a:latin typeface="+mn-lt"/>
            <a:ea typeface="+mn-ea"/>
            <a:cs typeface="+mn-cs"/>
          </a:defRPr>
        </a:defPPr>
      </a:lstStyle>
    </a:tx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ontroller.potm" id="{1A74D370-7A9C-43C9-8B36-97506900E28B}" vid="{6B3648E9-C29B-4902-A989-C35B034662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Controller</Template>
  <TotalTime>896</TotalTime>
  <Words>3480</Words>
  <Application>Microsoft Office PowerPoint</Application>
  <PresentationFormat>Widescreen</PresentationFormat>
  <Paragraphs>496</Paragraphs>
  <Slides>62</Slides>
  <Notes>36</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ＭＳ Ｐゴシック</vt:lpstr>
      <vt:lpstr>Arial</vt:lpstr>
      <vt:lpstr>Calibri</vt:lpstr>
      <vt:lpstr>Calibri Light</vt:lpstr>
      <vt:lpstr>Garamond Premr Pro</vt:lpstr>
      <vt:lpstr>Garamond Premr Pro Smbd</vt:lpstr>
      <vt:lpstr>Osaka</vt:lpstr>
      <vt:lpstr>Times</vt:lpstr>
      <vt:lpstr>Trebuchet MS</vt:lpstr>
      <vt:lpstr>FSU_Nice</vt:lpstr>
      <vt:lpstr>2016 Controller’s Office Training</vt:lpstr>
      <vt:lpstr>Objectives</vt:lpstr>
      <vt:lpstr>Introduction &amp; Software Tips</vt:lpstr>
      <vt:lpstr>Quality Assurance</vt:lpstr>
      <vt:lpstr>Website Walkthrough</vt:lpstr>
      <vt:lpstr>Website Progress</vt:lpstr>
      <vt:lpstr>Organizational Chart</vt:lpstr>
      <vt:lpstr>Adobe Tips &amp; Tricks</vt:lpstr>
      <vt:lpstr>Office 365</vt:lpstr>
      <vt:lpstr>Office 365 ProPlus</vt:lpstr>
      <vt:lpstr>Outlook</vt:lpstr>
      <vt:lpstr>Word</vt:lpstr>
      <vt:lpstr>Excel</vt:lpstr>
      <vt:lpstr>Contact Information</vt:lpstr>
      <vt:lpstr>CRM</vt:lpstr>
      <vt:lpstr>Governance</vt:lpstr>
      <vt:lpstr>FSU- Governance</vt:lpstr>
      <vt:lpstr>FSU- Governance Con’t</vt:lpstr>
      <vt:lpstr>Compliance</vt:lpstr>
      <vt:lpstr>Compliance- Mission of University</vt:lpstr>
      <vt:lpstr>Compliance- Federal Regulations</vt:lpstr>
      <vt:lpstr>Compliance- State Regulations</vt:lpstr>
      <vt:lpstr>Compliance- University Regulations</vt:lpstr>
      <vt:lpstr>Surplus Property Sites / Processes</vt:lpstr>
      <vt:lpstr>Employee Resources</vt:lpstr>
      <vt:lpstr>Employee Resources</vt:lpstr>
      <vt:lpstr>Contact Information</vt:lpstr>
      <vt:lpstr> Workstation &amp; Data Security</vt:lpstr>
      <vt:lpstr>Official use of FSU IT Resources </vt:lpstr>
      <vt:lpstr>Highlights of Policy 4-OP-H-6</vt:lpstr>
      <vt:lpstr>Highlights of Policy 4-OP-H-6</vt:lpstr>
      <vt:lpstr>4-OP-H-5   INFORMATION SECURITY POLICY</vt:lpstr>
      <vt:lpstr>Highlights of Policy 4-OP-H-5</vt:lpstr>
      <vt:lpstr>Workstation Security - Best Practices</vt:lpstr>
      <vt:lpstr>Workstation Security - Best Practices</vt:lpstr>
      <vt:lpstr>Mobile Data Security</vt:lpstr>
      <vt:lpstr>Workstation Security – Email Abuse</vt:lpstr>
      <vt:lpstr>Securing Desktop Files</vt:lpstr>
      <vt:lpstr>PowerPoint Presentation</vt:lpstr>
      <vt:lpstr>PowerPoint Presentation</vt:lpstr>
      <vt:lpstr>Helpful Keyboard Security Shortcuts </vt:lpstr>
      <vt:lpstr>PowerPoint Presentation</vt:lpstr>
      <vt:lpstr>ITS Windows Security Updates</vt:lpstr>
      <vt:lpstr>PowerPoint Presentation</vt:lpstr>
      <vt:lpstr>PowerPoint Presentation</vt:lpstr>
      <vt:lpstr>Stealthy Malware &amp; Virus ( some basic definitions ) </vt:lpstr>
      <vt:lpstr>PowerPoint Presentation</vt:lpstr>
      <vt:lpstr>Stealthy Malware &amp; Virus</vt:lpstr>
      <vt:lpstr>PowerPoint Presentation</vt:lpstr>
      <vt:lpstr>PowerPoint Presentation</vt:lpstr>
      <vt:lpstr>From our Latest FSU Cyberhero Alert…</vt:lpstr>
      <vt:lpstr>PowerPoint Presentation</vt:lpstr>
      <vt:lpstr>Free Security Tools for your PC at Home</vt:lpstr>
      <vt:lpstr>PowerPoint Presentation</vt:lpstr>
      <vt:lpstr>2 Powerful Free Malware Scanners</vt:lpstr>
      <vt:lpstr>Contact Information</vt:lpstr>
      <vt:lpstr>Information Technology, &amp; Technical  Support</vt:lpstr>
      <vt:lpstr>Contacting I.T. Support  </vt:lpstr>
      <vt:lpstr>Credential Management</vt:lpstr>
      <vt:lpstr>Windows 10 </vt:lpstr>
      <vt:lpstr>Microsoft Office 2016</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Sources of University Funds</dc:title>
  <dc:creator>Barrett, Lauren M.</dc:creator>
  <cp:lastModifiedBy>Adams, Geoffrey</cp:lastModifiedBy>
  <cp:revision>188</cp:revision>
  <cp:lastPrinted>2016-03-15T14:47:19Z</cp:lastPrinted>
  <dcterms:created xsi:type="dcterms:W3CDTF">2016-01-11T18:07:43Z</dcterms:created>
  <dcterms:modified xsi:type="dcterms:W3CDTF">2016-03-24T11:55:48Z</dcterms:modified>
</cp:coreProperties>
</file>