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xml" ContentType="application/vnd.openxmlformats-officedocument.presentationml.tags+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Lst>
  <p:notesMasterIdLst>
    <p:notesMasterId r:id="rId43"/>
  </p:notesMasterIdLst>
  <p:sldIdLst>
    <p:sldId id="257" r:id="rId3"/>
    <p:sldId id="275" r:id="rId4"/>
    <p:sldId id="337" r:id="rId5"/>
    <p:sldId id="345" r:id="rId6"/>
    <p:sldId id="300" r:id="rId7"/>
    <p:sldId id="352" r:id="rId8"/>
    <p:sldId id="344" r:id="rId9"/>
    <p:sldId id="296" r:id="rId10"/>
    <p:sldId id="354" r:id="rId11"/>
    <p:sldId id="350" r:id="rId12"/>
    <p:sldId id="322" r:id="rId13"/>
    <p:sldId id="351" r:id="rId14"/>
    <p:sldId id="355" r:id="rId15"/>
    <p:sldId id="323" r:id="rId16"/>
    <p:sldId id="324" r:id="rId17"/>
    <p:sldId id="356" r:id="rId18"/>
    <p:sldId id="348" r:id="rId19"/>
    <p:sldId id="274" r:id="rId20"/>
    <p:sldId id="346" r:id="rId21"/>
    <p:sldId id="282" r:id="rId22"/>
    <p:sldId id="284" r:id="rId23"/>
    <p:sldId id="347" r:id="rId24"/>
    <p:sldId id="349" r:id="rId25"/>
    <p:sldId id="338" r:id="rId26"/>
    <p:sldId id="313" r:id="rId27"/>
    <p:sldId id="319" r:id="rId28"/>
    <p:sldId id="316" r:id="rId29"/>
    <p:sldId id="336" r:id="rId30"/>
    <p:sldId id="331" r:id="rId31"/>
    <p:sldId id="339" r:id="rId32"/>
    <p:sldId id="318" r:id="rId33"/>
    <p:sldId id="330" r:id="rId34"/>
    <p:sldId id="340" r:id="rId35"/>
    <p:sldId id="341" r:id="rId36"/>
    <p:sldId id="320" r:id="rId37"/>
    <p:sldId id="271" r:id="rId38"/>
    <p:sldId id="311" r:id="rId39"/>
    <p:sldId id="312" r:id="rId40"/>
    <p:sldId id="357" r:id="rId41"/>
    <p:sldId id="264" r:id="rId4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berly McMurray" initials="KM" lastIdx="1" clrIdx="0">
    <p:extLst>
      <p:ext uri="{19B8F6BF-5375-455C-9EA6-DF929625EA0E}">
        <p15:presenceInfo xmlns:p15="http://schemas.microsoft.com/office/powerpoint/2012/main" userId="S::kmcmurray@fsu.edu::f233e178-8487-4d3f-8cfe-f5da8d6572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B8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39ADD8-7726-4370-BEE3-C5571B8FF749}" v="24" dt="2021-11-05T19:39:22.4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56404" autoAdjust="0"/>
  </p:normalViewPr>
  <p:slideViewPr>
    <p:cSldViewPr snapToGrid="0" snapToObjects="1">
      <p:cViewPr varScale="1">
        <p:scale>
          <a:sx n="56" d="100"/>
          <a:sy n="56" d="100"/>
        </p:scale>
        <p:origin x="1884" y="6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A454CE-4AB2-4AE2-A078-762F4AE711E6}" type="datetimeFigureOut">
              <a:rPr lang="en-US" smtClean="0"/>
              <a:t>4/24/2024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7E40BC-F8BC-4449-8CFC-390F8B60B5B9}" type="slidenum">
              <a:rPr lang="en-US" smtClean="0"/>
              <a:t>‹#›</a:t>
            </a:fld>
            <a:endParaRPr lang="en-US"/>
          </a:p>
        </p:txBody>
      </p:sp>
    </p:spTree>
    <p:extLst>
      <p:ext uri="{BB962C8B-B14F-4D97-AF65-F5344CB8AC3E}">
        <p14:creationId xmlns:p14="http://schemas.microsoft.com/office/powerpoint/2010/main" val="252596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ontroller.vpfa.fsu.edu/recommended-querie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controller.vpfa.fsu.edu/query" TargetMode="External"/><Relationship Id="rId7" Type="http://schemas.openxmlformats.org/officeDocument/2006/relationships/hyperlink" Target="https://omni.training.fsu.edu/content/download/22671/146003"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budget.fsu.edu/training-resources" TargetMode="External"/><Relationship Id="rId5" Type="http://schemas.openxmlformats.org/officeDocument/2006/relationships/hyperlink" Target="https://www.research.fsu.edu/research-offices/sra/manage-awards-subawards/useful-queries/" TargetMode="External"/><Relationship Id="rId4" Type="http://schemas.openxmlformats.org/officeDocument/2006/relationships/hyperlink" Target="http://hr.fsu.edu/PDF/Publications/timeandleave/Dept_Rep_Queries.pdf"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controller.vpfa.fsu.edu/query" TargetMode="External"/><Relationship Id="rId3" Type="http://schemas.openxmlformats.org/officeDocument/2006/relationships/hyperlink" Target="http://controller.vpfa.fsu.edu/business_management_guide" TargetMode="External"/><Relationship Id="rId7" Type="http://schemas.openxmlformats.org/officeDocument/2006/relationships/hyperlink" Target="http://controller.vpfa.fsu.edu/services/accounting-reporting/gl-account-lists"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controller.vpfa.fsu.edu/forms" TargetMode="External"/><Relationship Id="rId5" Type="http://schemas.openxmlformats.org/officeDocument/2006/relationships/hyperlink" Target="http://controller.vpfa.fsu.edu/sites/default/files/media/doc/Accounting/Accounting_Terms_Concepts.pdf" TargetMode="External"/><Relationship Id="rId4" Type="http://schemas.openxmlformats.org/officeDocument/2006/relationships/hyperlink" Target="http://controller.vpfa.fsu.edu/training"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Edited 4/24/24</a:t>
            </a:r>
          </a:p>
        </p:txBody>
      </p:sp>
      <p:sp>
        <p:nvSpPr>
          <p:cNvPr id="4" name="Slide Number Placeholder 3"/>
          <p:cNvSpPr>
            <a:spLocks noGrp="1"/>
          </p:cNvSpPr>
          <p:nvPr>
            <p:ph type="sldNum" sz="quarter" idx="5"/>
          </p:nvPr>
        </p:nvSpPr>
        <p:spPr/>
        <p:txBody>
          <a:bodyPr/>
          <a:lstStyle/>
          <a:p>
            <a:fld id="{9A7E40BC-F8BC-4449-8CFC-390F8B60B5B9}" type="slidenum">
              <a:rPr lang="en-US" smtClean="0"/>
              <a:t>1</a:t>
            </a:fld>
            <a:endParaRPr lang="en-US"/>
          </a:p>
        </p:txBody>
      </p:sp>
    </p:spTree>
    <p:extLst>
      <p:ext uri="{BB962C8B-B14F-4D97-AF65-F5344CB8AC3E}">
        <p14:creationId xmlns:p14="http://schemas.microsoft.com/office/powerpoint/2010/main" val="1060848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7E40BC-F8BC-4449-8CFC-390F8B60B5B9}" type="slidenum">
              <a:rPr lang="en-US" smtClean="0"/>
              <a:t>11</a:t>
            </a:fld>
            <a:endParaRPr lang="en-US"/>
          </a:p>
        </p:txBody>
      </p:sp>
    </p:spTree>
    <p:extLst>
      <p:ext uri="{BB962C8B-B14F-4D97-AF65-F5344CB8AC3E}">
        <p14:creationId xmlns:p14="http://schemas.microsoft.com/office/powerpoint/2010/main" val="4194442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31B66E-889F-4A4A-9F89-53DDBB0E0517}" type="slidenum">
              <a:rPr lang="en-US" smtClean="0"/>
              <a:t>12</a:t>
            </a:fld>
            <a:endParaRPr lang="en-US"/>
          </a:p>
        </p:txBody>
      </p:sp>
    </p:spTree>
    <p:extLst>
      <p:ext uri="{BB962C8B-B14F-4D97-AF65-F5344CB8AC3E}">
        <p14:creationId xmlns:p14="http://schemas.microsoft.com/office/powerpoint/2010/main" val="1457531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7E40BC-F8BC-4449-8CFC-390F8B60B5B9}" type="slidenum">
              <a:rPr lang="en-US" smtClean="0"/>
              <a:t>15</a:t>
            </a:fld>
            <a:endParaRPr lang="en-US"/>
          </a:p>
        </p:txBody>
      </p:sp>
    </p:spTree>
    <p:extLst>
      <p:ext uri="{BB962C8B-B14F-4D97-AF65-F5344CB8AC3E}">
        <p14:creationId xmlns:p14="http://schemas.microsoft.com/office/powerpoint/2010/main" val="906889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7E40BC-F8BC-4449-8CFC-390F8B60B5B9}" type="slidenum">
              <a:rPr lang="en-US" smtClean="0"/>
              <a:t>16</a:t>
            </a:fld>
            <a:endParaRPr lang="en-US"/>
          </a:p>
        </p:txBody>
      </p:sp>
    </p:spTree>
    <p:extLst>
      <p:ext uri="{BB962C8B-B14F-4D97-AF65-F5344CB8AC3E}">
        <p14:creationId xmlns:p14="http://schemas.microsoft.com/office/powerpoint/2010/main" val="2024589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Cash (112000)</a:t>
            </a:r>
          </a:p>
          <a:p>
            <a:pPr marL="628650" lvl="1" indent="-171450">
              <a:buFont typeface="Arial" panose="020B0604020202020204" pitchFamily="34" charset="0"/>
              <a:buChar char="•"/>
            </a:pPr>
            <a:r>
              <a:rPr lang="en-US" dirty="0"/>
              <a:t>Almost every journal/transaction affects cash in some way</a:t>
            </a:r>
          </a:p>
          <a:p>
            <a:pPr marL="628650" lvl="1" indent="-171450">
              <a:buFont typeface="Arial" panose="020B0604020202020204" pitchFamily="34" charset="0"/>
              <a:buChar char="•"/>
            </a:pPr>
            <a:r>
              <a:rPr lang="en-US" dirty="0"/>
              <a:t>Especially important for Auxiliaries</a:t>
            </a:r>
          </a:p>
          <a:p>
            <a:pPr marL="1085850" lvl="2" indent="-171450">
              <a:buFont typeface="Arial" panose="020B0604020202020204" pitchFamily="34" charset="0"/>
              <a:buChar char="•"/>
            </a:pPr>
            <a:r>
              <a:rPr lang="en-US" dirty="0"/>
              <a:t>Does everyone know what an auxiliary is?</a:t>
            </a:r>
          </a:p>
          <a:p>
            <a:pPr marL="1085850" lvl="2" indent="-171450">
              <a:buFont typeface="Arial" panose="020B0604020202020204" pitchFamily="34" charset="0"/>
              <a:buChar char="•"/>
            </a:pPr>
            <a:r>
              <a:rPr lang="en-US" dirty="0"/>
              <a:t>Auxiliaries are revenue generating business type activities that support the mission of the institution and provide essential services to the campus community</a:t>
            </a:r>
          </a:p>
          <a:p>
            <a:pPr marL="1085850" lvl="2" indent="-171450">
              <a:buFont typeface="Arial" panose="020B0604020202020204" pitchFamily="34" charset="0"/>
              <a:buChar char="•"/>
            </a:pPr>
            <a:r>
              <a:rPr lang="en-US" dirty="0"/>
              <a:t>Cannot have negative cash in your auxiliary</a:t>
            </a:r>
          </a:p>
          <a:p>
            <a:pPr marL="628650" lvl="1" indent="-171450">
              <a:buFont typeface="Arial" panose="020B0604020202020204" pitchFamily="34" charset="0"/>
              <a:buChar char="•"/>
            </a:pPr>
            <a:r>
              <a:rPr lang="en-US" dirty="0"/>
              <a:t>OMNI uses cash to balance journals at Dept/Fund level</a:t>
            </a:r>
          </a:p>
          <a:p>
            <a:pPr marL="1085850" lvl="2" indent="-171450">
              <a:buFont typeface="Arial" panose="020B0604020202020204" pitchFamily="34" charset="0"/>
              <a:buChar char="•"/>
            </a:pPr>
            <a:r>
              <a:rPr lang="en-US" dirty="0"/>
              <a:t>When an expense is recorded the other side of that entry would be cash, the system does that automatically</a:t>
            </a:r>
          </a:p>
          <a:p>
            <a:pPr marL="628650" lvl="1" indent="-171450">
              <a:buFont typeface="Arial" panose="020B0604020202020204" pitchFamily="34" charset="0"/>
              <a:buChar char="•"/>
            </a:pPr>
            <a:r>
              <a:rPr lang="en-US" dirty="0"/>
              <a:t>Cash is reconciled at university level by the Controller’s Office</a:t>
            </a:r>
          </a:p>
          <a:p>
            <a:pPr marL="628650" lvl="1" indent="-171450">
              <a:buFont typeface="Arial" panose="020B0604020202020204" pitchFamily="34" charset="0"/>
              <a:buChar char="•"/>
            </a:pPr>
            <a:r>
              <a:rPr lang="en-US" dirty="0"/>
              <a:t>Budget vs. Cash</a:t>
            </a:r>
          </a:p>
          <a:p>
            <a:pPr marL="1085850" lvl="2" indent="-171450">
              <a:buFont typeface="Arial" panose="020B0604020202020204" pitchFamily="34" charset="0"/>
              <a:buChar char="•"/>
            </a:pPr>
            <a:r>
              <a:rPr lang="en-US" dirty="0"/>
              <a:t>For E&amp;G departments, cash should follow budget</a:t>
            </a:r>
          </a:p>
          <a:p>
            <a:pPr marL="1085850" lvl="2" indent="-171450">
              <a:buFont typeface="Arial" panose="020B0604020202020204" pitchFamily="34" charset="0"/>
              <a:buChar char="•"/>
            </a:pPr>
            <a:r>
              <a:rPr lang="en-US" dirty="0"/>
              <a:t>Cash transfers are recorded weekly by the Controller’s Office to match budget transfers </a:t>
            </a:r>
          </a:p>
          <a:p>
            <a:pPr marL="1085850" lvl="2" indent="-171450">
              <a:buFont typeface="Arial" panose="020B0604020202020204" pitchFamily="34" charset="0"/>
              <a:buChar char="•"/>
            </a:pPr>
            <a:r>
              <a:rPr lang="en-US" dirty="0"/>
              <a:t>For auxiliaries and others, cash and budget will almost never match due to timing</a:t>
            </a:r>
          </a:p>
          <a:p>
            <a:pPr marL="1085850" lvl="2" indent="-171450">
              <a:buFont typeface="Arial" panose="020B0604020202020204" pitchFamily="34" charset="0"/>
              <a:buChar char="•"/>
            </a:pPr>
            <a:r>
              <a:rPr lang="en-US" dirty="0"/>
              <a:t>When the budget is prepared it is for an entire year, however most auxiliaries earn revenue and pay expenses throughout the year – not just at one time.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Transferring cash between departments in the same fund is generally okay; almost never okay between funds</a:t>
            </a:r>
          </a:p>
          <a:p>
            <a:pPr marL="628650" lvl="1" indent="-171450">
              <a:buFont typeface="Arial" panose="020B0604020202020204" pitchFamily="34" charset="0"/>
              <a:buChar char="•"/>
            </a:pPr>
            <a:endParaRPr lang="en-US" dirty="0"/>
          </a:p>
          <a:p>
            <a:pPr lvl="1"/>
            <a:endParaRPr lang="en-US" dirty="0"/>
          </a:p>
        </p:txBody>
      </p:sp>
      <p:sp>
        <p:nvSpPr>
          <p:cNvPr id="4" name="Slide Number Placeholder 3"/>
          <p:cNvSpPr>
            <a:spLocks noGrp="1"/>
          </p:cNvSpPr>
          <p:nvPr>
            <p:ph type="sldNum" sz="quarter" idx="5"/>
          </p:nvPr>
        </p:nvSpPr>
        <p:spPr/>
        <p:txBody>
          <a:bodyPr/>
          <a:lstStyle/>
          <a:p>
            <a:fld id="{2331B66E-889F-4A4A-9F89-53DDBB0E0517}" type="slidenum">
              <a:rPr lang="en-US" smtClean="0"/>
              <a:t>18</a:t>
            </a:fld>
            <a:endParaRPr lang="en-US"/>
          </a:p>
        </p:txBody>
      </p:sp>
    </p:spTree>
    <p:extLst>
      <p:ext uri="{BB962C8B-B14F-4D97-AF65-F5344CB8AC3E}">
        <p14:creationId xmlns:p14="http://schemas.microsoft.com/office/powerpoint/2010/main" val="1396998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Accounts receivable is money that is owed to the university for goods or services delivered but not yet paid for by the customer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example, FSU’s chemistry department sells some chemicals to another University.  We ship it to them before they have paid for it.</a:t>
            </a:r>
          </a:p>
          <a:p>
            <a:endParaRPr lang="en-US" dirty="0"/>
          </a:p>
          <a:p>
            <a:r>
              <a:rPr lang="en-US" dirty="0"/>
              <a:t>**Mention that the two main sources are AR (Student or Auxiliary)</a:t>
            </a:r>
          </a:p>
          <a:p>
            <a:r>
              <a:rPr lang="en-US" dirty="0"/>
              <a:t>Need to contextualize why we are talking about this </a:t>
            </a:r>
          </a:p>
          <a:p>
            <a:r>
              <a:rPr lang="en-US" dirty="0"/>
              <a:t>Depts won’t necessarily be doing journal entries but important they understand the entries that the system is making</a:t>
            </a:r>
          </a:p>
          <a:p>
            <a:r>
              <a:rPr lang="en-US" dirty="0"/>
              <a:t>For the most part, want folks to understand so when balances “stick” on ledgers they will notice and do something about it</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are a few different types of accounts receivable at FSU</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151000/151200 – General AR accounts generally only used by Controller’s Office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151005 AR – Employee Advances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Discuss travel advance/personal exp process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Should clear out when employees process their expense reports151300 – Auxiliary AR processed through OMNI AR/Billing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151010/151011 Employee or vendor overpayment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151100 AR fees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Depts should ensure they receive class fees and other student fees for which they are entitled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should clear out when payment is collected from students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Due from component units</a:t>
            </a:r>
          </a:p>
          <a:p>
            <a:pPr marL="628650" lvl="1" indent="-171450">
              <a:buFont typeface="Arial" panose="020B0604020202020204" pitchFamily="34" charset="0"/>
              <a:buChar char="•"/>
            </a:pPr>
            <a:r>
              <a:rPr lang="en-US" dirty="0"/>
              <a:t>Component units is an accounting definition, but generally this includes entities that FSU is financially accountable for</a:t>
            </a:r>
          </a:p>
          <a:p>
            <a:pPr marL="628650" lvl="1" indent="-171450">
              <a:buFont typeface="Arial" panose="020B0604020202020204" pitchFamily="34" charset="0"/>
              <a:buChar char="•"/>
            </a:pPr>
            <a:r>
              <a:rPr lang="en-US" dirty="0"/>
              <a:t>In BTAC01 we discussed our structure including our DSOs – so this would include the FSU Foundation and FSU Research Foundation for example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Accounts payable is money that is owed by the university to a vendor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example, when you order an IT item from Dell, they ship it to us before we pay for it.  But we still owe them that money</a:t>
            </a:r>
          </a:p>
          <a:p>
            <a:pPr lvl="1"/>
            <a:endParaRPr lang="en-US" dirty="0"/>
          </a:p>
        </p:txBody>
      </p:sp>
      <p:sp>
        <p:nvSpPr>
          <p:cNvPr id="4" name="Slide Number Placeholder 3"/>
          <p:cNvSpPr>
            <a:spLocks noGrp="1"/>
          </p:cNvSpPr>
          <p:nvPr>
            <p:ph type="sldNum" sz="quarter" idx="5"/>
          </p:nvPr>
        </p:nvSpPr>
        <p:spPr/>
        <p:txBody>
          <a:bodyPr/>
          <a:lstStyle/>
          <a:p>
            <a:fld id="{2331B66E-889F-4A4A-9F89-53DDBB0E0517}" type="slidenum">
              <a:rPr lang="en-US" smtClean="0"/>
              <a:t>19</a:t>
            </a:fld>
            <a:endParaRPr lang="en-US"/>
          </a:p>
        </p:txBody>
      </p:sp>
    </p:spTree>
    <p:extLst>
      <p:ext uri="{BB962C8B-B14F-4D97-AF65-F5344CB8AC3E}">
        <p14:creationId xmlns:p14="http://schemas.microsoft.com/office/powerpoint/2010/main" val="171366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Revenue is recorded in accounts that start with a 6</a:t>
            </a:r>
          </a:p>
          <a:p>
            <a:pPr marL="171450" lvl="0" indent="-171450">
              <a:buFont typeface="Arial" panose="020B0604020202020204" pitchFamily="34" charset="0"/>
              <a:buChar char="•"/>
            </a:pPr>
            <a:r>
              <a:rPr lang="en-US" dirty="0"/>
              <a:t>Auxiliary Revenues</a:t>
            </a:r>
          </a:p>
          <a:p>
            <a:pPr marL="628650" lvl="1" indent="-171450">
              <a:buFont typeface="Arial" panose="020B0604020202020204" pitchFamily="34" charset="0"/>
              <a:buChar char="•"/>
            </a:pPr>
            <a:r>
              <a:rPr lang="en-US" dirty="0"/>
              <a:t>Important to classify as internal vs. external correctly for the university’s financial statements to be correct</a:t>
            </a:r>
          </a:p>
          <a:p>
            <a:pPr marL="628650" lvl="1" indent="-171450">
              <a:buFont typeface="Arial" panose="020B0604020202020204" pitchFamily="34" charset="0"/>
              <a:buChar char="•"/>
            </a:pPr>
            <a:r>
              <a:rPr lang="en-US" dirty="0"/>
              <a:t>This is really important</a:t>
            </a:r>
          </a:p>
          <a:p>
            <a:pPr marL="628650" lvl="1" indent="-171450">
              <a:buFont typeface="Arial" panose="020B0604020202020204" pitchFamily="34" charset="0"/>
              <a:buChar char="•"/>
            </a:pPr>
            <a:r>
              <a:rPr lang="en-US" dirty="0"/>
              <a:t>Internal</a:t>
            </a:r>
          </a:p>
          <a:p>
            <a:pPr marL="1085850" lvl="2" indent="-171450">
              <a:buFont typeface="Arial" panose="020B0604020202020204" pitchFamily="34" charset="0"/>
              <a:buChar char="•"/>
            </a:pPr>
            <a:r>
              <a:rPr lang="en-US" dirty="0"/>
              <a:t>Revenue received by one FSU dept from another FSU dept</a:t>
            </a:r>
          </a:p>
          <a:p>
            <a:pPr marL="1085850" lvl="2" indent="-171450">
              <a:buFont typeface="Arial" panose="020B0604020202020204" pitchFamily="34" charset="0"/>
              <a:buChar char="•"/>
            </a:pPr>
            <a:r>
              <a:rPr lang="en-US" dirty="0"/>
              <a:t>E.g. utility charges, ITS charges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Eliminated at the university level for financial statements</a:t>
            </a:r>
          </a:p>
          <a:p>
            <a:pPr marL="628650" lvl="1" indent="-171450">
              <a:buFont typeface="Arial" panose="020B0604020202020204" pitchFamily="34" charset="0"/>
              <a:buChar char="•"/>
            </a:pPr>
            <a:r>
              <a:rPr lang="en-US" dirty="0"/>
              <a:t>External</a:t>
            </a:r>
          </a:p>
          <a:p>
            <a:pPr marL="1085850" lvl="2" indent="-171450">
              <a:buFont typeface="Arial" panose="020B0604020202020204" pitchFamily="34" charset="0"/>
              <a:buChar char="•"/>
            </a:pPr>
            <a:r>
              <a:rPr lang="en-US" dirty="0"/>
              <a:t>All other auxiliary revenues received from any non-FSU dept </a:t>
            </a:r>
          </a:p>
          <a:p>
            <a:pPr marL="1085850" lvl="2" indent="-171450">
              <a:buFont typeface="Arial" panose="020B0604020202020204" pitchFamily="34" charset="0"/>
              <a:buChar char="•"/>
            </a:pPr>
            <a:r>
              <a:rPr lang="en-US" dirty="0"/>
              <a:t>Includes students, employees and related organizations like FSU</a:t>
            </a:r>
          </a:p>
          <a:p>
            <a:pPr marL="171450" indent="-171450">
              <a:buFont typeface="Arial" panose="020B0604020202020204" pitchFamily="34" charset="0"/>
              <a:buChar char="•"/>
            </a:pPr>
            <a:r>
              <a:rPr lang="en-US" dirty="0"/>
              <a:t>Some other common revenue you may see</a:t>
            </a:r>
          </a:p>
          <a:p>
            <a:pPr marL="628650" lvl="1" indent="-171450">
              <a:buFont typeface="Arial" panose="020B0604020202020204" pitchFamily="34" charset="0"/>
              <a:buChar char="•"/>
            </a:pPr>
            <a:r>
              <a:rPr lang="en-US" dirty="0"/>
              <a:t>Sponsored Research (C&amp;G) Revenue – Managed by SRA</a:t>
            </a:r>
          </a:p>
          <a:p>
            <a:pPr marL="628650" lvl="1" indent="-171450">
              <a:buFont typeface="Arial" panose="020B0604020202020204" pitchFamily="34" charset="0"/>
              <a:buChar char="•"/>
            </a:pPr>
            <a:r>
              <a:rPr lang="en-US" dirty="0"/>
              <a:t>Fee Revenue – Tuition as well as other fees paid by students for specific purpose (restricted in use)</a:t>
            </a:r>
          </a:p>
          <a:p>
            <a:pPr marL="1085850" lvl="2" indent="-171450">
              <a:buFont typeface="Arial" panose="020B0604020202020204" pitchFamily="34" charset="0"/>
              <a:buChar char="•"/>
            </a:pPr>
            <a:r>
              <a:rPr lang="en-US" dirty="0"/>
              <a:t>Includes lab/material/equipment and other class-specific fees</a:t>
            </a:r>
          </a:p>
          <a:p>
            <a:pPr marL="1085850" lvl="2" indent="-171450">
              <a:buFont typeface="Arial" panose="020B0604020202020204" pitchFamily="34" charset="0"/>
              <a:buChar char="•"/>
            </a:pPr>
            <a:r>
              <a:rPr lang="en-US" dirty="0"/>
              <a:t>Also includes student activity, technology, distance learning, etc.</a:t>
            </a:r>
          </a:p>
          <a:p>
            <a:pPr marL="1085850" lvl="2" indent="-171450">
              <a:buFont typeface="Arial" panose="020B0604020202020204" pitchFamily="34" charset="0"/>
              <a:buChar char="•"/>
            </a:pPr>
            <a:r>
              <a:rPr lang="en-US" dirty="0"/>
              <a:t>Recorded in Campus Solutions via codes that drive student accounting called Item Types</a:t>
            </a:r>
          </a:p>
        </p:txBody>
      </p:sp>
      <p:sp>
        <p:nvSpPr>
          <p:cNvPr id="4" name="Slide Number Placeholder 3"/>
          <p:cNvSpPr>
            <a:spLocks noGrp="1"/>
          </p:cNvSpPr>
          <p:nvPr>
            <p:ph type="sldNum" sz="quarter" idx="5"/>
          </p:nvPr>
        </p:nvSpPr>
        <p:spPr/>
        <p:txBody>
          <a:bodyPr/>
          <a:lstStyle/>
          <a:p>
            <a:fld id="{2331B66E-889F-4A4A-9F89-53DDBB0E0517}" type="slidenum">
              <a:rPr lang="en-US" smtClean="0"/>
              <a:t>20</a:t>
            </a:fld>
            <a:endParaRPr lang="en-US"/>
          </a:p>
        </p:txBody>
      </p:sp>
    </p:spTree>
    <p:extLst>
      <p:ext uri="{BB962C8B-B14F-4D97-AF65-F5344CB8AC3E}">
        <p14:creationId xmlns:p14="http://schemas.microsoft.com/office/powerpoint/2010/main" val="3623702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Budgetary high-level categories</a:t>
            </a:r>
          </a:p>
          <a:p>
            <a:pPr marL="628650" lvl="1" indent="-171450">
              <a:buFont typeface="Arial" panose="020B0604020202020204" pitchFamily="34" charset="0"/>
              <a:buChar char="•"/>
            </a:pPr>
            <a:r>
              <a:rPr lang="en-US" dirty="0"/>
              <a:t>71 – Salary and benefit expenses</a:t>
            </a:r>
          </a:p>
          <a:p>
            <a:pPr marL="628650" lvl="1" indent="-171450">
              <a:buFont typeface="Arial" panose="020B0604020202020204" pitchFamily="34" charset="0"/>
              <a:buChar char="•"/>
            </a:pPr>
            <a:r>
              <a:rPr lang="en-US" dirty="0"/>
              <a:t>72 – OPS expenses</a:t>
            </a:r>
          </a:p>
          <a:p>
            <a:pPr marL="628650" lvl="1" indent="-171450">
              <a:buFont typeface="Arial" panose="020B0604020202020204" pitchFamily="34" charset="0"/>
              <a:buChar char="•"/>
            </a:pPr>
            <a:r>
              <a:rPr lang="en-US" dirty="0"/>
              <a:t>74 – All other operating expenses</a:t>
            </a:r>
          </a:p>
          <a:p>
            <a:pPr marL="628650" lvl="1" indent="-171450">
              <a:buFont typeface="Arial" panose="020B0604020202020204" pitchFamily="34" charset="0"/>
              <a:buChar char="•"/>
            </a:pPr>
            <a:r>
              <a:rPr lang="en-US" dirty="0"/>
              <a:t>76 – Capital expenditures (aka OCO)</a:t>
            </a:r>
          </a:p>
          <a:p>
            <a:pPr marL="1085850" lvl="2" indent="-171450">
              <a:buFont typeface="Arial" panose="020B0604020202020204" pitchFamily="34" charset="0"/>
              <a:buChar char="•"/>
            </a:pPr>
            <a:r>
              <a:rPr lang="en-US" dirty="0"/>
              <a:t>Capital expenditures are purchases of real, personal, or intangible property that has a cost equal to or greater than $5,000 and a useful life beyond one year.</a:t>
            </a:r>
          </a:p>
          <a:p>
            <a:pPr marL="1085850" lvl="2" indent="-171450">
              <a:buFont typeface="Arial" panose="020B0604020202020204" pitchFamily="34" charset="0"/>
              <a:buChar char="•"/>
            </a:pPr>
            <a:r>
              <a:rPr lang="en-US" dirty="0"/>
              <a:t>An example of a capital expenditure would be the purchase of a vehicle.</a:t>
            </a:r>
          </a:p>
          <a:p>
            <a:pPr marL="1085850" lvl="2" indent="-171450">
              <a:buFont typeface="Arial" panose="020B0604020202020204" pitchFamily="34" charset="0"/>
              <a:buChar char="•"/>
            </a:pPr>
            <a:r>
              <a:rPr lang="en-US" dirty="0"/>
              <a:t>It is important that if a purchase meets the $5,000 and one year test then it needs to be recorded to a 76 account and not a 74 account.</a:t>
            </a:r>
          </a:p>
          <a:p>
            <a:pPr marL="628650" lvl="1" indent="-171450">
              <a:buFont typeface="Arial" panose="020B0604020202020204" pitchFamily="34" charset="0"/>
              <a:buChar char="•"/>
            </a:pPr>
            <a:r>
              <a:rPr lang="en-US" dirty="0"/>
              <a:t>78 – Transfers out</a:t>
            </a:r>
          </a:p>
        </p:txBody>
      </p:sp>
      <p:sp>
        <p:nvSpPr>
          <p:cNvPr id="4" name="Slide Number Placeholder 3"/>
          <p:cNvSpPr>
            <a:spLocks noGrp="1"/>
          </p:cNvSpPr>
          <p:nvPr>
            <p:ph type="sldNum" sz="quarter" idx="5"/>
          </p:nvPr>
        </p:nvSpPr>
        <p:spPr/>
        <p:txBody>
          <a:bodyPr/>
          <a:lstStyle/>
          <a:p>
            <a:fld id="{2331B66E-889F-4A4A-9F89-53DDBB0E0517}" type="slidenum">
              <a:rPr lang="en-US" smtClean="0"/>
              <a:t>21</a:t>
            </a:fld>
            <a:endParaRPr lang="en-US"/>
          </a:p>
        </p:txBody>
      </p:sp>
    </p:spTree>
    <p:extLst>
      <p:ext uri="{BB962C8B-B14F-4D97-AF65-F5344CB8AC3E}">
        <p14:creationId xmlns:p14="http://schemas.microsoft.com/office/powerpoint/2010/main" val="1371108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If you are processing an </a:t>
            </a:r>
            <a:r>
              <a:rPr lang="en-US" dirty="0" err="1"/>
              <a:t>ePRF</a:t>
            </a:r>
            <a:r>
              <a:rPr lang="en-US" dirty="0"/>
              <a:t> (an electronic payment request) for an item that is not being paid for by a purchase order and you are uncertain which account to use, it is helpful to pull up the expense short list.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expenditure guidelines tell you which kinds of funds can pay for which kinds of expenditures.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331B66E-889F-4A4A-9F89-53DDBB0E0517}" type="slidenum">
              <a:rPr lang="en-US" smtClean="0"/>
              <a:t>22</a:t>
            </a:fld>
            <a:endParaRPr lang="en-US"/>
          </a:p>
        </p:txBody>
      </p:sp>
    </p:spTree>
    <p:extLst>
      <p:ext uri="{BB962C8B-B14F-4D97-AF65-F5344CB8AC3E}">
        <p14:creationId xmlns:p14="http://schemas.microsoft.com/office/powerpoint/2010/main" val="2711291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OMNI Financials</a:t>
            </a:r>
          </a:p>
          <a:p>
            <a:pPr marL="628650" lvl="1" indent="-171450">
              <a:buFont typeface="Arial" panose="020B0604020202020204" pitchFamily="34" charset="0"/>
              <a:buChar char="•"/>
            </a:pPr>
            <a:r>
              <a:rPr lang="en-US" dirty="0"/>
              <a:t>Queries</a:t>
            </a:r>
          </a:p>
          <a:p>
            <a:pPr marL="1085850" lvl="2" indent="-171450">
              <a:buFont typeface="Arial" panose="020B0604020202020204" pitchFamily="34" charset="0"/>
              <a:buChar char="•"/>
            </a:pPr>
            <a:r>
              <a:rPr lang="en-US" dirty="0"/>
              <a:t>A query is a request for data results from your database</a:t>
            </a:r>
          </a:p>
          <a:p>
            <a:pPr marL="628650" lvl="1" indent="-171450">
              <a:buFont typeface="Arial" panose="020B0604020202020204" pitchFamily="34" charset="0"/>
              <a:buChar char="•"/>
            </a:pPr>
            <a:r>
              <a:rPr lang="en-US" dirty="0"/>
              <a:t>Static Departmental Ledgers</a:t>
            </a:r>
          </a:p>
          <a:p>
            <a:pPr marL="628650" lvl="1" indent="-171450">
              <a:buFont typeface="Arial" panose="020B0604020202020204" pitchFamily="34" charset="0"/>
              <a:buChar char="•"/>
            </a:pPr>
            <a:r>
              <a:rPr lang="en-US" dirty="0"/>
              <a:t>“Canned” PeopleSoft reports</a:t>
            </a:r>
          </a:p>
          <a:p>
            <a:pPr marL="171450" indent="-171450">
              <a:buFont typeface="Arial" panose="020B0604020202020204" pitchFamily="34" charset="0"/>
              <a:buChar char="•"/>
            </a:pPr>
            <a:r>
              <a:rPr lang="en-US" dirty="0"/>
              <a:t>PS Query (in OMNI Financials)</a:t>
            </a:r>
          </a:p>
          <a:p>
            <a:pPr marL="628650" lvl="1" indent="-171450">
              <a:buFont typeface="Arial" panose="020B0604020202020204" pitchFamily="34" charset="0"/>
              <a:buChar char="•"/>
            </a:pPr>
            <a:r>
              <a:rPr lang="en-US" dirty="0"/>
              <a:t>Data is “live”</a:t>
            </a:r>
          </a:p>
          <a:p>
            <a:pPr marL="628650" lvl="1" indent="-171450">
              <a:buFont typeface="Arial" panose="020B0604020202020204" pitchFamily="34" charset="0"/>
              <a:buChar char="•"/>
            </a:pPr>
            <a:r>
              <a:rPr lang="en-US" dirty="0"/>
              <a:t>Very specific data</a:t>
            </a:r>
          </a:p>
          <a:p>
            <a:pPr marL="628650" lvl="1" indent="-171450">
              <a:buFont typeface="Arial" panose="020B0604020202020204" pitchFamily="34" charset="0"/>
              <a:buChar char="•"/>
            </a:pPr>
            <a:r>
              <a:rPr lang="en-US" dirty="0"/>
              <a:t>Important to choose the right query</a:t>
            </a:r>
          </a:p>
          <a:p>
            <a:pPr marL="628650" lvl="1" indent="-171450">
              <a:buFont typeface="Arial" panose="020B0604020202020204" pitchFamily="34" charset="0"/>
              <a:buChar char="•"/>
            </a:pPr>
            <a:r>
              <a:rPr lang="en-US" dirty="0"/>
              <a:t>Best for up-to-the-minute data or specific info (e.g. a listing of Journal Sources)</a:t>
            </a:r>
          </a:p>
          <a:p>
            <a:pPr marL="628650" lvl="1" indent="-171450">
              <a:buFont typeface="Arial" panose="020B0604020202020204" pitchFamily="34" charset="0"/>
              <a:buChar char="•"/>
            </a:pPr>
            <a:r>
              <a:rPr lang="en-US" dirty="0"/>
              <a:t>Recommended Queries listing available on Controller’s website </a:t>
            </a:r>
            <a:br>
              <a:rPr lang="en-US" dirty="0"/>
            </a:br>
            <a:r>
              <a:rPr lang="en-US" dirty="0">
                <a:hlinkClick r:id="rId3"/>
              </a:rPr>
              <a:t>https://controller.vpfa.fsu.edu/recommended-queries</a:t>
            </a:r>
            <a:endParaRPr lang="en-US" dirty="0"/>
          </a:p>
          <a:p>
            <a:endParaRPr lang="en-US" dirty="0"/>
          </a:p>
          <a:p>
            <a:pPr marL="628650" lvl="1"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FB5EA048-DCC3-42DB-A5BA-CB1332127403}" type="slidenum">
              <a:rPr lang="en-US" smtClean="0"/>
              <a:t>24</a:t>
            </a:fld>
            <a:endParaRPr lang="en-US"/>
          </a:p>
        </p:txBody>
      </p:sp>
    </p:spTree>
    <p:extLst>
      <p:ext uri="{BB962C8B-B14F-4D97-AF65-F5344CB8AC3E}">
        <p14:creationId xmlns:p14="http://schemas.microsoft.com/office/powerpoint/2010/main" val="1619199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Do introductions – name, department, role, how long at university</a:t>
            </a:r>
          </a:p>
          <a:p>
            <a:pPr marL="171450" indent="-171450">
              <a:buFont typeface="Arial" panose="020B0604020202020204" pitchFamily="34" charset="0"/>
              <a:buChar char="•"/>
            </a:pPr>
            <a:r>
              <a:rPr lang="en-US" dirty="0"/>
              <a:t>Remind participants to please ask questions.  If you have a question about something I am saying, it is likely your neighbor does too.  </a:t>
            </a:r>
          </a:p>
          <a:p>
            <a:endParaRPr lang="en-US" dirty="0"/>
          </a:p>
        </p:txBody>
      </p:sp>
      <p:sp>
        <p:nvSpPr>
          <p:cNvPr id="4" name="Slide Number Placeholder 3"/>
          <p:cNvSpPr>
            <a:spLocks noGrp="1"/>
          </p:cNvSpPr>
          <p:nvPr>
            <p:ph type="sldNum" sz="quarter" idx="5"/>
          </p:nvPr>
        </p:nvSpPr>
        <p:spPr/>
        <p:txBody>
          <a:bodyPr/>
          <a:lstStyle/>
          <a:p>
            <a:fld id="{9A7E40BC-F8BC-4449-8CFC-390F8B60B5B9}" type="slidenum">
              <a:rPr lang="en-US" smtClean="0"/>
              <a:t>2</a:t>
            </a:fld>
            <a:endParaRPr lang="en-US"/>
          </a:p>
        </p:txBody>
      </p:sp>
    </p:spTree>
    <p:extLst>
      <p:ext uri="{BB962C8B-B14F-4D97-AF65-F5344CB8AC3E}">
        <p14:creationId xmlns:p14="http://schemas.microsoft.com/office/powerpoint/2010/main" val="2908128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Oracle Business Intelligence (BI)</a:t>
            </a:r>
          </a:p>
          <a:p>
            <a:pPr marL="628650" lvl="1" indent="-171450">
              <a:buFont typeface="Arial" panose="020B0604020202020204" pitchFamily="34" charset="0"/>
              <a:buChar char="•"/>
            </a:pPr>
            <a:r>
              <a:rPr lang="en-US" dirty="0"/>
              <a:t>Link from </a:t>
            </a:r>
            <a:r>
              <a:rPr lang="en-US" dirty="0" err="1"/>
              <a:t>myFSU</a:t>
            </a:r>
            <a:r>
              <a:rPr lang="en-US" dirty="0"/>
              <a:t> portal page</a:t>
            </a:r>
          </a:p>
          <a:p>
            <a:pPr marL="628650" lvl="1" indent="-171450">
              <a:buFont typeface="Arial" panose="020B0604020202020204" pitchFamily="34" charset="0"/>
              <a:buChar char="•"/>
            </a:pPr>
            <a:r>
              <a:rPr lang="en-US" dirty="0"/>
              <a:t>Data warehouse tool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RECOMMEND THEY USE FIREFOX WHEN IN BI</a:t>
            </a:r>
            <a:endParaRPr lang="en-US" dirty="0"/>
          </a:p>
          <a:p>
            <a:pPr marL="628650" lvl="1" indent="-171450">
              <a:buFont typeface="Arial" panose="020B0604020202020204" pitchFamily="34" charset="0"/>
              <a:buChar char="•"/>
            </a:pPr>
            <a:r>
              <a:rPr lang="en-US" dirty="0"/>
              <a:t>Select data from PeopleSoft loaded nightly</a:t>
            </a:r>
          </a:p>
          <a:p>
            <a:pPr marL="628650" lvl="1" indent="-171450">
              <a:buFont typeface="Arial" panose="020B0604020202020204" pitchFamily="34" charset="0"/>
              <a:buChar char="•"/>
            </a:pPr>
            <a:r>
              <a:rPr lang="en-US" dirty="0"/>
              <a:t>Numerous dashboard reports available</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The data in BI is loaded from OMNI Financials nightly so it reflects yesterday’s activity</a:t>
            </a:r>
          </a:p>
          <a:p>
            <a:pPr marL="628650" lvl="1" indent="-171450">
              <a:buFont typeface="Arial" panose="020B0604020202020204" pitchFamily="34" charset="0"/>
              <a:buChar char="•"/>
            </a:pPr>
            <a:r>
              <a:rPr lang="en-US" dirty="0"/>
              <a:t>Numerous dashboard reports available that drill to the detail support in OMNI</a:t>
            </a:r>
          </a:p>
        </p:txBody>
      </p:sp>
      <p:sp>
        <p:nvSpPr>
          <p:cNvPr id="4" name="Slide Number Placeholder 3"/>
          <p:cNvSpPr>
            <a:spLocks noGrp="1"/>
          </p:cNvSpPr>
          <p:nvPr>
            <p:ph type="sldNum" sz="quarter" idx="10"/>
          </p:nvPr>
        </p:nvSpPr>
        <p:spPr/>
        <p:txBody>
          <a:bodyPr/>
          <a:lstStyle/>
          <a:p>
            <a:fld id="{FB5EA048-DCC3-42DB-A5BA-CB1332127403}" type="slidenum">
              <a:rPr lang="en-US" smtClean="0"/>
              <a:t>25</a:t>
            </a:fld>
            <a:endParaRPr lang="en-US"/>
          </a:p>
        </p:txBody>
      </p:sp>
    </p:spTree>
    <p:extLst>
      <p:ext uri="{BB962C8B-B14F-4D97-AF65-F5344CB8AC3E}">
        <p14:creationId xmlns:p14="http://schemas.microsoft.com/office/powerpoint/2010/main" val="721199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03213"/>
            <a:ext cx="5575300" cy="3136900"/>
          </a:xfrm>
          <a:prstGeom prst="rect">
            <a:avLst/>
          </a:prstGeom>
        </p:spPr>
      </p:sp>
      <p:sp>
        <p:nvSpPr>
          <p:cNvPr id="3" name="Notes Placeholder 2"/>
          <p:cNvSpPr>
            <a:spLocks noGrp="1"/>
          </p:cNvSpPr>
          <p:nvPr>
            <p:ph type="body" idx="1"/>
          </p:nvPr>
        </p:nvSpPr>
        <p:spPr>
          <a:xfrm>
            <a:off x="345689" y="3936379"/>
            <a:ext cx="6434252" cy="4627757"/>
          </a:xfrm>
          <a:prstGeom prst="rect">
            <a:avLst/>
          </a:prstGeom>
        </p:spPr>
        <p:txBody>
          <a:bodyPr/>
          <a:lstStyle/>
          <a:p>
            <a:pPr marL="171450" indent="-171450">
              <a:buFont typeface="Arial" panose="020B0604020202020204" pitchFamily="34" charset="0"/>
              <a:buChar char="•"/>
            </a:pPr>
            <a:r>
              <a:rPr lang="en-US" sz="1100" dirty="0"/>
              <a:t>Queries</a:t>
            </a:r>
          </a:p>
          <a:p>
            <a:pPr marL="628650" lvl="1" indent="-171450">
              <a:buFont typeface="Arial" panose="020B0604020202020204" pitchFamily="34" charset="0"/>
              <a:buChar char="•"/>
            </a:pPr>
            <a:r>
              <a:rPr lang="en-US" sz="1100" dirty="0"/>
              <a:t>Ad hoc (literally “for this”) request of information from a database</a:t>
            </a:r>
          </a:p>
          <a:p>
            <a:pPr marL="628650" lvl="1" indent="-171450">
              <a:buFont typeface="Arial" panose="020B0604020202020204" pitchFamily="34" charset="0"/>
              <a:buChar char="•"/>
            </a:pPr>
            <a:r>
              <a:rPr lang="en-US" sz="1100" dirty="0"/>
              <a:t>Allow direct access to specific data about a particular transaction type</a:t>
            </a:r>
          </a:p>
          <a:p>
            <a:pPr marL="628650" lvl="1" indent="-171450">
              <a:buFont typeface="Arial" panose="020B0604020202020204" pitchFamily="34" charset="0"/>
              <a:buChar char="•"/>
            </a:pPr>
            <a:r>
              <a:rPr lang="en-US" sz="1100" dirty="0"/>
              <a:t>Provides detail of transactions that may not be available in BI</a:t>
            </a:r>
          </a:p>
          <a:p>
            <a:pPr marL="628650" lvl="1" indent="-171450">
              <a:buFont typeface="Arial" panose="020B0604020202020204" pitchFamily="34" charset="0"/>
              <a:buChar char="•"/>
            </a:pPr>
            <a:r>
              <a:rPr lang="en-US" sz="1100" dirty="0"/>
              <a:t>Downloadable to Excel</a:t>
            </a:r>
          </a:p>
          <a:p>
            <a:pPr marL="628650" lvl="1" indent="-171450">
              <a:buFont typeface="Arial" panose="020B0604020202020204" pitchFamily="34" charset="0"/>
              <a:buChar char="•"/>
            </a:pPr>
            <a:r>
              <a:rPr lang="en-US" sz="1100" dirty="0"/>
              <a:t>Additional access required to run queries in HR or SC</a:t>
            </a:r>
          </a:p>
          <a:p>
            <a:pPr marL="628650" lvl="1" indent="-171450">
              <a:buFont typeface="Arial" panose="020B0604020202020204" pitchFamily="34" charset="0"/>
              <a:buChar char="•"/>
            </a:pPr>
            <a:r>
              <a:rPr lang="en-US" sz="1100" dirty="0"/>
              <a:t>Which query??</a:t>
            </a:r>
          </a:p>
          <a:p>
            <a:pPr marL="1085850" lvl="2" indent="-171450">
              <a:buFont typeface="Arial" panose="020B0604020202020204" pitchFamily="34" charset="0"/>
              <a:buChar char="•"/>
            </a:pPr>
            <a:r>
              <a:rPr lang="en-US" sz="1100" dirty="0"/>
              <a:t>Thousands of queries in OMNI FI</a:t>
            </a:r>
          </a:p>
          <a:p>
            <a:pPr marL="1085850" lvl="2" indent="-171450">
              <a:buFont typeface="Arial" panose="020B0604020202020204" pitchFamily="34" charset="0"/>
              <a:buChar char="•"/>
            </a:pPr>
            <a:r>
              <a:rPr lang="en-US" sz="1100" dirty="0"/>
              <a:t>Controller’s Office Recommended Query List</a:t>
            </a:r>
          </a:p>
          <a:p>
            <a:pPr marL="1543050" lvl="3" indent="-171450">
              <a:buFont typeface="Arial" panose="020B0604020202020204" pitchFamily="34" charset="0"/>
              <a:buChar char="•"/>
            </a:pPr>
            <a:r>
              <a:rPr lang="en-US" sz="1100" dirty="0">
                <a:hlinkClick r:id="rId3"/>
              </a:rPr>
              <a:t>http://controller.vpfa.fsu.edu/query</a:t>
            </a:r>
            <a:r>
              <a:rPr lang="en-US" sz="1100" dirty="0"/>
              <a:t> </a:t>
            </a:r>
          </a:p>
          <a:p>
            <a:pPr marL="1543050" lvl="3" indent="-171450">
              <a:buFont typeface="Arial" panose="020B0604020202020204" pitchFamily="34" charset="0"/>
              <a:buChar char="•"/>
            </a:pPr>
            <a:r>
              <a:rPr lang="en-US" sz="1100" dirty="0"/>
              <a:t>Open this and run one query (maybe fund code list one)</a:t>
            </a:r>
          </a:p>
          <a:p>
            <a:pPr marL="1085850" lvl="2" indent="-171450">
              <a:buFont typeface="Arial" panose="020B0604020202020204" pitchFamily="34" charset="0"/>
              <a:buChar char="•"/>
            </a:pPr>
            <a:r>
              <a:rPr lang="en-US" sz="1100" dirty="0"/>
              <a:t>Other central office queries</a:t>
            </a:r>
          </a:p>
          <a:p>
            <a:pPr marL="1543050" lvl="3" indent="-171450">
              <a:buFont typeface="Arial" panose="020B0604020202020204" pitchFamily="34" charset="0"/>
              <a:buChar char="•"/>
            </a:pPr>
            <a:r>
              <a:rPr lang="en-US" sz="1100" dirty="0">
                <a:hlinkClick r:id="rId4"/>
              </a:rPr>
              <a:t>Human Resources </a:t>
            </a:r>
            <a:r>
              <a:rPr lang="en-US" sz="1100" dirty="0"/>
              <a:t>(in OMNI HR)</a:t>
            </a:r>
          </a:p>
          <a:p>
            <a:pPr marL="1543050" lvl="3" indent="-171450">
              <a:buFont typeface="Arial" panose="020B0604020202020204" pitchFamily="34" charset="0"/>
              <a:buChar char="•"/>
            </a:pPr>
            <a:r>
              <a:rPr lang="en-US" sz="1100" dirty="0">
                <a:hlinkClick r:id="rId5"/>
              </a:rPr>
              <a:t>Sponsored Research</a:t>
            </a:r>
            <a:r>
              <a:rPr lang="en-US" sz="1100" dirty="0"/>
              <a:t> </a:t>
            </a:r>
          </a:p>
          <a:p>
            <a:pPr marL="1543050" lvl="3" indent="-171450">
              <a:buFont typeface="Arial" panose="020B0604020202020204" pitchFamily="34" charset="0"/>
              <a:buChar char="•"/>
            </a:pPr>
            <a:r>
              <a:rPr lang="en-US" sz="1100" dirty="0">
                <a:hlinkClick r:id="rId6"/>
              </a:rPr>
              <a:t>Budget Office</a:t>
            </a:r>
            <a:endParaRPr lang="en-US" sz="1100" dirty="0"/>
          </a:p>
          <a:p>
            <a:pPr marL="1085850" lvl="2" indent="-171450">
              <a:buFont typeface="Arial" panose="020B0604020202020204" pitchFamily="34" charset="0"/>
              <a:buChar char="•"/>
            </a:pPr>
            <a:r>
              <a:rPr lang="en-US" sz="1100" dirty="0"/>
              <a:t>Use others at your own peril</a:t>
            </a:r>
          </a:p>
          <a:p>
            <a:pPr marL="1085850" lvl="2" indent="-171450">
              <a:buFont typeface="Arial" panose="020B0604020202020204" pitchFamily="34" charset="0"/>
              <a:buChar char="•"/>
            </a:pPr>
            <a:r>
              <a:rPr lang="en-US" sz="1100" dirty="0"/>
              <a:t>Contact appropriate central office if you can’t find what you need</a:t>
            </a:r>
          </a:p>
          <a:p>
            <a:pPr marL="628650" lvl="1" indent="-171450">
              <a:buFont typeface="Arial" panose="020B0604020202020204" pitchFamily="34" charset="0"/>
              <a:buChar char="•"/>
            </a:pPr>
            <a:r>
              <a:rPr lang="en-US" sz="1100" dirty="0"/>
              <a:t>All FSU employees have access to query tool in Financials</a:t>
            </a:r>
          </a:p>
          <a:p>
            <a:pPr marL="1085850" lvl="2" indent="-171450">
              <a:buFont typeface="Arial" panose="020B0604020202020204" pitchFamily="34" charset="0"/>
              <a:buChar char="•"/>
            </a:pPr>
            <a:r>
              <a:rPr lang="en-US" sz="1100" dirty="0"/>
              <a:t>OMNI FI &gt; Transactions and Reporting &gt; Reporting &gt; Query Viewer</a:t>
            </a:r>
          </a:p>
          <a:p>
            <a:pPr marL="628650" lvl="1" indent="-171450">
              <a:buFont typeface="Arial" panose="020B0604020202020204" pitchFamily="34" charset="0"/>
              <a:buChar char="•"/>
            </a:pPr>
            <a:r>
              <a:rPr lang="en-US" sz="1100" dirty="0"/>
              <a:t>Wildcards - %</a:t>
            </a:r>
          </a:p>
          <a:p>
            <a:pPr marL="628650" lvl="1" indent="-171450">
              <a:buFont typeface="Arial" panose="020B0604020202020204" pitchFamily="34" charset="0"/>
              <a:buChar char="•"/>
            </a:pPr>
            <a:r>
              <a:rPr lang="en-US" sz="1100" dirty="0">
                <a:hlinkClick r:id="rId7"/>
              </a:rPr>
              <a:t>Running Queries tutorial </a:t>
            </a:r>
            <a:r>
              <a:rPr lang="en-US" sz="1100" dirty="0"/>
              <a:t>available</a:t>
            </a:r>
          </a:p>
          <a:p>
            <a:pPr marL="628650" lvl="1" indent="-171450">
              <a:buFont typeface="Arial" panose="020B0604020202020204" pitchFamily="34" charset="0"/>
              <a:buChar char="•"/>
            </a:pPr>
            <a:r>
              <a:rPr lang="en-US" sz="1100" dirty="0"/>
              <a:t>Run a query to excel vs. running a query to html – pick a query from the recommended query page on the website</a:t>
            </a:r>
          </a:p>
          <a:p>
            <a:pPr marL="628650" lvl="1" indent="-171450">
              <a:buFont typeface="Arial" panose="020B0604020202020204" pitchFamily="34" charset="0"/>
              <a:buChar char="•"/>
            </a:pPr>
            <a:r>
              <a:rPr lang="en-US" sz="1100" dirty="0"/>
              <a:t>Add a query to favorites – so don’t have to go look up</a:t>
            </a:r>
          </a:p>
          <a:p>
            <a:pPr marL="628650" lvl="1" indent="-171450">
              <a:buFont typeface="Arial" panose="020B0604020202020204" pitchFamily="34" charset="0"/>
              <a:buChar char="•"/>
            </a:pPr>
            <a:r>
              <a:rPr lang="en-US" sz="1100" b="1" dirty="0"/>
              <a:t>Pause for questions</a:t>
            </a:r>
          </a:p>
          <a:p>
            <a:pPr lvl="0"/>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FB5EA048-DCC3-42DB-A5BA-CB1332127403}" type="slidenum">
              <a:rPr lang="en-US" smtClean="0"/>
              <a:t>26</a:t>
            </a:fld>
            <a:endParaRPr lang="en-US"/>
          </a:p>
        </p:txBody>
      </p:sp>
    </p:spTree>
    <p:extLst>
      <p:ext uri="{BB962C8B-B14F-4D97-AF65-F5344CB8AC3E}">
        <p14:creationId xmlns:p14="http://schemas.microsoft.com/office/powerpoint/2010/main" val="172660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900" dirty="0"/>
              <a:t>Give a general overview of BI</a:t>
            </a:r>
          </a:p>
          <a:p>
            <a:pPr marL="628650" lvl="1" indent="-171450">
              <a:buFont typeface="Arial" panose="020B0604020202020204" pitchFamily="34" charset="0"/>
              <a:buChar char="•"/>
            </a:pPr>
            <a:r>
              <a:rPr lang="en-US" sz="900" dirty="0"/>
              <a:t>Prompts vary by report</a:t>
            </a:r>
          </a:p>
          <a:p>
            <a:pPr marL="628650" lvl="1" indent="-171450">
              <a:buFont typeface="Arial" panose="020B0604020202020204" pitchFamily="34" charset="0"/>
              <a:buChar char="•"/>
            </a:pPr>
            <a:r>
              <a:rPr lang="en-US" sz="900" dirty="0"/>
              <a:t>Go to dashboards to show the list</a:t>
            </a:r>
          </a:p>
          <a:p>
            <a:pPr marL="628650" lvl="1" indent="-171450">
              <a:buFont typeface="Arial" panose="020B0604020202020204" pitchFamily="34" charset="0"/>
              <a:buChar char="•"/>
            </a:pPr>
            <a:r>
              <a:rPr lang="en-US" sz="900" dirty="0"/>
              <a:t>Show how to search for a particular department – more/search</a:t>
            </a:r>
          </a:p>
          <a:p>
            <a:pPr marL="628650" lvl="1" indent="-171450">
              <a:buFont typeface="Arial" panose="020B0604020202020204" pitchFamily="34" charset="0"/>
              <a:buChar char="•"/>
            </a:pPr>
            <a:r>
              <a:rPr lang="en-US" sz="900" dirty="0"/>
              <a:t>Go to settings</a:t>
            </a:r>
          </a:p>
          <a:p>
            <a:pPr marL="171450" indent="-171450">
              <a:buFont typeface="Arial" panose="020B0604020202020204" pitchFamily="34" charset="0"/>
              <a:buChar char="•"/>
            </a:pPr>
            <a:r>
              <a:rPr lang="en-US" sz="900" dirty="0"/>
              <a:t>Each tab/report structure has</a:t>
            </a:r>
            <a:r>
              <a:rPr lang="en-US" sz="900" baseline="0" dirty="0"/>
              <a:t> its own intended use</a:t>
            </a:r>
          </a:p>
          <a:p>
            <a:pPr marL="628650" lvl="1" indent="-171450">
              <a:buFont typeface="Arial" panose="020B0604020202020204" pitchFamily="34" charset="0"/>
              <a:buChar char="•"/>
            </a:pPr>
            <a:r>
              <a:rPr lang="en-US" dirty="0"/>
              <a:t>E&amp;G/Auxiliary/Designated Summary – Available Balance &amp; Available Cash for each E&amp;G, Auxiliary, and/or Designated </a:t>
            </a:r>
            <a:r>
              <a:rPr lang="en-US" dirty="0" err="1"/>
              <a:t>DeptID</a:t>
            </a:r>
            <a:endParaRPr lang="en-US" dirty="0"/>
          </a:p>
          <a:p>
            <a:pPr marL="628650" lvl="1" indent="-171450">
              <a:buFont typeface="Arial" panose="020B0604020202020204" pitchFamily="34" charset="0"/>
              <a:buChar char="•"/>
            </a:pPr>
            <a:r>
              <a:rPr lang="en-US" dirty="0"/>
              <a:t>FSUF Department Summary</a:t>
            </a:r>
          </a:p>
          <a:p>
            <a:pPr marL="1085850" lvl="2" indent="-171450">
              <a:buFont typeface="Arial" panose="020B0604020202020204" pitchFamily="34" charset="0"/>
              <a:buChar char="•"/>
            </a:pPr>
            <a:r>
              <a:rPr lang="en-US" dirty="0"/>
              <a:t>Below E&amp;G/Aux/Designated Summary section</a:t>
            </a:r>
          </a:p>
          <a:p>
            <a:pPr marL="1085850" lvl="2" indent="-171450">
              <a:buFont typeface="Arial" panose="020B0604020202020204" pitchFamily="34" charset="0"/>
              <a:buChar char="•"/>
            </a:pPr>
            <a:r>
              <a:rPr lang="en-US" dirty="0"/>
              <a:t>Total available budget at FSUF </a:t>
            </a:r>
            <a:r>
              <a:rPr lang="en-US" dirty="0" err="1"/>
              <a:t>DeptID</a:t>
            </a:r>
            <a:r>
              <a:rPr lang="en-US" dirty="0"/>
              <a:t> level</a:t>
            </a:r>
          </a:p>
          <a:p>
            <a:pPr marL="628650" lvl="1" indent="-171450">
              <a:buFont typeface="Arial" panose="020B0604020202020204" pitchFamily="34" charset="0"/>
              <a:buChar char="•"/>
            </a:pPr>
            <a:r>
              <a:rPr lang="en-US" dirty="0"/>
              <a:t>SRAD Summary – Available Balance for each SRAD Project ID</a:t>
            </a:r>
          </a:p>
          <a:p>
            <a:pPr marL="628650" lvl="1" indent="-171450">
              <a:buFont typeface="Arial" panose="020B0604020202020204" pitchFamily="34" charset="0"/>
              <a:buChar char="•"/>
            </a:pPr>
            <a:r>
              <a:rPr lang="en-US" dirty="0"/>
              <a:t>FSUF Project Summary – Available Balance for each FSUF Project ID</a:t>
            </a:r>
            <a:endParaRPr lang="en-US" sz="900" baseline="0" dirty="0"/>
          </a:p>
          <a:p>
            <a:pPr marL="171450" indent="-171450">
              <a:buFont typeface="Arial" panose="020B0604020202020204" pitchFamily="34" charset="0"/>
              <a:buChar char="•"/>
            </a:pPr>
            <a:r>
              <a:rPr lang="en-US" sz="900" b="1" baseline="0" dirty="0"/>
              <a:t>Run for 074 ALL (NOTE THIS WILL TAKE A GOOD BIT SO BEST IF RUN BEFORE CLASS TO CACHE)</a:t>
            </a:r>
          </a:p>
        </p:txBody>
      </p:sp>
      <p:sp>
        <p:nvSpPr>
          <p:cNvPr id="4" name="Slide Number Placeholder 3"/>
          <p:cNvSpPr>
            <a:spLocks noGrp="1"/>
          </p:cNvSpPr>
          <p:nvPr>
            <p:ph type="sldNum" sz="quarter" idx="10"/>
          </p:nvPr>
        </p:nvSpPr>
        <p:spPr/>
        <p:txBody>
          <a:bodyPr/>
          <a:lstStyle/>
          <a:p>
            <a:fld id="{FB5EA048-DCC3-42DB-A5BA-CB1332127403}" type="slidenum">
              <a:rPr lang="en-US" smtClean="0"/>
              <a:t>27</a:t>
            </a:fld>
            <a:endParaRPr lang="en-US"/>
          </a:p>
        </p:txBody>
      </p:sp>
    </p:spTree>
    <p:extLst>
      <p:ext uri="{BB962C8B-B14F-4D97-AF65-F5344CB8AC3E}">
        <p14:creationId xmlns:p14="http://schemas.microsoft.com/office/powerpoint/2010/main" val="2169042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aseline="0" dirty="0"/>
              <a:t>Executive Overview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aseline="0" dirty="0"/>
              <a:t>Prompts on Exec Overview tab carry over to E&amp;G Detail, Aux Detail, and C&amp;G Detail </a:t>
            </a:r>
            <a:r>
              <a:rPr lang="en-US" sz="900" b="1" baseline="0" dirty="0"/>
              <a:t>NOT</a:t>
            </a:r>
            <a:r>
              <a:rPr lang="en-US" sz="900" baseline="0" dirty="0"/>
              <a:t> other tabs</a:t>
            </a:r>
          </a:p>
          <a:p>
            <a:pPr marL="171450" indent="-171450">
              <a:buFont typeface="Arial" panose="020B0604020202020204" pitchFamily="34" charset="0"/>
              <a:buChar char="•"/>
            </a:pPr>
            <a:r>
              <a:rPr lang="en-US" sz="900" baseline="0" dirty="0"/>
              <a:t>Should give your mgmt. a pretty complete picture of the funding sources they have available to them (non-SRAD Sponsored Projects excluded b/c $ are totally restricted)</a:t>
            </a:r>
          </a:p>
          <a:p>
            <a:pPr marL="171450" indent="-171450">
              <a:buFont typeface="Arial" panose="020B0604020202020204" pitchFamily="34" charset="0"/>
              <a:buChar char="•"/>
            </a:pPr>
            <a:r>
              <a:rPr lang="en-US" sz="900" baseline="0" dirty="0"/>
              <a:t>formatted well for printing to PDF (POINT OUT EXPORT FUNCTIONALITY)</a:t>
            </a:r>
          </a:p>
          <a:p>
            <a:pPr marL="171450" indent="-171450">
              <a:buFont typeface="Arial" panose="020B0604020202020204" pitchFamily="34" charset="0"/>
              <a:buChar char="•"/>
            </a:pPr>
            <a:r>
              <a:rPr lang="en-US" sz="900" baseline="0" dirty="0"/>
              <a:t>Separate sections/formats for E&amp;G/Aux, SRAD, FSUF – both at Dept level (below E&amp;G summary) and at FSUF project level (below SRAD Summary)</a:t>
            </a:r>
          </a:p>
          <a:p>
            <a:pPr marL="171450" indent="-171450">
              <a:buFont typeface="Arial" panose="020B0604020202020204" pitchFamily="34" charset="0"/>
              <a:buChar char="•"/>
            </a:pPr>
            <a:r>
              <a:rPr lang="en-US" sz="900" baseline="0" dirty="0"/>
              <a:t>Warn them that it could take a few minutes to run SRAD summary if have a lot of sponsored projects in depts.</a:t>
            </a:r>
          </a:p>
          <a:p>
            <a:pPr marL="171450" indent="-171450">
              <a:buFont typeface="Arial" panose="020B0604020202020204" pitchFamily="34" charset="0"/>
              <a:buChar char="•"/>
            </a:pPr>
            <a:r>
              <a:rPr lang="en-US" sz="900" baseline="0" dirty="0"/>
              <a:t>Can click into Foundation Detail tab from any individual FSUF Project hyperlink</a:t>
            </a:r>
          </a:p>
          <a:p>
            <a:endParaRPr lang="en-US" sz="900" baseline="0" dirty="0"/>
          </a:p>
        </p:txBody>
      </p:sp>
      <p:sp>
        <p:nvSpPr>
          <p:cNvPr id="4" name="Slide Number Placeholder 3"/>
          <p:cNvSpPr>
            <a:spLocks noGrp="1"/>
          </p:cNvSpPr>
          <p:nvPr>
            <p:ph type="sldNum" sz="quarter" idx="10"/>
          </p:nvPr>
        </p:nvSpPr>
        <p:spPr/>
        <p:txBody>
          <a:bodyPr/>
          <a:lstStyle/>
          <a:p>
            <a:fld id="{FB5EA048-DCC3-42DB-A5BA-CB1332127403}" type="slidenum">
              <a:rPr lang="en-US" smtClean="0"/>
              <a:t>28</a:t>
            </a:fld>
            <a:endParaRPr lang="en-US"/>
          </a:p>
        </p:txBody>
      </p:sp>
    </p:spTree>
    <p:extLst>
      <p:ext uri="{BB962C8B-B14F-4D97-AF65-F5344CB8AC3E}">
        <p14:creationId xmlns:p14="http://schemas.microsoft.com/office/powerpoint/2010/main" val="2069298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E&amp;G Detail</a:t>
            </a:r>
          </a:p>
          <a:p>
            <a:pPr marL="628650" lvl="1" indent="-171450">
              <a:buFont typeface="Arial" panose="020B0604020202020204" pitchFamily="34" charset="0"/>
              <a:buChar char="•"/>
            </a:pPr>
            <a:r>
              <a:rPr lang="en-US" dirty="0"/>
              <a:t>Carryover of high-level Available Balance/Cash summary</a:t>
            </a:r>
          </a:p>
          <a:p>
            <a:pPr marL="628650" lvl="1" indent="-171450">
              <a:buFont typeface="Arial" panose="020B0604020202020204" pitchFamily="34" charset="0"/>
              <a:buChar char="•"/>
            </a:pPr>
            <a:r>
              <a:rPr lang="en-US" dirty="0"/>
              <a:t>Encumbrance balances by GL Account, Supplier, or Source</a:t>
            </a:r>
          </a:p>
          <a:p>
            <a:pPr marL="1085850" lvl="2" indent="-171450">
              <a:buFont typeface="Arial" panose="020B0604020202020204" pitchFamily="34" charset="0"/>
              <a:buChar char="•"/>
            </a:pPr>
            <a:r>
              <a:rPr lang="en-US" sz="1200" baseline="0" dirty="0"/>
              <a:t>Encumbrance balances view can be changed with drop down at top</a:t>
            </a:r>
          </a:p>
          <a:p>
            <a:pPr marL="1085850" lvl="2" indent="-171450">
              <a:buFont typeface="Arial" panose="020B0604020202020204" pitchFamily="34" charset="0"/>
              <a:buChar char="•"/>
            </a:pPr>
            <a:r>
              <a:rPr lang="en-US" sz="1200" baseline="0" dirty="0"/>
              <a:t>Encumbrance by Source = by individual PO, T-Auth, </a:t>
            </a:r>
            <a:r>
              <a:rPr lang="en-US" sz="1200" baseline="0" dirty="0" err="1"/>
              <a:t>Jrnl</a:t>
            </a:r>
            <a:r>
              <a:rPr lang="en-US" sz="1200" baseline="0" dirty="0"/>
              <a:t> WITH HYPERLINKS</a:t>
            </a:r>
            <a:endParaRPr lang="en-US" dirty="0"/>
          </a:p>
          <a:p>
            <a:pPr marL="628650" lvl="1" indent="-171450">
              <a:buFont typeface="Arial" panose="020B0604020202020204" pitchFamily="34" charset="0"/>
              <a:buChar char="•"/>
            </a:pPr>
            <a:r>
              <a:rPr lang="en-US" dirty="0"/>
              <a:t>Expense month-to-month trend with totals</a:t>
            </a:r>
          </a:p>
          <a:p>
            <a:pPr marL="628650" lvl="1" indent="-171450">
              <a:buFont typeface="Arial" panose="020B0604020202020204" pitchFamily="34" charset="0"/>
              <a:buChar char="•"/>
            </a:pPr>
            <a:r>
              <a:rPr lang="en-US" dirty="0"/>
              <a:t>All encumbrance/expense amounts link to detail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By default, exp detail has rolled up salary info but can be displayed by individual salary account using drop down menu at top of that section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SEE NOTE AT VERY BOTTOM OF TREND LEDGERS</a:t>
            </a:r>
            <a:endParaRPr lang="en-US" dirty="0"/>
          </a:p>
          <a:p>
            <a:pPr marL="171450" indent="-171450">
              <a:buFont typeface="Arial" panose="020B0604020202020204" pitchFamily="34" charset="0"/>
              <a:buChar char="•"/>
            </a:pPr>
            <a:r>
              <a:rPr lang="en-US" dirty="0"/>
              <a:t>Aux/Designated Detail – Contains same information as E&amp;G Detail report PLUS:</a:t>
            </a:r>
          </a:p>
          <a:p>
            <a:pPr marL="628650" lvl="1" indent="-171450">
              <a:buFont typeface="Arial" panose="020B0604020202020204" pitchFamily="34" charset="0"/>
              <a:buChar char="•"/>
            </a:pPr>
            <a:r>
              <a:rPr lang="en-US" dirty="0"/>
              <a:t>Profit &amp; Loss summary information</a:t>
            </a:r>
          </a:p>
          <a:p>
            <a:pPr marL="628650" lvl="1" indent="-171450">
              <a:buFont typeface="Arial" panose="020B0604020202020204" pitchFamily="34" charset="0"/>
              <a:buChar char="•"/>
            </a:pPr>
            <a:r>
              <a:rPr lang="en-US" dirty="0"/>
              <a:t>Revenue trend information (in addition to expense trends) that hyperlinks to relevant detail/backup</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All the same options available in trend and encumbrance reports</a:t>
            </a:r>
            <a:endParaRPr lang="en-US" dirty="0"/>
          </a:p>
          <a:p>
            <a:pPr marL="0" indent="0">
              <a:buFont typeface="Arial" panose="020B0604020202020204" pitchFamily="34" charset="0"/>
              <a:buNone/>
            </a:pPr>
            <a:endParaRPr lang="en-US" sz="900" baseline="0" dirty="0"/>
          </a:p>
        </p:txBody>
      </p:sp>
      <p:sp>
        <p:nvSpPr>
          <p:cNvPr id="4" name="Slide Number Placeholder 3"/>
          <p:cNvSpPr>
            <a:spLocks noGrp="1"/>
          </p:cNvSpPr>
          <p:nvPr>
            <p:ph type="sldNum" sz="quarter" idx="10"/>
          </p:nvPr>
        </p:nvSpPr>
        <p:spPr/>
        <p:txBody>
          <a:bodyPr/>
          <a:lstStyle/>
          <a:p>
            <a:fld id="{FB5EA048-DCC3-42DB-A5BA-CB1332127403}" type="slidenum">
              <a:rPr lang="en-US" smtClean="0"/>
              <a:t>29</a:t>
            </a:fld>
            <a:endParaRPr lang="en-US"/>
          </a:p>
        </p:txBody>
      </p:sp>
    </p:spTree>
    <p:extLst>
      <p:ext uri="{BB962C8B-B14F-4D97-AF65-F5344CB8AC3E}">
        <p14:creationId xmlns:p14="http://schemas.microsoft.com/office/powerpoint/2010/main" val="19067919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C&amp;G/SRAD/PI Support Detail</a:t>
            </a:r>
          </a:p>
          <a:p>
            <a:pPr marL="628650" lvl="1" indent="-171450">
              <a:buFont typeface="Arial" panose="020B0604020202020204" pitchFamily="34" charset="0"/>
              <a:buChar char="•"/>
            </a:pPr>
            <a:r>
              <a:rPr lang="en-US" dirty="0"/>
              <a:t>Provides high level available balance information on ALL </a:t>
            </a:r>
            <a:r>
              <a:rPr lang="en-US" i="1" dirty="0"/>
              <a:t>open</a:t>
            </a:r>
            <a:r>
              <a:rPr lang="en-US" dirty="0"/>
              <a:t> Sponsored Research projects</a:t>
            </a:r>
          </a:p>
          <a:p>
            <a:pPr marL="628650" lvl="1" indent="-171450">
              <a:buFont typeface="Arial" panose="020B0604020202020204" pitchFamily="34" charset="0"/>
              <a:buChar char="•"/>
            </a:pPr>
            <a:r>
              <a:rPr lang="en-US" dirty="0"/>
              <a:t>Broken down into 4 sections</a:t>
            </a:r>
          </a:p>
          <a:p>
            <a:pPr marL="1085850" lvl="2" indent="-171450">
              <a:buFont typeface="Arial" panose="020B0604020202020204" pitchFamily="34" charset="0"/>
              <a:buChar char="•"/>
            </a:pPr>
            <a:r>
              <a:rPr lang="en-US" dirty="0"/>
              <a:t>Other SRAD – Projects NOT identified as “research support” in the name</a:t>
            </a:r>
          </a:p>
          <a:p>
            <a:pPr marL="1085850" lvl="2" indent="-171450">
              <a:buFont typeface="Arial" panose="020B0604020202020204" pitchFamily="34" charset="0"/>
              <a:buChar char="•"/>
            </a:pPr>
            <a:r>
              <a:rPr lang="en-US" dirty="0"/>
              <a:t>SRAD Research Support – “Research support” in name</a:t>
            </a:r>
          </a:p>
          <a:p>
            <a:pPr marL="1085850" lvl="2" indent="-171450">
              <a:buFont typeface="Arial" panose="020B0604020202020204" pitchFamily="34" charset="0"/>
              <a:buChar char="•"/>
            </a:pPr>
            <a:r>
              <a:rPr lang="en-US" dirty="0"/>
              <a:t>Sponsored Salary Account(s) – Projects from any C&amp;G fund </a:t>
            </a:r>
            <a:r>
              <a:rPr lang="en-US" dirty="0" err="1"/>
              <a:t>ID’d</a:t>
            </a:r>
            <a:r>
              <a:rPr lang="en-US" dirty="0"/>
              <a:t> with “salary” in the name</a:t>
            </a:r>
          </a:p>
          <a:p>
            <a:pPr marL="1085850" lvl="2" indent="-171450">
              <a:buFont typeface="Arial" panose="020B0604020202020204" pitchFamily="34" charset="0"/>
              <a:buChar char="•"/>
            </a:pPr>
            <a:r>
              <a:rPr lang="en-US" dirty="0"/>
              <a:t>Other Sponsored Research </a:t>
            </a:r>
          </a:p>
          <a:p>
            <a:pPr marL="1543050" lvl="3" indent="-171450">
              <a:buFont typeface="Arial" panose="020B0604020202020204" pitchFamily="34" charset="0"/>
              <a:buChar char="•"/>
            </a:pPr>
            <a:r>
              <a:rPr lang="en-US" dirty="0"/>
              <a:t>All other open C&amp;G Projects with a link from each Project to detailed information (also available from “Sponsored Project Lookup”)</a:t>
            </a:r>
          </a:p>
          <a:p>
            <a:pPr marL="1543050" lvl="3" indent="-171450">
              <a:buFont typeface="Arial" panose="020B0604020202020204" pitchFamily="34" charset="0"/>
              <a:buChar char="•"/>
            </a:pPr>
            <a:r>
              <a:rPr lang="en-US" dirty="0"/>
              <a:t>Yellow highlights mean project deadline past but still open</a:t>
            </a:r>
          </a:p>
          <a:p>
            <a:endParaRPr lang="en-US" dirty="0"/>
          </a:p>
        </p:txBody>
      </p:sp>
      <p:sp>
        <p:nvSpPr>
          <p:cNvPr id="4" name="Slide Number Placeholder 3"/>
          <p:cNvSpPr>
            <a:spLocks noGrp="1"/>
          </p:cNvSpPr>
          <p:nvPr>
            <p:ph type="sldNum" sz="quarter" idx="10"/>
          </p:nvPr>
        </p:nvSpPr>
        <p:spPr/>
        <p:txBody>
          <a:bodyPr/>
          <a:lstStyle/>
          <a:p>
            <a:fld id="{FB5EA048-DCC3-42DB-A5BA-CB1332127403}" type="slidenum">
              <a:rPr lang="en-US" smtClean="0"/>
              <a:t>30</a:t>
            </a:fld>
            <a:endParaRPr lang="en-US"/>
          </a:p>
        </p:txBody>
      </p:sp>
    </p:spTree>
    <p:extLst>
      <p:ext uri="{BB962C8B-B14F-4D97-AF65-F5344CB8AC3E}">
        <p14:creationId xmlns:p14="http://schemas.microsoft.com/office/powerpoint/2010/main" val="1589351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FB5EA048-DCC3-42DB-A5BA-CB1332127403}" type="slidenum">
              <a:rPr lang="en-US" smtClean="0"/>
              <a:t>31</a:t>
            </a:fld>
            <a:endParaRPr lang="en-US"/>
          </a:p>
        </p:txBody>
      </p:sp>
    </p:spTree>
    <p:extLst>
      <p:ext uri="{BB962C8B-B14F-4D97-AF65-F5344CB8AC3E}">
        <p14:creationId xmlns:p14="http://schemas.microsoft.com/office/powerpoint/2010/main" val="3962254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run for project 06411 - WFSU</a:t>
            </a:r>
          </a:p>
        </p:txBody>
      </p:sp>
      <p:sp>
        <p:nvSpPr>
          <p:cNvPr id="4" name="Slide Number Placeholder 3"/>
          <p:cNvSpPr>
            <a:spLocks noGrp="1"/>
          </p:cNvSpPr>
          <p:nvPr>
            <p:ph type="sldNum" sz="quarter" idx="10"/>
          </p:nvPr>
        </p:nvSpPr>
        <p:spPr/>
        <p:txBody>
          <a:bodyPr/>
          <a:lstStyle/>
          <a:p>
            <a:fld id="{FB5EA048-DCC3-42DB-A5BA-CB1332127403}" type="slidenum">
              <a:rPr lang="en-US" smtClean="0"/>
              <a:t>32</a:t>
            </a:fld>
            <a:endParaRPr lang="en-US"/>
          </a:p>
        </p:txBody>
      </p:sp>
    </p:spTree>
    <p:extLst>
      <p:ext uri="{BB962C8B-B14F-4D97-AF65-F5344CB8AC3E}">
        <p14:creationId xmlns:p14="http://schemas.microsoft.com/office/powerpoint/2010/main" val="2010473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RUN FOR 075</a:t>
            </a:r>
            <a:br>
              <a:rPr lang="en-US" baseline="0" dirty="0"/>
            </a:br>
            <a:endParaRPr lang="en-US" baseline="0" dirty="0"/>
          </a:p>
          <a:p>
            <a:pPr marL="0" indent="0">
              <a:buFont typeface="Arial" panose="020B0604020202020204" pitchFamily="34" charset="0"/>
              <a:buNone/>
            </a:pPr>
            <a:r>
              <a:rPr lang="en-US" baseline="0" dirty="0"/>
              <a:t>Preferable to similar data available in Budget &amp; Transaction when want to lookup by CF1-3 or need to see ALL transactions of a particular type</a:t>
            </a:r>
          </a:p>
          <a:p>
            <a:pPr marL="171450" indent="-171450">
              <a:buFont typeface="Arial" panose="020B0604020202020204" pitchFamily="34" charset="0"/>
              <a:buChar char="•"/>
            </a:pPr>
            <a:r>
              <a:rPr lang="en-US" baseline="0" dirty="0"/>
              <a:t>Bud &amp; </a:t>
            </a:r>
            <a:r>
              <a:rPr lang="en-US" baseline="0" dirty="0" err="1"/>
              <a:t>Trnx</a:t>
            </a:r>
            <a:r>
              <a:rPr lang="en-US" baseline="0" dirty="0"/>
              <a:t> requires drill on each account to see detailed activity</a:t>
            </a:r>
          </a:p>
          <a:p>
            <a:pPr marL="171450" indent="-171450">
              <a:buFont typeface="Arial" panose="020B0604020202020204" pitchFamily="34" charset="0"/>
              <a:buChar char="•"/>
            </a:pPr>
            <a:r>
              <a:rPr lang="en-US" baseline="0" dirty="0"/>
              <a:t>Hyperlinks for all exp &amp; rev (!) activity available if need additional detail/underlying support (invoice, receipts, etc.)</a:t>
            </a:r>
          </a:p>
          <a:p>
            <a:pPr marL="171450" lvl="0" indent="-171450">
              <a:buFont typeface="Arial" panose="020B0604020202020204" pitchFamily="34" charset="0"/>
              <a:buChar char="•"/>
            </a:pPr>
            <a:r>
              <a:rPr lang="en-US" baseline="0" dirty="0"/>
              <a:t>Also note that SF journals will now link you to the SF Transaction Details BI report for expense or revenue activity</a:t>
            </a:r>
          </a:p>
          <a:p>
            <a:pPr marL="171450" lvl="0" indent="-171450">
              <a:buFont typeface="Arial" panose="020B0604020202020204" pitchFamily="34" charset="0"/>
              <a:buChar char="•"/>
            </a:pPr>
            <a:endParaRPr lang="en-US" baseline="0" dirty="0"/>
          </a:p>
          <a:p>
            <a:pPr marL="171450" lvl="0" indent="-171450">
              <a:buFont typeface="Arial" panose="020B0604020202020204" pitchFamily="34" charset="0"/>
              <a:buChar char="•"/>
            </a:pPr>
            <a:r>
              <a:rPr lang="en-US" b="1" baseline="0" dirty="0"/>
              <a:t>Best practice to uncheck the box in the “Department” prompt</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i="1" baseline="0" dirty="0"/>
              <a:t>Demo the exclude columns and sort abilities; also point out ability to save preferences and set defaults</a:t>
            </a:r>
          </a:p>
          <a:p>
            <a:pPr marL="0" indent="0">
              <a:buFont typeface="Arial" panose="020B0604020202020204" pitchFamily="34" charset="0"/>
              <a:buNone/>
            </a:pPr>
            <a:r>
              <a:rPr lang="en-US" i="1" baseline="0" dirty="0"/>
              <a:t>Be sure to also demo the expansion to all rows button at bottom of report and to demo export to Excel (and talk about difference between export to Excel and export to CSV)</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Cash detail will give almost all activity for period (other than unpaid liabilities, uncollected revenues, and FSUF balance increases)</a:t>
            </a:r>
            <a:br>
              <a:rPr lang="en-US" baseline="0" dirty="0"/>
            </a:br>
            <a:r>
              <a:rPr lang="en-US" baseline="0" dirty="0"/>
              <a:t>Liability detail is where increases to FSUF unearned revenues will show up (when available balance changes are interfaced into OMNI from FSUF nightly)</a:t>
            </a:r>
          </a:p>
          <a:p>
            <a:pPr marL="0" indent="0">
              <a:buFont typeface="Arial" panose="020B0604020202020204" pitchFamily="34" charset="0"/>
              <a:buNone/>
            </a:pPr>
            <a:r>
              <a:rPr lang="en-US" baseline="0" dirty="0"/>
              <a:t>Other Assets will primarily be AR activity</a:t>
            </a:r>
          </a:p>
          <a:p>
            <a:pPr marL="0" indent="0">
              <a:buFont typeface="Arial" panose="020B0604020202020204" pitchFamily="34" charset="0"/>
              <a:buNone/>
            </a:pPr>
            <a:endParaRPr lang="en-US" i="1" baseline="0" dirty="0"/>
          </a:p>
        </p:txBody>
      </p:sp>
      <p:sp>
        <p:nvSpPr>
          <p:cNvPr id="4" name="Slide Number Placeholder 3"/>
          <p:cNvSpPr>
            <a:spLocks noGrp="1"/>
          </p:cNvSpPr>
          <p:nvPr>
            <p:ph type="sldNum" sz="quarter" idx="10"/>
          </p:nvPr>
        </p:nvSpPr>
        <p:spPr/>
        <p:txBody>
          <a:bodyPr/>
          <a:lstStyle/>
          <a:p>
            <a:fld id="{FB5EA048-DCC3-42DB-A5BA-CB1332127403}" type="slidenum">
              <a:rPr lang="en-US" smtClean="0"/>
              <a:t>33</a:t>
            </a:fld>
            <a:endParaRPr lang="en-US"/>
          </a:p>
        </p:txBody>
      </p:sp>
    </p:spTree>
    <p:extLst>
      <p:ext uri="{BB962C8B-B14F-4D97-AF65-F5344CB8AC3E}">
        <p14:creationId xmlns:p14="http://schemas.microsoft.com/office/powerpoint/2010/main" val="14047371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Customization</a:t>
            </a:r>
          </a:p>
          <a:p>
            <a:pPr marL="742950" lvl="1" indent="-285750">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You will click “Save Customizations” in BI first and then next time you want to use the saved version you click “Apply Saved…”</a:t>
            </a:r>
          </a:p>
          <a:p>
            <a:pPr marL="742950" lvl="1" indent="-285750">
              <a:buFont typeface="Arial" panose="020B0604020202020204" pitchFamily="34" charset="0"/>
              <a:buChar char="•"/>
            </a:pPr>
            <a:r>
              <a:rPr lang="en-US" sz="1800" baseline="0" dirty="0">
                <a:effectLst/>
                <a:latin typeface="Calibri" panose="020F0502020204030204" pitchFamily="34" charset="0"/>
              </a:rPr>
              <a:t>Can check it to be the default</a:t>
            </a:r>
          </a:p>
          <a:p>
            <a:pPr marL="742950" lvl="1" indent="-285750">
              <a:buFont typeface="Arial" panose="020B0604020202020204" pitchFamily="34" charset="0"/>
              <a:buChar char="•"/>
            </a:pPr>
            <a:r>
              <a:rPr lang="en-US" sz="1800" baseline="0" dirty="0">
                <a:effectLst/>
                <a:latin typeface="Calibri" panose="020F0502020204030204" pitchFamily="34" charset="0"/>
              </a:rPr>
              <a:t>Walk through these steps</a:t>
            </a:r>
            <a:endParaRPr lang="en-US" baseline="0" dirty="0"/>
          </a:p>
        </p:txBody>
      </p:sp>
      <p:sp>
        <p:nvSpPr>
          <p:cNvPr id="4" name="Slide Number Placeholder 3"/>
          <p:cNvSpPr>
            <a:spLocks noGrp="1"/>
          </p:cNvSpPr>
          <p:nvPr>
            <p:ph type="sldNum" sz="quarter" idx="10"/>
          </p:nvPr>
        </p:nvSpPr>
        <p:spPr/>
        <p:txBody>
          <a:bodyPr/>
          <a:lstStyle/>
          <a:p>
            <a:fld id="{FB5EA048-DCC3-42DB-A5BA-CB1332127403}" type="slidenum">
              <a:rPr lang="en-US" smtClean="0"/>
              <a:t>34</a:t>
            </a:fld>
            <a:endParaRPr lang="en-US"/>
          </a:p>
        </p:txBody>
      </p:sp>
    </p:spTree>
    <p:extLst>
      <p:ext uri="{BB962C8B-B14F-4D97-AF65-F5344CB8AC3E}">
        <p14:creationId xmlns:p14="http://schemas.microsoft.com/office/powerpoint/2010/main" val="3185264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General ledger – sometimes just referred to as the ledger</a:t>
            </a:r>
          </a:p>
          <a:p>
            <a:pPr marL="628650" lvl="1" indent="-171450">
              <a:buFont typeface="Arial" panose="020B0604020202020204" pitchFamily="34" charset="0"/>
              <a:buChar char="•"/>
            </a:pPr>
            <a:r>
              <a:rPr lang="en-US" dirty="0"/>
              <a:t>it is the record keeping system for the university’s accounting transactions</a:t>
            </a:r>
          </a:p>
          <a:p>
            <a:pPr marL="628650" lvl="1" indent="-171450">
              <a:buFont typeface="Arial" panose="020B0604020202020204" pitchFamily="34" charset="0"/>
              <a:buChar char="•"/>
            </a:pPr>
            <a:r>
              <a:rPr lang="en-US" dirty="0"/>
              <a:t>All financial transactions are recorded in the general ledger (GL)</a:t>
            </a:r>
          </a:p>
          <a:p>
            <a:pPr marL="171450" lvl="0" indent="-171450">
              <a:buFont typeface="Arial" panose="020B0604020202020204" pitchFamily="34" charset="0"/>
              <a:buChar char="•"/>
            </a:pPr>
            <a:r>
              <a:rPr lang="en-US" dirty="0"/>
              <a:t>Proper recording of transactions is important for:</a:t>
            </a:r>
          </a:p>
          <a:p>
            <a:pPr marL="628650" lvl="1" indent="-171450">
              <a:buFont typeface="Arial" panose="020B0604020202020204" pitchFamily="34" charset="0"/>
              <a:buChar char="•"/>
            </a:pPr>
            <a:r>
              <a:rPr lang="en-US" dirty="0"/>
              <a:t>The university’s financial statements</a:t>
            </a:r>
          </a:p>
          <a:p>
            <a:pPr marL="628650" lvl="1" indent="-171450">
              <a:buFont typeface="Arial" panose="020B0604020202020204" pitchFamily="34" charset="0"/>
              <a:buChar char="•"/>
            </a:pPr>
            <a:r>
              <a:rPr lang="en-US" dirty="0"/>
              <a:t>Proper and accurate use of funds/budget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A7E40BC-F8BC-4449-8CFC-390F8B60B5B9}" type="slidenum">
              <a:rPr lang="en-US" smtClean="0"/>
              <a:t>4</a:t>
            </a:fld>
            <a:endParaRPr lang="en-US"/>
          </a:p>
        </p:txBody>
      </p:sp>
    </p:spTree>
    <p:extLst>
      <p:ext uri="{BB962C8B-B14F-4D97-AF65-F5344CB8AC3E}">
        <p14:creationId xmlns:p14="http://schemas.microsoft.com/office/powerpoint/2010/main" val="1293128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Many departments use this to:</a:t>
            </a:r>
          </a:p>
          <a:p>
            <a:pPr marL="628650" lvl="1" indent="-171450">
              <a:buFont typeface="Arial" panose="020B0604020202020204" pitchFamily="34" charset="0"/>
              <a:buChar char="•"/>
            </a:pPr>
            <a:r>
              <a:rPr lang="en-US" dirty="0"/>
              <a:t>Search for a specific supplier</a:t>
            </a:r>
          </a:p>
          <a:p>
            <a:pPr marL="628650" lvl="1" indent="-171450">
              <a:buFont typeface="Arial" panose="020B0604020202020204" pitchFamily="34" charset="0"/>
              <a:buChar char="•"/>
            </a:pPr>
            <a:r>
              <a:rPr lang="en-US" dirty="0"/>
              <a:t>Search for expense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t>Best practice to uncheck the “Select Dept ID” box in the Dept ID – on this report and on some others or they won’t run</a:t>
            </a:r>
          </a:p>
          <a:p>
            <a:pPr marL="171450" lvl="0" indent="-171450">
              <a:buFont typeface="Arial" panose="020B0604020202020204" pitchFamily="34" charset="0"/>
              <a:buChar char="•"/>
            </a:pPr>
            <a:endParaRPr lang="en-US" b="1" dirty="0"/>
          </a:p>
          <a:p>
            <a:pPr marL="171450" indent="-171450">
              <a:buFont typeface="Arial" panose="020B0604020202020204" pitchFamily="34" charset="0"/>
              <a:buChar char="•"/>
            </a:pPr>
            <a:r>
              <a:rPr lang="en-US" dirty="0"/>
              <a:t>Show the available balance report and that you can drill to the various levels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What are some questions you have been asked to look up?</a:t>
            </a:r>
          </a:p>
          <a:p>
            <a:pPr marL="171450" indent="-171450">
              <a:buFont typeface="Arial" panose="020B0604020202020204" pitchFamily="34" charset="0"/>
              <a:buChar char="•"/>
            </a:pPr>
            <a:r>
              <a:rPr lang="en-US" dirty="0"/>
              <a:t>Some examples</a:t>
            </a:r>
          </a:p>
          <a:p>
            <a:pPr marL="628650" lvl="1" indent="-171450">
              <a:buFont typeface="Arial" panose="020B0604020202020204" pitchFamily="34" charset="0"/>
              <a:buChar char="•"/>
            </a:pPr>
            <a:r>
              <a:rPr lang="en-US" dirty="0"/>
              <a:t>Your dean asks you for a listing of all IT expenditures for last fiscal year</a:t>
            </a:r>
            <a:br>
              <a:rPr lang="en-US" dirty="0"/>
            </a:br>
            <a:endParaRPr lang="en-US" dirty="0"/>
          </a:p>
        </p:txBody>
      </p:sp>
      <p:sp>
        <p:nvSpPr>
          <p:cNvPr id="4" name="Slide Number Placeholder 3"/>
          <p:cNvSpPr>
            <a:spLocks noGrp="1"/>
          </p:cNvSpPr>
          <p:nvPr>
            <p:ph type="sldNum" sz="quarter" idx="10"/>
          </p:nvPr>
        </p:nvSpPr>
        <p:spPr/>
        <p:txBody>
          <a:bodyPr/>
          <a:lstStyle/>
          <a:p>
            <a:fld id="{FB5EA048-DCC3-42DB-A5BA-CB1332127403}" type="slidenum">
              <a:rPr lang="en-US" smtClean="0"/>
              <a:t>35</a:t>
            </a:fld>
            <a:endParaRPr lang="en-US"/>
          </a:p>
        </p:txBody>
      </p:sp>
    </p:spTree>
    <p:extLst>
      <p:ext uri="{BB962C8B-B14F-4D97-AF65-F5344CB8AC3E}">
        <p14:creationId xmlns:p14="http://schemas.microsoft.com/office/powerpoint/2010/main" val="13558143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a:hlinkClick r:id="rId3"/>
              </a:rPr>
              <a:t>Business Management Guide</a:t>
            </a:r>
            <a:endParaRPr lang="en-US" dirty="0"/>
          </a:p>
          <a:p>
            <a:pPr marL="628650" lvl="1" indent="-171450">
              <a:buFont typeface="Arial" panose="020B0604020202020204" pitchFamily="34" charset="0"/>
              <a:buChar char="•"/>
            </a:pPr>
            <a:r>
              <a:rPr lang="en-US" dirty="0">
                <a:hlinkClick r:id="rId4"/>
              </a:rPr>
              <a:t>Training &amp; Job Aids</a:t>
            </a:r>
            <a:endParaRPr lang="en-US" dirty="0"/>
          </a:p>
          <a:p>
            <a:pPr marL="628650" lvl="1" indent="-171450">
              <a:buFont typeface="Arial" panose="020B0604020202020204" pitchFamily="34" charset="0"/>
              <a:buChar char="•"/>
            </a:pPr>
            <a:r>
              <a:rPr lang="en-US" dirty="0">
                <a:hlinkClick r:id="rId5"/>
              </a:rPr>
              <a:t>Accounting Concepts</a:t>
            </a:r>
            <a:endParaRPr lang="en-US" dirty="0"/>
          </a:p>
          <a:p>
            <a:pPr marL="628650" lvl="1" indent="-171450">
              <a:buFont typeface="Arial" panose="020B0604020202020204" pitchFamily="34" charset="0"/>
              <a:buChar char="•"/>
            </a:pPr>
            <a:r>
              <a:rPr lang="en-US" dirty="0">
                <a:hlinkClick r:id="rId6"/>
              </a:rPr>
              <a:t>Forms</a:t>
            </a:r>
            <a:endParaRPr lang="en-US" dirty="0"/>
          </a:p>
          <a:p>
            <a:pPr marL="628650" lvl="1" indent="-171450">
              <a:buFont typeface="Arial" panose="020B0604020202020204" pitchFamily="34" charset="0"/>
              <a:buChar char="•"/>
            </a:pPr>
            <a:r>
              <a:rPr lang="en-US" dirty="0">
                <a:hlinkClick r:id="rId7"/>
              </a:rPr>
              <a:t>General Account Lists</a:t>
            </a:r>
            <a:endParaRPr lang="en-US" dirty="0"/>
          </a:p>
          <a:p>
            <a:pPr marL="628650" lvl="1" indent="-171450">
              <a:buFont typeface="Arial" panose="020B0604020202020204" pitchFamily="34" charset="0"/>
              <a:buChar char="•"/>
            </a:pPr>
            <a:r>
              <a:rPr lang="en-US" dirty="0">
                <a:hlinkClick r:id="rId8"/>
              </a:rPr>
              <a:t>Recommended Query Listing</a:t>
            </a:r>
            <a:endParaRPr lang="en-US" dirty="0"/>
          </a:p>
          <a:p>
            <a:endParaRPr lang="en-US" dirty="0"/>
          </a:p>
        </p:txBody>
      </p:sp>
      <p:sp>
        <p:nvSpPr>
          <p:cNvPr id="4" name="Slide Number Placeholder 3"/>
          <p:cNvSpPr>
            <a:spLocks noGrp="1"/>
          </p:cNvSpPr>
          <p:nvPr>
            <p:ph type="sldNum" sz="quarter" idx="10"/>
          </p:nvPr>
        </p:nvSpPr>
        <p:spPr/>
        <p:txBody>
          <a:bodyPr/>
          <a:lstStyle/>
          <a:p>
            <a:fld id="{FB5EA048-DCC3-42DB-A5BA-CB1332127403}" type="slidenum">
              <a:rPr lang="en-US" smtClean="0"/>
              <a:t>37</a:t>
            </a:fld>
            <a:endParaRPr lang="en-US"/>
          </a:p>
        </p:txBody>
      </p:sp>
    </p:spTree>
    <p:extLst>
      <p:ext uri="{BB962C8B-B14F-4D97-AF65-F5344CB8AC3E}">
        <p14:creationId xmlns:p14="http://schemas.microsoft.com/office/powerpoint/2010/main" val="16624975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5EA048-DCC3-42DB-A5BA-CB1332127403}" type="slidenum">
              <a:rPr lang="en-US" smtClean="0"/>
              <a:t>38</a:t>
            </a:fld>
            <a:endParaRPr lang="en-US"/>
          </a:p>
        </p:txBody>
      </p:sp>
    </p:spTree>
    <p:extLst>
      <p:ext uri="{BB962C8B-B14F-4D97-AF65-F5344CB8AC3E}">
        <p14:creationId xmlns:p14="http://schemas.microsoft.com/office/powerpoint/2010/main" val="32725250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7E40BC-F8BC-4449-8CFC-390F8B60B5B9}" type="slidenum">
              <a:rPr lang="en-US" smtClean="0"/>
              <a:t>39</a:t>
            </a:fld>
            <a:endParaRPr lang="en-US"/>
          </a:p>
        </p:txBody>
      </p:sp>
    </p:spTree>
    <p:extLst>
      <p:ext uri="{BB962C8B-B14F-4D97-AF65-F5344CB8AC3E}">
        <p14:creationId xmlns:p14="http://schemas.microsoft.com/office/powerpoint/2010/main" val="36889628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92088"/>
            <a:ext cx="5575300" cy="3136900"/>
          </a:xfrm>
          <a:prstGeom prst="rect">
            <a:avLst/>
          </a:prstGeom>
        </p:spPr>
      </p:sp>
      <p:sp>
        <p:nvSpPr>
          <p:cNvPr id="3" name="Notes Placeholder 2"/>
          <p:cNvSpPr>
            <a:spLocks noGrp="1"/>
          </p:cNvSpPr>
          <p:nvPr>
            <p:ph type="body" idx="1"/>
          </p:nvPr>
        </p:nvSpPr>
        <p:spPr>
          <a:xfrm>
            <a:off x="345689" y="3936379"/>
            <a:ext cx="6434252" cy="4627757"/>
          </a:xfrm>
          <a:prstGeom prst="rect">
            <a:avLst/>
          </a:prstGeom>
        </p:spPr>
        <p:txBody>
          <a:bodyPr/>
          <a:lstStyle/>
          <a:p>
            <a:pPr marL="171450" indent="-171450">
              <a:buFont typeface="Arial" panose="020B0604020202020204" pitchFamily="34" charset="0"/>
              <a:buChar char="•"/>
            </a:pPr>
            <a:r>
              <a:rPr lang="en-US" sz="1100" dirty="0"/>
              <a:t>Journal entries are used to record ALL transactions in the Ledger</a:t>
            </a:r>
          </a:p>
          <a:p>
            <a:pPr marL="171450" indent="-171450">
              <a:buFont typeface="Arial" panose="020B0604020202020204" pitchFamily="34" charset="0"/>
              <a:buChar char="•"/>
            </a:pPr>
            <a:r>
              <a:rPr lang="en-US" sz="1100" dirty="0"/>
              <a:t>Three potential sources of Journals:</a:t>
            </a:r>
          </a:p>
          <a:p>
            <a:pPr marL="628650" lvl="1" indent="-171450">
              <a:buFont typeface="Arial" panose="020B0604020202020204" pitchFamily="34" charset="0"/>
              <a:buChar char="•"/>
            </a:pPr>
            <a:r>
              <a:rPr lang="en-US" sz="1100" dirty="0"/>
              <a:t>OMNI Systems - FI</a:t>
            </a:r>
          </a:p>
          <a:p>
            <a:pPr marL="628650" lvl="1" indent="-171450">
              <a:buFont typeface="Arial" panose="020B0604020202020204" pitchFamily="34" charset="0"/>
              <a:buChar char="•"/>
            </a:pPr>
            <a:r>
              <a:rPr lang="en-US" sz="1100" dirty="0"/>
              <a:t>“Third Party” Systems – Systems other than PeopleSoft, for example Concur, Transact</a:t>
            </a:r>
          </a:p>
          <a:p>
            <a:pPr marL="628650" lvl="1" indent="-171450">
              <a:buFont typeface="Arial" panose="020B0604020202020204" pitchFamily="34" charset="0"/>
              <a:buChar char="•"/>
            </a:pPr>
            <a:r>
              <a:rPr lang="en-US" sz="1100" dirty="0"/>
              <a:t>Direct Journal Entries – Manually keyed or uploaded journals</a:t>
            </a:r>
          </a:p>
          <a:p>
            <a:pPr marL="171450" indent="-171450">
              <a:buFont typeface="Arial" panose="020B0604020202020204" pitchFamily="34" charset="0"/>
              <a:buChar char="•"/>
            </a:pPr>
            <a:r>
              <a:rPr lang="en-US" sz="1100" dirty="0"/>
              <a:t>Each Journal Entry is assigned a unique Journal ID</a:t>
            </a:r>
          </a:p>
          <a:p>
            <a:pPr marL="628650" lvl="1" indent="-171450">
              <a:buFont typeface="Arial" panose="020B0604020202020204" pitchFamily="34" charset="0"/>
              <a:buChar char="•"/>
            </a:pPr>
            <a:r>
              <a:rPr lang="en-US" sz="1100" dirty="0"/>
              <a:t>10 Characters</a:t>
            </a:r>
          </a:p>
          <a:p>
            <a:pPr marL="171450" indent="-171450">
              <a:buFont typeface="Arial" panose="020B0604020202020204" pitchFamily="34" charset="0"/>
              <a:buChar char="•"/>
            </a:pPr>
            <a:r>
              <a:rPr lang="en-US" sz="1100" dirty="0"/>
              <a:t>Journal Source provides clear indication of where JE originated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All but direct journals have an alpha prefix</a:t>
            </a:r>
          </a:p>
          <a:p>
            <a:pPr marL="628650" lvl="1" indent="-171450">
              <a:buFont typeface="Arial" panose="020B0604020202020204" pitchFamily="34" charset="0"/>
              <a:buChar char="•"/>
            </a:pPr>
            <a:r>
              <a:rPr lang="en-US" sz="1100" dirty="0"/>
              <a:t>2 or 3 characters</a:t>
            </a:r>
          </a:p>
          <a:p>
            <a:pPr marL="628650" lvl="1" indent="-171450">
              <a:buFont typeface="Arial" panose="020B0604020202020204" pitchFamily="34" charset="0"/>
              <a:buChar char="•"/>
            </a:pPr>
            <a:r>
              <a:rPr lang="en-US" sz="1100" dirty="0"/>
              <a:t>Some examples of Journal Sources are</a:t>
            </a:r>
          </a:p>
          <a:p>
            <a:pPr marL="1085850" lvl="2" indent="-171450">
              <a:buFont typeface="Arial" panose="020B0604020202020204" pitchFamily="34" charset="0"/>
              <a:buChar char="•"/>
            </a:pPr>
            <a:r>
              <a:rPr lang="en-US" sz="1100" dirty="0"/>
              <a:t>PAY for payroll journals</a:t>
            </a:r>
          </a:p>
          <a:p>
            <a:pPr marL="1085850" lvl="2" indent="-171450">
              <a:buFont typeface="Arial" panose="020B0604020202020204" pitchFamily="34" charset="0"/>
              <a:buChar char="•"/>
            </a:pPr>
            <a:r>
              <a:rPr lang="en-US" sz="1100" dirty="0"/>
              <a:t>EX  for travel expenses interfaced from Concur</a:t>
            </a:r>
          </a:p>
          <a:p>
            <a:pPr marL="1085850" lvl="2" indent="-171450">
              <a:buFont typeface="Arial" panose="020B0604020202020204" pitchFamily="34" charset="0"/>
              <a:buChar char="•"/>
            </a:pPr>
            <a:r>
              <a:rPr lang="en-US" sz="1100" dirty="0"/>
              <a:t>DOL for journal corrections </a:t>
            </a:r>
          </a:p>
          <a:p>
            <a:pPr marL="1085850" lvl="2" indent="-171450">
              <a:buFont typeface="Arial" panose="020B0604020202020204" pitchFamily="34" charset="0"/>
              <a:buChar char="•"/>
            </a:pPr>
            <a:r>
              <a:rPr lang="en-US" sz="1100" dirty="0"/>
              <a:t>AP for accounts payable entries</a:t>
            </a:r>
          </a:p>
          <a:p>
            <a:pPr marL="628650" lvl="1" indent="-171450">
              <a:buFont typeface="Arial" panose="020B0604020202020204" pitchFamily="34" charset="0"/>
              <a:buChar char="•"/>
            </a:pPr>
            <a:r>
              <a:rPr lang="en-US" sz="1100" dirty="0"/>
              <a:t>FSU_DPT_CODES_GL_SOURCE provides a complete list</a:t>
            </a:r>
          </a:p>
          <a:p>
            <a:pPr marL="628650" lvl="1" indent="-171450">
              <a:buFont typeface="Arial" panose="020B0604020202020204" pitchFamily="34" charset="0"/>
              <a:buChar char="•"/>
            </a:pPr>
            <a:r>
              <a:rPr lang="en-US" sz="1100" dirty="0"/>
              <a:t>Covered in more detail in BTAC03</a:t>
            </a:r>
          </a:p>
          <a:p>
            <a:pPr lvl="1"/>
            <a:endParaRPr lang="en-US" sz="1100" dirty="0"/>
          </a:p>
          <a:p>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FB5EA048-DCC3-42DB-A5BA-CB1332127403}" type="slidenum">
              <a:rPr lang="en-US" smtClean="0"/>
              <a:t>5</a:t>
            </a:fld>
            <a:endParaRPr lang="en-US"/>
          </a:p>
        </p:txBody>
      </p:sp>
    </p:spTree>
    <p:extLst>
      <p:ext uri="{BB962C8B-B14F-4D97-AF65-F5344CB8AC3E}">
        <p14:creationId xmlns:p14="http://schemas.microsoft.com/office/powerpoint/2010/main" val="1086297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Double entry bookkeeping – A set of rules for recording financial information in a financial accounting system in which every transaction has at least two entries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Double entry accounting has been around since the Romans, but the first documentation of the modern version was 1494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Double-entry bookkeeping means that a debit entry in one account must be equal to a credit entry in another account to keep the equation balanced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A7E40BC-F8BC-4449-8CFC-390F8B60B5B9}" type="slidenum">
              <a:rPr lang="en-US" smtClean="0"/>
              <a:t>6</a:t>
            </a:fld>
            <a:endParaRPr lang="en-US"/>
          </a:p>
        </p:txBody>
      </p:sp>
    </p:spTree>
    <p:extLst>
      <p:ext uri="{BB962C8B-B14F-4D97-AF65-F5344CB8AC3E}">
        <p14:creationId xmlns:p14="http://schemas.microsoft.com/office/powerpoint/2010/main" val="1949677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4700" y="153988"/>
            <a:ext cx="5575300" cy="3136900"/>
          </a:xfrm>
          <a:prstGeom prst="rect">
            <a:avLst/>
          </a:prstGeom>
        </p:spPr>
      </p:sp>
      <p:sp>
        <p:nvSpPr>
          <p:cNvPr id="3" name="Notes Placeholder 2"/>
          <p:cNvSpPr>
            <a:spLocks noGrp="1"/>
          </p:cNvSpPr>
          <p:nvPr>
            <p:ph type="body" idx="1"/>
          </p:nvPr>
        </p:nvSpPr>
        <p:spPr>
          <a:xfrm>
            <a:off x="345689" y="3936379"/>
            <a:ext cx="6434252" cy="4627757"/>
          </a:xfrm>
          <a:prstGeom prst="rect">
            <a:avLst/>
          </a:prstGeom>
        </p:spPr>
        <p:txBody>
          <a:bodyPr/>
          <a:lstStyle/>
          <a:p>
            <a:pPr marL="171450" marR="0" lvl="0" indent="-171450" algn="l" defTabSz="91437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chart comes from the accounting basics document on the Controller’s website</a:t>
            </a:r>
          </a:p>
          <a:p>
            <a:pPr marL="171450" marR="0" lvl="0" indent="-171450" algn="l" defTabSz="91437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Additional information is in that document if you want to learn more about the mechanics of accounting</a:t>
            </a:r>
          </a:p>
          <a:p>
            <a:pPr marL="171450" indent="-171450">
              <a:buFont typeface="Arial" panose="020B0604020202020204" pitchFamily="34" charset="0"/>
              <a:buChar char="•"/>
            </a:pPr>
            <a:r>
              <a:rPr lang="en-US" dirty="0"/>
              <a:t>This slide gives non-accountants a cheat sheet to remember how each basic account type is increased and decreased (whether DR or CR)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Remember from BTAC01 that at FSU you can tell what kind of account it is by the number that it starts with, assets start with1, revenue starts with 6, expenses start with 7</a:t>
            </a:r>
          </a:p>
          <a:p>
            <a:pPr marL="171450" indent="-171450">
              <a:buFont typeface="Arial" panose="020B0604020202020204" pitchFamily="34" charset="0"/>
              <a:buChar char="•"/>
            </a:pPr>
            <a:r>
              <a:rPr lang="en-US" dirty="0"/>
              <a:t>In a nutshell, every accounting entry in the general ledger contains both a debit and a credit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Debits must equal Credits</a:t>
            </a:r>
          </a:p>
          <a:p>
            <a:pPr marL="171450" indent="-171450">
              <a:buFont typeface="Arial" panose="020B0604020202020204" pitchFamily="34" charset="0"/>
              <a:buChar char="•"/>
            </a:pPr>
            <a:r>
              <a:rPr lang="en-US" dirty="0"/>
              <a:t>OMNI does not allow out-of-balance journal entries</a:t>
            </a:r>
          </a:p>
          <a:p>
            <a:pPr marL="171450" indent="-171450">
              <a:buFont typeface="Arial" panose="020B0604020202020204" pitchFamily="34" charset="0"/>
              <a:buChar char="•"/>
            </a:pPr>
            <a:r>
              <a:rPr lang="en-US" dirty="0"/>
              <a:t>Note that there is also equity or aka fund balance account type (starts with 5) but these are only generated by system entries at FYE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As an example – when FSU pays an invoice that affects cash and expense.  So the system will DR the expense (increase the expense number) and it will CR the cash (decrease the cash account) since we sent money to the vendor.</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a:xfrm>
            <a:off x="3970938" y="8829967"/>
            <a:ext cx="3037840" cy="466433"/>
          </a:xfrm>
          <a:prstGeom prst="rect">
            <a:avLst/>
          </a:prstGeom>
        </p:spPr>
        <p:txBody>
          <a:bodyPr/>
          <a:lstStyle/>
          <a:p>
            <a:fld id="{7A477DB1-931C-40AE-BC19-5F46F275C7C2}" type="slidenum">
              <a:rPr lang="en-US" smtClean="0"/>
              <a:t>7</a:t>
            </a:fld>
            <a:endParaRPr lang="en-US"/>
          </a:p>
        </p:txBody>
      </p:sp>
    </p:spTree>
    <p:extLst>
      <p:ext uri="{BB962C8B-B14F-4D97-AF65-F5344CB8AC3E}">
        <p14:creationId xmlns:p14="http://schemas.microsoft.com/office/powerpoint/2010/main" val="3366850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36550"/>
            <a:ext cx="5575300" cy="3136900"/>
          </a:xfrm>
          <a:prstGeom prst="rect">
            <a:avLst/>
          </a:prstGeom>
        </p:spPr>
      </p:sp>
      <p:sp>
        <p:nvSpPr>
          <p:cNvPr id="3" name="Notes Placeholder 2"/>
          <p:cNvSpPr>
            <a:spLocks noGrp="1"/>
          </p:cNvSpPr>
          <p:nvPr>
            <p:ph type="body" idx="1"/>
          </p:nvPr>
        </p:nvSpPr>
        <p:spPr>
          <a:xfrm>
            <a:off x="345689" y="3936379"/>
            <a:ext cx="6434252" cy="4627757"/>
          </a:xfrm>
          <a:prstGeom prst="rect">
            <a:avLst/>
          </a:prstGeo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This slide is another cheat sheet to remember how each basic account type is increased and decreased (whether DR or CR)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If you are trying to find the correct account to use, the Controller’s Office has GL Account Lists on our website</a:t>
            </a:r>
          </a:p>
          <a:p>
            <a:pPr marL="628650" lvl="1" indent="-171450">
              <a:buFont typeface="Arial" panose="020B0604020202020204" pitchFamily="34" charset="0"/>
              <a:buChar char="•"/>
            </a:pPr>
            <a:r>
              <a:rPr lang="en-US" sz="1100" dirty="0">
                <a:solidFill>
                  <a:schemeClr val="tx1"/>
                </a:solidFill>
              </a:rPr>
              <a:t>Data Dictionary = ALL Accounts</a:t>
            </a:r>
          </a:p>
          <a:p>
            <a:pPr marL="628650" lvl="1" indent="-171450">
              <a:buFont typeface="Arial" panose="020B0604020202020204" pitchFamily="34" charset="0"/>
              <a:buChar char="•"/>
            </a:pPr>
            <a:r>
              <a:rPr lang="en-US" sz="1100" dirty="0">
                <a:solidFill>
                  <a:schemeClr val="tx1"/>
                </a:solidFill>
              </a:rPr>
              <a:t>Short List = Most commonly used accounts</a:t>
            </a:r>
          </a:p>
          <a:p>
            <a:pPr marL="171450" indent="-171450">
              <a:buFont typeface="Arial" panose="020B0604020202020204" pitchFamily="34" charset="0"/>
              <a:buChar char="•"/>
            </a:pPr>
            <a:r>
              <a:rPr lang="en-US" sz="1100" dirty="0">
                <a:solidFill>
                  <a:schemeClr val="tx1"/>
                </a:solidFill>
              </a:rPr>
              <a:t>FSU_DPT_CODES_CATEGORY_BY_ACCT query for Procurement Code (aka commodity code) to Exp Account Code crosswalk</a:t>
            </a:r>
            <a:endParaRPr lang="en-US" sz="1100"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FB5EA048-DCC3-42DB-A5BA-CB1332127403}" type="slidenum">
              <a:rPr lang="en-US" smtClean="0"/>
              <a:t>8</a:t>
            </a:fld>
            <a:endParaRPr lang="en-US"/>
          </a:p>
        </p:txBody>
      </p:sp>
    </p:spTree>
    <p:extLst>
      <p:ext uri="{BB962C8B-B14F-4D97-AF65-F5344CB8AC3E}">
        <p14:creationId xmlns:p14="http://schemas.microsoft.com/office/powerpoint/2010/main" val="2736644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illustrates an accounting entry using debits and credits.</a:t>
            </a:r>
          </a:p>
          <a:p>
            <a:endParaRPr lang="en-US" dirty="0"/>
          </a:p>
          <a:p>
            <a:r>
              <a:rPr lang="en-US" dirty="0"/>
              <a:t>DR Cash, an asset, increases cash, and is entered on the left side of the account</a:t>
            </a:r>
          </a:p>
        </p:txBody>
      </p:sp>
      <p:sp>
        <p:nvSpPr>
          <p:cNvPr id="4" name="Slide Number Placeholder 3"/>
          <p:cNvSpPr>
            <a:spLocks noGrp="1"/>
          </p:cNvSpPr>
          <p:nvPr>
            <p:ph type="sldNum" sz="quarter" idx="5"/>
          </p:nvPr>
        </p:nvSpPr>
        <p:spPr/>
        <p:txBody>
          <a:bodyPr/>
          <a:lstStyle/>
          <a:p>
            <a:fld id="{9A7E40BC-F8BC-4449-8CFC-390F8B60B5B9}" type="slidenum">
              <a:rPr lang="en-US" smtClean="0"/>
              <a:t>9</a:t>
            </a:fld>
            <a:endParaRPr lang="en-US"/>
          </a:p>
        </p:txBody>
      </p:sp>
    </p:spTree>
    <p:extLst>
      <p:ext uri="{BB962C8B-B14F-4D97-AF65-F5344CB8AC3E}">
        <p14:creationId xmlns:p14="http://schemas.microsoft.com/office/powerpoint/2010/main" val="1125474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methods of accounting – cash and accrual</a:t>
            </a:r>
          </a:p>
          <a:p>
            <a:r>
              <a:rPr lang="en-US" dirty="0"/>
              <a:t>FSU uses accrual accounting</a:t>
            </a:r>
          </a:p>
          <a:p>
            <a:r>
              <a:rPr lang="en-US" dirty="0"/>
              <a:t>We will work through a couple examples</a:t>
            </a:r>
          </a:p>
        </p:txBody>
      </p:sp>
      <p:sp>
        <p:nvSpPr>
          <p:cNvPr id="4" name="Slide Number Placeholder 3"/>
          <p:cNvSpPr>
            <a:spLocks noGrp="1"/>
          </p:cNvSpPr>
          <p:nvPr>
            <p:ph type="sldNum" sz="quarter" idx="5"/>
          </p:nvPr>
        </p:nvSpPr>
        <p:spPr/>
        <p:txBody>
          <a:bodyPr/>
          <a:lstStyle/>
          <a:p>
            <a:fld id="{9A7E40BC-F8BC-4449-8CFC-390F8B60B5B9}" type="slidenum">
              <a:rPr lang="en-US" smtClean="0"/>
              <a:t>10</a:t>
            </a:fld>
            <a:endParaRPr lang="en-US"/>
          </a:p>
        </p:txBody>
      </p:sp>
    </p:spTree>
    <p:extLst>
      <p:ext uri="{BB962C8B-B14F-4D97-AF65-F5344CB8AC3E}">
        <p14:creationId xmlns:p14="http://schemas.microsoft.com/office/powerpoint/2010/main" val="2979200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b="1" i="0">
                <a:solidFill>
                  <a:schemeClr val="bg1"/>
                </a:solidFill>
                <a:latin typeface="Times New Roman"/>
                <a:cs typeface="Times New Roman"/>
              </a:defRPr>
            </a:lvl1pPr>
          </a:lstStyle>
          <a:p>
            <a:r>
              <a:rPr lang="en-US"/>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FBFF53-7C97-8C49-AB42-96FD965FEBF4}"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355372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58"/>
        <p:cNvGrpSpPr/>
        <p:nvPr/>
      </p:nvGrpSpPr>
      <p:grpSpPr>
        <a:xfrm>
          <a:off x="0" y="0"/>
          <a:ext cx="0" cy="0"/>
          <a:chOff x="0" y="0"/>
          <a:chExt cx="0" cy="0"/>
        </a:xfrm>
      </p:grpSpPr>
      <p:sp>
        <p:nvSpPr>
          <p:cNvPr id="159" name="Google Shape;159;p7"/>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7"/>
          <p:cNvGrpSpPr/>
          <p:nvPr/>
        </p:nvGrpSpPr>
        <p:grpSpPr>
          <a:xfrm>
            <a:off x="8142375" y="4477573"/>
            <a:ext cx="508851" cy="478711"/>
            <a:chOff x="5972700" y="2330200"/>
            <a:chExt cx="411625" cy="387275"/>
          </a:xfrm>
        </p:grpSpPr>
        <p:sp>
          <p:nvSpPr>
            <p:cNvPr id="174" name="Google Shape;174;p7"/>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7"/>
          <p:cNvGrpSpPr/>
          <p:nvPr/>
        </p:nvGrpSpPr>
        <p:grpSpPr>
          <a:xfrm>
            <a:off x="2139871" y="482540"/>
            <a:ext cx="398658" cy="631920"/>
            <a:chOff x="6718575" y="2318625"/>
            <a:chExt cx="256950" cy="407375"/>
          </a:xfrm>
        </p:grpSpPr>
        <p:sp>
          <p:nvSpPr>
            <p:cNvPr id="177" name="Google Shape;177;p7"/>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7"/>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86" name="Google Shape;186;p7"/>
          <p:cNvSpPr txBox="1">
            <a:spLocks noGrp="1"/>
          </p:cNvSpPr>
          <p:nvPr>
            <p:ph type="body" idx="1"/>
          </p:nvPr>
        </p:nvSpPr>
        <p:spPr>
          <a:xfrm>
            <a:off x="2683000" y="1428750"/>
            <a:ext cx="1858800" cy="27393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7" name="Google Shape;187;p7"/>
          <p:cNvSpPr txBox="1">
            <a:spLocks noGrp="1"/>
          </p:cNvSpPr>
          <p:nvPr>
            <p:ph type="body" idx="2"/>
          </p:nvPr>
        </p:nvSpPr>
        <p:spPr>
          <a:xfrm>
            <a:off x="4637114" y="1428750"/>
            <a:ext cx="1858800" cy="27393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8" name="Google Shape;188;p7"/>
          <p:cNvSpPr txBox="1">
            <a:spLocks noGrp="1"/>
          </p:cNvSpPr>
          <p:nvPr>
            <p:ph type="body" idx="3"/>
          </p:nvPr>
        </p:nvSpPr>
        <p:spPr>
          <a:xfrm>
            <a:off x="6591228" y="1428750"/>
            <a:ext cx="1858800" cy="27393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9" name="Google Shape;189;p7"/>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941207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73672"/>
            <a:ext cx="8229600" cy="729154"/>
          </a:xfrm>
        </p:spPr>
        <p:txBody>
          <a:bodyPr/>
          <a:lstStyle>
            <a:lvl1pPr>
              <a:defRPr b="0"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idx="1"/>
          </p:nvPr>
        </p:nvSpPr>
        <p:spPr>
          <a:xfrm>
            <a:off x="457200" y="1760481"/>
            <a:ext cx="8229600" cy="2775019"/>
          </a:xfrm>
        </p:spPr>
        <p:txBody>
          <a:bodyPr/>
          <a:lstStyle>
            <a:lvl1pPr>
              <a:defRPr b="0" i="0">
                <a:latin typeface="Arial"/>
                <a:cs typeface="Arial"/>
              </a:defRPr>
            </a:lvl1pPr>
            <a:lvl2pPr>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FBFF53-7C97-8C49-AB42-96FD965FEBF4}"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08684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D0B88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FBFF53-7C97-8C49-AB42-96FD965FEBF4}"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376877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76010"/>
            <a:ext cx="8229600" cy="647987"/>
          </a:xfrm>
        </p:spPr>
        <p:txBody>
          <a:bodyPr/>
          <a:lstStyle>
            <a:lvl1pPr>
              <a:defRPr b="1"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sz="half" idx="1"/>
          </p:nvPr>
        </p:nvSpPr>
        <p:spPr>
          <a:xfrm>
            <a:off x="457200" y="1642238"/>
            <a:ext cx="4038600" cy="2956037"/>
          </a:xfrm>
        </p:spPr>
        <p:txBody>
          <a:bodyPr/>
          <a:lstStyle>
            <a:lvl1pPr>
              <a:defRPr sz="2800" b="0" i="0">
                <a:latin typeface="Arial"/>
                <a:cs typeface="Arial"/>
              </a:defRPr>
            </a:lvl1pPr>
            <a:lvl2pPr>
              <a:defRPr sz="2400" b="0" i="0">
                <a:latin typeface="Arial"/>
                <a:cs typeface="Arial"/>
              </a:defRPr>
            </a:lvl2pPr>
            <a:lvl3pPr>
              <a:defRPr sz="2000" b="0" i="0">
                <a:latin typeface="Arial"/>
                <a:cs typeface="Arial"/>
              </a:defRPr>
            </a:lvl3pPr>
            <a:lvl4pPr>
              <a:defRPr sz="1800" b="0" i="0">
                <a:latin typeface="Arial"/>
                <a:cs typeface="Arial"/>
              </a:defRPr>
            </a:lvl4pPr>
            <a:lvl5pPr>
              <a:defRPr sz="1800" b="0" i="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42238"/>
            <a:ext cx="4038600" cy="2956037"/>
          </a:xfrm>
        </p:spPr>
        <p:txBody>
          <a:bodyPr/>
          <a:lstStyle>
            <a:lvl1pPr>
              <a:defRPr sz="2800" b="0" i="0">
                <a:latin typeface="Arial"/>
                <a:cs typeface="Arial"/>
              </a:defRPr>
            </a:lvl1pPr>
            <a:lvl2pPr>
              <a:defRPr sz="2400" b="0" i="0">
                <a:latin typeface="Arial"/>
                <a:cs typeface="Arial"/>
              </a:defRPr>
            </a:lvl2pPr>
            <a:lvl3pPr>
              <a:defRPr sz="2000" b="0" i="0">
                <a:latin typeface="Arial"/>
                <a:cs typeface="Arial"/>
              </a:defRPr>
            </a:lvl3pPr>
            <a:lvl4pPr>
              <a:defRPr sz="1800" b="0" i="0">
                <a:latin typeface="Arial"/>
                <a:cs typeface="Arial"/>
              </a:defRPr>
            </a:lvl4pPr>
            <a:lvl5pPr>
              <a:defRPr sz="1800" b="0" i="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FBFF53-7C97-8C49-AB42-96FD965FEBF4}" type="datetimeFigureOut">
              <a:rPr lang="en-US" smtClean="0"/>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044035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32789"/>
            <a:ext cx="4040188" cy="5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55375"/>
            <a:ext cx="4040188" cy="2949470"/>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932789"/>
            <a:ext cx="4041775" cy="5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55375"/>
            <a:ext cx="4041775" cy="2949470"/>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FBFF53-7C97-8C49-AB42-96FD965FEBF4}" type="datetimeFigureOut">
              <a:rPr lang="en-US" smtClean="0"/>
              <a:t>4/24/2024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2114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solidFill>
                  <a:schemeClr val="bg1"/>
                </a:solidFill>
                <a:latin typeface="Times New Roman"/>
                <a:cs typeface="Times New Roman"/>
              </a:defRPr>
            </a:lvl1pPr>
          </a:lstStyle>
          <a:p>
            <a:r>
              <a:rPr lang="en-US" dirty="0"/>
              <a:t>Subtitle Page</a:t>
            </a:r>
          </a:p>
        </p:txBody>
      </p:sp>
      <p:sp>
        <p:nvSpPr>
          <p:cNvPr id="3" name="Date Placeholder 2"/>
          <p:cNvSpPr>
            <a:spLocks noGrp="1"/>
          </p:cNvSpPr>
          <p:nvPr>
            <p:ph type="dt" sz="half" idx="10"/>
          </p:nvPr>
        </p:nvSpPr>
        <p:spPr/>
        <p:txBody>
          <a:bodyPr/>
          <a:lstStyle/>
          <a:p>
            <a:fld id="{2DFBFF53-7C97-8C49-AB42-96FD965FEBF4}" type="datetimeFigureOut">
              <a:rPr lang="en-US" smtClean="0"/>
              <a:t>4/24/2024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341759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BFF53-7C97-8C49-AB42-96FD965FEBF4}" type="datetimeFigureOut">
              <a:rPr lang="en-US" smtClean="0"/>
              <a:t>4/24/2024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265393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873674"/>
            <a:ext cx="3008313" cy="951513"/>
          </a:xfrm>
        </p:spPr>
        <p:txBody>
          <a:bodyPr anchor="b"/>
          <a:lstStyle>
            <a:lvl1pPr algn="l">
              <a:defRPr sz="2000" b="1">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575050" y="873673"/>
            <a:ext cx="5111750" cy="4066190"/>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825187"/>
            <a:ext cx="3008313" cy="3114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FBFF53-7C97-8C49-AB42-96FD965FEBF4}" type="datetimeFigureOut">
              <a:rPr lang="en-US" smtClean="0"/>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812867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10134" y="3928241"/>
            <a:ext cx="7260896" cy="288050"/>
          </a:xfrm>
        </p:spPr>
        <p:txBody>
          <a:bodyPr anchor="b"/>
          <a:lstStyle>
            <a:lvl1pPr algn="l">
              <a:defRPr sz="2000" b="1">
                <a:latin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1410134" y="348156"/>
            <a:ext cx="7260896" cy="34815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10134" y="4216292"/>
            <a:ext cx="7260896" cy="550971"/>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FBFF53-7C97-8C49-AB42-96FD965FEBF4}" type="datetimeFigureOut">
              <a:rPr lang="en-US" smtClean="0"/>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96982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76008"/>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65581"/>
            <a:ext cx="8229600" cy="2732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DFBFF53-7C97-8C49-AB42-96FD965FEBF4}" type="datetimeFigureOut">
              <a:rPr lang="en-US" smtClean="0"/>
              <a:t>4/24/2024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2DA34B5-7C80-464F-9A62-3711C8F85D9D}" type="slidenum">
              <a:rPr lang="en-US" smtClean="0"/>
              <a:t>‹#›</a:t>
            </a:fld>
            <a:endParaRPr lang="en-US"/>
          </a:p>
        </p:txBody>
      </p:sp>
    </p:spTree>
    <p:extLst>
      <p:ext uri="{BB962C8B-B14F-4D97-AF65-F5344CB8AC3E}">
        <p14:creationId xmlns:p14="http://schemas.microsoft.com/office/powerpoint/2010/main" val="3268671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01875" y="1033400"/>
            <a:ext cx="5292300" cy="32673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1pPr>
            <a:lvl2pPr marL="914400" lvl="1"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2pPr>
            <a:lvl3pPr marL="1371600" lvl="2"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3pPr>
            <a:lvl4pPr marL="1828800" lvl="3"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4pPr>
            <a:lvl5pPr marL="2286000" lvl="4"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5pPr>
            <a:lvl6pPr marL="2743200" lvl="5"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6pPr>
            <a:lvl7pPr marL="3200400" lvl="6"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7pPr>
            <a:lvl8pPr marL="3657600" lvl="7"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8pPr>
            <a:lvl9pPr marL="4114800" lvl="8" indent="-355600">
              <a:spcBef>
                <a:spcPts val="1000"/>
              </a:spcBef>
              <a:spcAft>
                <a:spcPts val="1000"/>
              </a:spcAft>
              <a:buClr>
                <a:schemeClr val="dk1"/>
              </a:buClr>
              <a:buSzPts val="2000"/>
              <a:buFont typeface="Lato Light"/>
              <a:buChar char="◦"/>
              <a:defRPr sz="2000">
                <a:solidFill>
                  <a:schemeClr val="dk1"/>
                </a:solidFill>
                <a:latin typeface="Lato Light"/>
                <a:ea typeface="Lato Light"/>
                <a:cs typeface="Lato Light"/>
                <a:sym typeface="Lato Light"/>
              </a:defRPr>
            </a:lvl9pPr>
          </a:lstStyle>
          <a:p>
            <a:endParaRPr/>
          </a:p>
        </p:txBody>
      </p:sp>
      <p:sp>
        <p:nvSpPr>
          <p:cNvPr id="7" name="Google Shape;7;p1"/>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1pPr>
            <a:lvl2pPr lvl="1">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2pPr>
            <a:lvl3pPr lvl="2">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3pPr>
            <a:lvl4pPr lvl="3">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4pPr>
            <a:lvl5pPr lvl="4">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5pPr>
            <a:lvl6pPr lvl="5">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6pPr>
            <a:lvl7pPr lvl="6">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7pPr>
            <a:lvl8pPr lvl="7">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8pPr>
            <a:lvl9pPr lvl="8">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9pPr>
          </a:lstStyle>
          <a:p>
            <a:endParaRPr/>
          </a:p>
        </p:txBody>
      </p:sp>
      <p:sp>
        <p:nvSpPr>
          <p:cNvPr id="8" name="Google Shape;8;p1"/>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Lato Light"/>
                <a:ea typeface="Lato Light"/>
                <a:cs typeface="Lato Light"/>
                <a:sym typeface="Lato Light"/>
              </a:defRPr>
            </a:lvl1pPr>
            <a:lvl2pPr lvl="1" algn="r">
              <a:buNone/>
              <a:defRPr sz="1200">
                <a:solidFill>
                  <a:schemeClr val="dk2"/>
                </a:solidFill>
                <a:latin typeface="Lato Light"/>
                <a:ea typeface="Lato Light"/>
                <a:cs typeface="Lato Light"/>
                <a:sym typeface="Lato Light"/>
              </a:defRPr>
            </a:lvl2pPr>
            <a:lvl3pPr lvl="2" algn="r">
              <a:buNone/>
              <a:defRPr sz="1200">
                <a:solidFill>
                  <a:schemeClr val="dk2"/>
                </a:solidFill>
                <a:latin typeface="Lato Light"/>
                <a:ea typeface="Lato Light"/>
                <a:cs typeface="Lato Light"/>
                <a:sym typeface="Lato Light"/>
              </a:defRPr>
            </a:lvl3pPr>
            <a:lvl4pPr lvl="3" algn="r">
              <a:buNone/>
              <a:defRPr sz="1200">
                <a:solidFill>
                  <a:schemeClr val="dk2"/>
                </a:solidFill>
                <a:latin typeface="Lato Light"/>
                <a:ea typeface="Lato Light"/>
                <a:cs typeface="Lato Light"/>
                <a:sym typeface="Lato Light"/>
              </a:defRPr>
            </a:lvl4pPr>
            <a:lvl5pPr lvl="4" algn="r">
              <a:buNone/>
              <a:defRPr sz="1200">
                <a:solidFill>
                  <a:schemeClr val="dk2"/>
                </a:solidFill>
                <a:latin typeface="Lato Light"/>
                <a:ea typeface="Lato Light"/>
                <a:cs typeface="Lato Light"/>
                <a:sym typeface="Lato Light"/>
              </a:defRPr>
            </a:lvl5pPr>
            <a:lvl6pPr lvl="5" algn="r">
              <a:buNone/>
              <a:defRPr sz="1200">
                <a:solidFill>
                  <a:schemeClr val="dk2"/>
                </a:solidFill>
                <a:latin typeface="Lato Light"/>
                <a:ea typeface="Lato Light"/>
                <a:cs typeface="Lato Light"/>
                <a:sym typeface="Lato Light"/>
              </a:defRPr>
            </a:lvl6pPr>
            <a:lvl7pPr lvl="6" algn="r">
              <a:buNone/>
              <a:defRPr sz="1200">
                <a:solidFill>
                  <a:schemeClr val="dk2"/>
                </a:solidFill>
                <a:latin typeface="Lato Light"/>
                <a:ea typeface="Lato Light"/>
                <a:cs typeface="Lato Light"/>
                <a:sym typeface="Lato Light"/>
              </a:defRPr>
            </a:lvl7pPr>
            <a:lvl8pPr lvl="7" algn="r">
              <a:buNone/>
              <a:defRPr sz="1200">
                <a:solidFill>
                  <a:schemeClr val="dk2"/>
                </a:solidFill>
                <a:latin typeface="Lato Light"/>
                <a:ea typeface="Lato Light"/>
                <a:cs typeface="Lato Light"/>
                <a:sym typeface="Lato Light"/>
              </a:defRPr>
            </a:lvl8pPr>
            <a:lvl9pPr lvl="8" algn="r">
              <a:buNone/>
              <a:defRPr sz="1200">
                <a:solidFill>
                  <a:schemeClr val="dk2"/>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7625185"/>
      </p:ext>
    </p:extLst>
  </p:cSld>
  <p:clrMap bg1="lt1" tx1="dk1" bg2="dk2" tx2="lt2" accent1="accent1" accent2="accent2" accent3="accent3" accent4="accent4" accent5="accent5" accent6="accent6" hlink="hlink" folHlink="folHlink"/>
  <p:sldLayoutIdLst>
    <p:sldLayoutId id="2147483659"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ontroller.vpfa.fsu.edu/sites/g/files/upcbnu1236/files/documents/Accounting%20%26%20Reporting/Expense%20Account%20Short%20List.xls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controller.vpfa.fsu.edu/sites/g/files/upcbnu1236/files/documents/Accounts%20Payable/Expenditure_Guidelines.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controller.vpfa.fsu.edu/recommended-querie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controller.vpfa.fsu.edu/quer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policies.vpfa.fsu.edu/policies-and-procedures/financial" TargetMode="External"/><Relationship Id="rId3" Type="http://schemas.openxmlformats.org/officeDocument/2006/relationships/hyperlink" Target="http://controller.vpfa.fsu.edu/" TargetMode="External"/><Relationship Id="rId7" Type="http://schemas.openxmlformats.org/officeDocument/2006/relationships/hyperlink" Target="http://hr.fsu.edu/?page=dept_reps/dept_reps_home"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research.fsu.edu/research-offices/sra/" TargetMode="External"/><Relationship Id="rId5" Type="http://schemas.openxmlformats.org/officeDocument/2006/relationships/hyperlink" Target="https://procurement.fsu.edu/" TargetMode="External"/><Relationship Id="rId4" Type="http://schemas.openxmlformats.org/officeDocument/2006/relationships/hyperlink" Target="https://budget.fsu.edu/"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controller.vpfa.fsu.edu/services/accounting-reporting/directory" TargetMode="External"/><Relationship Id="rId7" Type="http://schemas.openxmlformats.org/officeDocument/2006/relationships/hyperlink" Target="http://controller.vpfa.fsu.edu/sites/default/files/media/doc/QA/BTFA01.pptx"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controller.vpfa.fsu.edu/training" TargetMode="External"/><Relationship Id="rId5" Type="http://schemas.openxmlformats.org/officeDocument/2006/relationships/hyperlink" Target="mailto:CTL-Communication@fsu.edu" TargetMode="External"/><Relationship Id="rId4" Type="http://schemas.openxmlformats.org/officeDocument/2006/relationships/hyperlink" Target="mailto:GeneralAccounting@admin.fsu.edu"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bcmiller@fsu.edu"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mailto:ccdaniels@fsu.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11.png"/><Relationship Id="rId2" Type="http://schemas.openxmlformats.org/officeDocument/2006/relationships/slideLayout" Target="../slideLayouts/slideLayout10.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hyperlink" Target="mailto:training@fsu.edu" TargetMode="External"/><Relationship Id="rId4" Type="http://schemas.openxmlformats.org/officeDocument/2006/relationships/hyperlink" Target="https://fsu.qualtrics.com/jfe/form/SV_5sQ2gOkcis6zw22"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controller.vpfa.fsu.edu/sites/g/files/upcbnu1236/files/documents/Accounting%20%26%20Reporting/Accounting_Terms_Concepts.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Intermediate University Accounting</a:t>
            </a:r>
          </a:p>
        </p:txBody>
      </p:sp>
      <p:sp>
        <p:nvSpPr>
          <p:cNvPr id="3" name="Subtitle 2"/>
          <p:cNvSpPr>
            <a:spLocks noGrp="1"/>
          </p:cNvSpPr>
          <p:nvPr>
            <p:ph type="subTitle" idx="1"/>
          </p:nvPr>
        </p:nvSpPr>
        <p:spPr/>
        <p:txBody>
          <a:bodyPr/>
          <a:lstStyle/>
          <a:p>
            <a:r>
              <a:rPr lang="en-US" dirty="0"/>
              <a:t>BTAC02</a:t>
            </a:r>
          </a:p>
        </p:txBody>
      </p:sp>
    </p:spTree>
    <p:extLst>
      <p:ext uri="{BB962C8B-B14F-4D97-AF65-F5344CB8AC3E}">
        <p14:creationId xmlns:p14="http://schemas.microsoft.com/office/powerpoint/2010/main" val="810847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43270-57A6-4937-9A35-7190A51E3EF0}"/>
              </a:ext>
            </a:extLst>
          </p:cNvPr>
          <p:cNvSpPr>
            <a:spLocks noGrp="1"/>
          </p:cNvSpPr>
          <p:nvPr>
            <p:ph type="title"/>
          </p:nvPr>
        </p:nvSpPr>
        <p:spPr/>
        <p:txBody>
          <a:bodyPr>
            <a:normAutofit fontScale="90000"/>
          </a:bodyPr>
          <a:lstStyle/>
          <a:p>
            <a:r>
              <a:rPr lang="en-US" dirty="0"/>
              <a:t>Accrual Accounting</a:t>
            </a:r>
          </a:p>
        </p:txBody>
      </p:sp>
      <p:sp>
        <p:nvSpPr>
          <p:cNvPr id="3" name="Content Placeholder 2">
            <a:extLst>
              <a:ext uri="{FF2B5EF4-FFF2-40B4-BE49-F238E27FC236}">
                <a16:creationId xmlns:a16="http://schemas.microsoft.com/office/drawing/2014/main" id="{D66AC593-3C1F-4D47-9F23-79C1197B7CD2}"/>
              </a:ext>
            </a:extLst>
          </p:cNvPr>
          <p:cNvSpPr>
            <a:spLocks noGrp="1"/>
          </p:cNvSpPr>
          <p:nvPr>
            <p:ph idx="1"/>
          </p:nvPr>
        </p:nvSpPr>
        <p:spPr>
          <a:xfrm>
            <a:off x="407436" y="2153165"/>
            <a:ext cx="8229600" cy="2775019"/>
          </a:xfrm>
        </p:spPr>
        <p:txBody>
          <a:bodyPr>
            <a:normAutofit/>
          </a:bodyPr>
          <a:lstStyle/>
          <a:p>
            <a:r>
              <a:rPr lang="en-US" sz="2600" dirty="0"/>
              <a:t>Accrual accounting is a method of accounting where events are recorded when the transaction occurs rather than when the payment is made</a:t>
            </a:r>
          </a:p>
          <a:p>
            <a:r>
              <a:rPr lang="en-US" sz="2600" dirty="0"/>
              <a:t>Revenue is recorded when it is earned </a:t>
            </a:r>
          </a:p>
          <a:p>
            <a:r>
              <a:rPr lang="en-US" sz="2600" dirty="0"/>
              <a:t>Expenses are recorded when incurred</a:t>
            </a:r>
          </a:p>
          <a:p>
            <a:endParaRPr lang="en-US" dirty="0"/>
          </a:p>
        </p:txBody>
      </p:sp>
    </p:spTree>
    <p:extLst>
      <p:ext uri="{BB962C8B-B14F-4D97-AF65-F5344CB8AC3E}">
        <p14:creationId xmlns:p14="http://schemas.microsoft.com/office/powerpoint/2010/main" val="974408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BF911-3AB7-47FD-951B-487121CEB14F}"/>
              </a:ext>
            </a:extLst>
          </p:cNvPr>
          <p:cNvSpPr>
            <a:spLocks noGrp="1"/>
          </p:cNvSpPr>
          <p:nvPr>
            <p:ph type="title"/>
          </p:nvPr>
        </p:nvSpPr>
        <p:spPr/>
        <p:txBody>
          <a:bodyPr>
            <a:normAutofit fontScale="90000"/>
          </a:bodyPr>
          <a:lstStyle/>
          <a:p>
            <a:r>
              <a:rPr lang="en-US" dirty="0"/>
              <a:t>Accrual Accounting</a:t>
            </a:r>
            <a:br>
              <a:rPr lang="en-US" dirty="0"/>
            </a:br>
            <a:r>
              <a:rPr lang="en-US" dirty="0"/>
              <a:t>Revenue</a:t>
            </a:r>
          </a:p>
        </p:txBody>
      </p:sp>
      <p:sp>
        <p:nvSpPr>
          <p:cNvPr id="3" name="Content Placeholder 2">
            <a:extLst>
              <a:ext uri="{FF2B5EF4-FFF2-40B4-BE49-F238E27FC236}">
                <a16:creationId xmlns:a16="http://schemas.microsoft.com/office/drawing/2014/main" id="{24A0832C-8EA7-4941-A136-8AD6DDFB6C70}"/>
              </a:ext>
            </a:extLst>
          </p:cNvPr>
          <p:cNvSpPr>
            <a:spLocks noGrp="1"/>
          </p:cNvSpPr>
          <p:nvPr>
            <p:ph idx="1"/>
          </p:nvPr>
        </p:nvSpPr>
        <p:spPr>
          <a:xfrm>
            <a:off x="457200" y="2214571"/>
            <a:ext cx="8229600" cy="3237287"/>
          </a:xfrm>
        </p:spPr>
        <p:txBody>
          <a:bodyPr>
            <a:normAutofit/>
          </a:bodyPr>
          <a:lstStyle/>
          <a:p>
            <a:r>
              <a:rPr lang="en-US" sz="2000" dirty="0"/>
              <a:t>Revenue is recorded when earned</a:t>
            </a:r>
          </a:p>
          <a:p>
            <a:r>
              <a:rPr lang="en-US" sz="2000" dirty="0"/>
              <a:t>Example: The Ohio State University calls the FSU Chemistry Department to order some consumable chemistry supplies.</a:t>
            </a:r>
          </a:p>
          <a:p>
            <a:r>
              <a:rPr lang="en-US" sz="2000" dirty="0"/>
              <a:t>FSU gathers the supplies that have been ordered and ships them off to The Ohio State University on October 15, 2020.</a:t>
            </a:r>
          </a:p>
          <a:p>
            <a:r>
              <a:rPr lang="en-US" sz="2000" dirty="0"/>
              <a:t>Payment is received from OSU on 11/20/2020.</a:t>
            </a:r>
          </a:p>
          <a:p>
            <a:endParaRPr lang="en-US" dirty="0"/>
          </a:p>
        </p:txBody>
      </p:sp>
    </p:spTree>
    <p:extLst>
      <p:ext uri="{BB962C8B-B14F-4D97-AF65-F5344CB8AC3E}">
        <p14:creationId xmlns:p14="http://schemas.microsoft.com/office/powerpoint/2010/main" val="447124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B9539-A9CB-4B28-AAD9-67CCD979A174}"/>
              </a:ext>
            </a:extLst>
          </p:cNvPr>
          <p:cNvSpPr>
            <a:spLocks noGrp="1"/>
          </p:cNvSpPr>
          <p:nvPr>
            <p:ph type="title"/>
          </p:nvPr>
        </p:nvSpPr>
        <p:spPr/>
        <p:txBody>
          <a:bodyPr>
            <a:normAutofit fontScale="90000"/>
          </a:bodyPr>
          <a:lstStyle/>
          <a:p>
            <a:r>
              <a:rPr lang="en-US" dirty="0"/>
              <a:t>Accrual Accounting</a:t>
            </a:r>
            <a:br>
              <a:rPr lang="en-US" dirty="0"/>
            </a:br>
            <a:r>
              <a:rPr lang="en-US" dirty="0"/>
              <a:t>Revenue</a:t>
            </a:r>
          </a:p>
        </p:txBody>
      </p:sp>
      <p:sp>
        <p:nvSpPr>
          <p:cNvPr id="3" name="Content Placeholder 2">
            <a:extLst>
              <a:ext uri="{FF2B5EF4-FFF2-40B4-BE49-F238E27FC236}">
                <a16:creationId xmlns:a16="http://schemas.microsoft.com/office/drawing/2014/main" id="{167992D6-A870-4F99-9632-6E46DD5586AE}"/>
              </a:ext>
            </a:extLst>
          </p:cNvPr>
          <p:cNvSpPr>
            <a:spLocks noGrp="1"/>
          </p:cNvSpPr>
          <p:nvPr>
            <p:ph idx="1"/>
          </p:nvPr>
        </p:nvSpPr>
        <p:spPr>
          <a:xfrm>
            <a:off x="457200" y="2040399"/>
            <a:ext cx="8229600" cy="2775019"/>
          </a:xfrm>
        </p:spPr>
        <p:txBody>
          <a:bodyPr>
            <a:normAutofit/>
          </a:bodyPr>
          <a:lstStyle/>
          <a:p>
            <a:r>
              <a:rPr lang="en-US" sz="2000" dirty="0"/>
              <a:t>FSU sends an invoice to The Ohio State University (10/15/2020)</a:t>
            </a:r>
          </a:p>
          <a:p>
            <a:pPr lvl="1"/>
            <a:r>
              <a:rPr lang="en-US" sz="2000" dirty="0"/>
              <a:t>Debit: 151300 Accounts receivable </a:t>
            </a:r>
          </a:p>
          <a:p>
            <a:pPr lvl="1"/>
            <a:r>
              <a:rPr lang="en-US" sz="2000" dirty="0"/>
              <a:t>Credit: 623001 Sales/Svc Other </a:t>
            </a:r>
            <a:r>
              <a:rPr lang="en-US" sz="2000" dirty="0" err="1"/>
              <a:t>Extrn</a:t>
            </a:r>
            <a:endParaRPr lang="en-US" sz="2000" dirty="0"/>
          </a:p>
          <a:p>
            <a:r>
              <a:rPr lang="en-US" sz="2000" dirty="0"/>
              <a:t>FSU receives payment from The Ohio State University (11/20/2020)</a:t>
            </a:r>
          </a:p>
          <a:p>
            <a:pPr lvl="1"/>
            <a:r>
              <a:rPr lang="en-US" sz="2000" dirty="0"/>
              <a:t>Debit: 112000 Cash</a:t>
            </a:r>
          </a:p>
          <a:p>
            <a:pPr lvl="1"/>
            <a:r>
              <a:rPr lang="en-US" sz="2000" dirty="0"/>
              <a:t>Credit: 151300 Accounts receivable</a:t>
            </a:r>
          </a:p>
        </p:txBody>
      </p:sp>
    </p:spTree>
    <p:extLst>
      <p:ext uri="{BB962C8B-B14F-4D97-AF65-F5344CB8AC3E}">
        <p14:creationId xmlns:p14="http://schemas.microsoft.com/office/powerpoint/2010/main" val="3151911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EF56B-54D0-46E1-A39A-405D32C11420}"/>
              </a:ext>
            </a:extLst>
          </p:cNvPr>
          <p:cNvSpPr>
            <a:spLocks noGrp="1"/>
          </p:cNvSpPr>
          <p:nvPr>
            <p:ph type="title"/>
          </p:nvPr>
        </p:nvSpPr>
        <p:spPr/>
        <p:txBody>
          <a:bodyPr>
            <a:normAutofit fontScale="90000"/>
          </a:bodyPr>
          <a:lstStyle/>
          <a:p>
            <a:r>
              <a:rPr lang="en-US" dirty="0"/>
              <a:t>Accrual Accounting</a:t>
            </a:r>
            <a:br>
              <a:rPr lang="en-US" dirty="0"/>
            </a:br>
            <a:r>
              <a:rPr lang="en-US" dirty="0"/>
              <a:t>Revenue</a:t>
            </a:r>
          </a:p>
        </p:txBody>
      </p:sp>
      <p:pic>
        <p:nvPicPr>
          <p:cNvPr id="5" name="Content Placeholder 4">
            <a:extLst>
              <a:ext uri="{FF2B5EF4-FFF2-40B4-BE49-F238E27FC236}">
                <a16:creationId xmlns:a16="http://schemas.microsoft.com/office/drawing/2014/main" id="{B4A6B2D8-DF86-4567-8708-08DC1D4A44CC}"/>
              </a:ext>
            </a:extLst>
          </p:cNvPr>
          <p:cNvPicPr>
            <a:picLocks noGrp="1" noChangeAspect="1"/>
          </p:cNvPicPr>
          <p:nvPr>
            <p:ph idx="1"/>
          </p:nvPr>
        </p:nvPicPr>
        <p:blipFill>
          <a:blip r:embed="rId2"/>
          <a:stretch>
            <a:fillRect/>
          </a:stretch>
        </p:blipFill>
        <p:spPr>
          <a:xfrm>
            <a:off x="2388658" y="1998486"/>
            <a:ext cx="4271786" cy="2475373"/>
          </a:xfrm>
        </p:spPr>
      </p:pic>
    </p:spTree>
    <p:extLst>
      <p:ext uri="{BB962C8B-B14F-4D97-AF65-F5344CB8AC3E}">
        <p14:creationId xmlns:p14="http://schemas.microsoft.com/office/powerpoint/2010/main" val="1465305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8EED0-8EC7-4575-8384-E40F828F8CB0}"/>
              </a:ext>
            </a:extLst>
          </p:cNvPr>
          <p:cNvSpPr>
            <a:spLocks noGrp="1"/>
          </p:cNvSpPr>
          <p:nvPr>
            <p:ph type="title"/>
          </p:nvPr>
        </p:nvSpPr>
        <p:spPr/>
        <p:txBody>
          <a:bodyPr>
            <a:normAutofit fontScale="90000"/>
          </a:bodyPr>
          <a:lstStyle/>
          <a:p>
            <a:r>
              <a:rPr lang="en-US" dirty="0"/>
              <a:t>Accrual Accounting</a:t>
            </a:r>
            <a:br>
              <a:rPr lang="en-US" dirty="0"/>
            </a:br>
            <a:r>
              <a:rPr lang="en-US" dirty="0"/>
              <a:t>Expenses</a:t>
            </a:r>
          </a:p>
        </p:txBody>
      </p:sp>
      <p:sp>
        <p:nvSpPr>
          <p:cNvPr id="3" name="Content Placeholder 2">
            <a:extLst>
              <a:ext uri="{FF2B5EF4-FFF2-40B4-BE49-F238E27FC236}">
                <a16:creationId xmlns:a16="http://schemas.microsoft.com/office/drawing/2014/main" id="{6FFE4B45-7560-4C05-A7AA-581BB4B3967B}"/>
              </a:ext>
            </a:extLst>
          </p:cNvPr>
          <p:cNvSpPr>
            <a:spLocks noGrp="1"/>
          </p:cNvSpPr>
          <p:nvPr>
            <p:ph idx="1"/>
          </p:nvPr>
        </p:nvSpPr>
        <p:spPr>
          <a:xfrm>
            <a:off x="457200" y="2153165"/>
            <a:ext cx="8229600" cy="2775019"/>
          </a:xfrm>
        </p:spPr>
        <p:txBody>
          <a:bodyPr>
            <a:normAutofit/>
          </a:bodyPr>
          <a:lstStyle/>
          <a:p>
            <a:r>
              <a:rPr lang="en-US" sz="2000" dirty="0"/>
              <a:t>Expenses are recorded when incurred</a:t>
            </a:r>
          </a:p>
          <a:p>
            <a:r>
              <a:rPr lang="en-US" sz="2000" dirty="0"/>
              <a:t>Example: The Controller’s office places an order for 15 laptops on 9/26/2020.</a:t>
            </a:r>
          </a:p>
          <a:p>
            <a:pPr lvl="1"/>
            <a:r>
              <a:rPr lang="en-US" sz="2000" dirty="0"/>
              <a:t>An encumbrance is created in KK ledger at the time the order is placed and the purchase order is created</a:t>
            </a:r>
          </a:p>
          <a:p>
            <a:r>
              <a:rPr lang="en-US" sz="2000" dirty="0"/>
              <a:t>The laptops are received by the Controller’s Office on 10/15/2020.</a:t>
            </a:r>
          </a:p>
          <a:p>
            <a:r>
              <a:rPr lang="en-US" sz="2000" dirty="0"/>
              <a:t>The invoice is received from Dell on 10/20/2020.</a:t>
            </a:r>
          </a:p>
        </p:txBody>
      </p:sp>
    </p:spTree>
    <p:extLst>
      <p:ext uri="{BB962C8B-B14F-4D97-AF65-F5344CB8AC3E}">
        <p14:creationId xmlns:p14="http://schemas.microsoft.com/office/powerpoint/2010/main" val="3150090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90F0B-40DA-437C-A134-DECEF8A35534}"/>
              </a:ext>
            </a:extLst>
          </p:cNvPr>
          <p:cNvSpPr>
            <a:spLocks noGrp="1"/>
          </p:cNvSpPr>
          <p:nvPr>
            <p:ph type="title"/>
          </p:nvPr>
        </p:nvSpPr>
        <p:spPr/>
        <p:txBody>
          <a:bodyPr>
            <a:normAutofit fontScale="90000"/>
          </a:bodyPr>
          <a:lstStyle/>
          <a:p>
            <a:r>
              <a:rPr lang="en-US" dirty="0"/>
              <a:t>Accrual Accounting</a:t>
            </a:r>
            <a:br>
              <a:rPr lang="en-US" dirty="0"/>
            </a:br>
            <a:r>
              <a:rPr lang="en-US" dirty="0"/>
              <a:t>Expenses</a:t>
            </a:r>
          </a:p>
        </p:txBody>
      </p:sp>
      <p:sp>
        <p:nvSpPr>
          <p:cNvPr id="3" name="Content Placeholder 2">
            <a:extLst>
              <a:ext uri="{FF2B5EF4-FFF2-40B4-BE49-F238E27FC236}">
                <a16:creationId xmlns:a16="http://schemas.microsoft.com/office/drawing/2014/main" id="{1F68C5F5-E383-41D8-A98B-D647FC4B2B5A}"/>
              </a:ext>
            </a:extLst>
          </p:cNvPr>
          <p:cNvSpPr>
            <a:spLocks noGrp="1"/>
          </p:cNvSpPr>
          <p:nvPr>
            <p:ph idx="1"/>
          </p:nvPr>
        </p:nvSpPr>
        <p:spPr>
          <a:xfrm>
            <a:off x="457200" y="2153165"/>
            <a:ext cx="8229600" cy="2775019"/>
          </a:xfrm>
        </p:spPr>
        <p:txBody>
          <a:bodyPr>
            <a:normAutofit fontScale="85000" lnSpcReduction="20000"/>
          </a:bodyPr>
          <a:lstStyle/>
          <a:p>
            <a:r>
              <a:rPr lang="en-US" sz="2600" dirty="0"/>
              <a:t>Accounting entries:</a:t>
            </a:r>
          </a:p>
          <a:p>
            <a:pPr lvl="1"/>
            <a:r>
              <a:rPr lang="en-US" sz="2600" dirty="0"/>
              <a:t>When the department receives on the purchase order:</a:t>
            </a:r>
          </a:p>
          <a:p>
            <a:pPr lvl="2"/>
            <a:r>
              <a:rPr lang="en-US" sz="2600" dirty="0"/>
              <a:t>Debit: 741153 Equip Computer/IT Expendable</a:t>
            </a:r>
          </a:p>
          <a:p>
            <a:pPr lvl="2"/>
            <a:r>
              <a:rPr lang="en-US" sz="2600" dirty="0"/>
              <a:t>Credit: 311000 Accounts payable</a:t>
            </a:r>
          </a:p>
          <a:p>
            <a:pPr lvl="1"/>
            <a:r>
              <a:rPr lang="en-US" sz="2600" dirty="0"/>
              <a:t>When accounts payable sends payment to the vendor</a:t>
            </a:r>
          </a:p>
          <a:p>
            <a:pPr lvl="2"/>
            <a:r>
              <a:rPr lang="en-US" sz="2600" dirty="0"/>
              <a:t>Debit: 311000 Accounts payable</a:t>
            </a:r>
          </a:p>
          <a:p>
            <a:pPr lvl="2"/>
            <a:r>
              <a:rPr lang="en-US" sz="2600" dirty="0"/>
              <a:t>Credit: 112xxx Cash</a:t>
            </a:r>
          </a:p>
          <a:p>
            <a:r>
              <a:rPr lang="en-US" sz="2600" dirty="0"/>
              <a:t>Other common examples – payroll liabilities</a:t>
            </a:r>
            <a:endParaRPr lang="en-US" dirty="0"/>
          </a:p>
        </p:txBody>
      </p:sp>
    </p:spTree>
    <p:extLst>
      <p:ext uri="{BB962C8B-B14F-4D97-AF65-F5344CB8AC3E}">
        <p14:creationId xmlns:p14="http://schemas.microsoft.com/office/powerpoint/2010/main" val="435692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F14F6-26F3-4E2F-ABD9-E239FAD338C6}"/>
              </a:ext>
            </a:extLst>
          </p:cNvPr>
          <p:cNvSpPr>
            <a:spLocks noGrp="1"/>
          </p:cNvSpPr>
          <p:nvPr>
            <p:ph type="title"/>
          </p:nvPr>
        </p:nvSpPr>
        <p:spPr/>
        <p:txBody>
          <a:bodyPr>
            <a:normAutofit fontScale="90000"/>
          </a:bodyPr>
          <a:lstStyle/>
          <a:p>
            <a:r>
              <a:rPr lang="en-US" dirty="0"/>
              <a:t>Accrual Accounting</a:t>
            </a:r>
            <a:br>
              <a:rPr lang="en-US" dirty="0"/>
            </a:br>
            <a:r>
              <a:rPr lang="en-US" dirty="0"/>
              <a:t>Expenses</a:t>
            </a:r>
          </a:p>
        </p:txBody>
      </p:sp>
      <p:pic>
        <p:nvPicPr>
          <p:cNvPr id="11" name="Content Placeholder 10">
            <a:extLst>
              <a:ext uri="{FF2B5EF4-FFF2-40B4-BE49-F238E27FC236}">
                <a16:creationId xmlns:a16="http://schemas.microsoft.com/office/drawing/2014/main" id="{B58A628D-1543-4B27-9F7C-FB6F632251B2}"/>
              </a:ext>
            </a:extLst>
          </p:cNvPr>
          <p:cNvPicPr>
            <a:picLocks noGrp="1" noChangeAspect="1"/>
          </p:cNvPicPr>
          <p:nvPr>
            <p:ph idx="1"/>
          </p:nvPr>
        </p:nvPicPr>
        <p:blipFill>
          <a:blip r:embed="rId3"/>
          <a:stretch>
            <a:fillRect/>
          </a:stretch>
        </p:blipFill>
        <p:spPr>
          <a:xfrm>
            <a:off x="2263064" y="1930065"/>
            <a:ext cx="4617871" cy="2996703"/>
          </a:xfrm>
        </p:spPr>
      </p:pic>
    </p:spTree>
    <p:extLst>
      <p:ext uri="{BB962C8B-B14F-4D97-AF65-F5344CB8AC3E}">
        <p14:creationId xmlns:p14="http://schemas.microsoft.com/office/powerpoint/2010/main" val="320130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EEE9BE-BE1F-4DDA-927A-6250E9AAAE3E}"/>
              </a:ext>
            </a:extLst>
          </p:cNvPr>
          <p:cNvSpPr>
            <a:spLocks noGrp="1"/>
          </p:cNvSpPr>
          <p:nvPr>
            <p:ph type="title"/>
          </p:nvPr>
        </p:nvSpPr>
        <p:spPr/>
        <p:txBody>
          <a:bodyPr>
            <a:normAutofit fontScale="90000"/>
          </a:bodyPr>
          <a:lstStyle/>
          <a:p>
            <a:r>
              <a:rPr lang="en-US" dirty="0"/>
              <a:t>General Ledger Account Overview</a:t>
            </a:r>
          </a:p>
        </p:txBody>
      </p:sp>
      <p:sp>
        <p:nvSpPr>
          <p:cNvPr id="5" name="Text Placeholder 4">
            <a:extLst>
              <a:ext uri="{FF2B5EF4-FFF2-40B4-BE49-F238E27FC236}">
                <a16:creationId xmlns:a16="http://schemas.microsoft.com/office/drawing/2014/main" id="{1E15C650-162E-49C8-ADC2-8FA207BE0615}"/>
              </a:ext>
            </a:extLst>
          </p:cNvPr>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1353755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D6E1C-E6C6-49FB-8A46-FE7C3A653B28}"/>
              </a:ext>
            </a:extLst>
          </p:cNvPr>
          <p:cNvSpPr>
            <a:spLocks noGrp="1"/>
          </p:cNvSpPr>
          <p:nvPr>
            <p:ph type="title"/>
          </p:nvPr>
        </p:nvSpPr>
        <p:spPr>
          <a:xfrm>
            <a:off x="1485900" y="781054"/>
            <a:ext cx="6172200" cy="776270"/>
          </a:xfrm>
        </p:spPr>
        <p:txBody>
          <a:bodyPr>
            <a:normAutofit fontScale="90000"/>
          </a:bodyPr>
          <a:lstStyle/>
          <a:p>
            <a:r>
              <a:rPr lang="en-US" dirty="0"/>
              <a:t>GL Accounts</a:t>
            </a:r>
            <a:br>
              <a:rPr lang="en-US" dirty="0"/>
            </a:br>
            <a:r>
              <a:rPr lang="en-US" sz="2475" dirty="0"/>
              <a:t>Cash</a:t>
            </a:r>
            <a:endParaRPr lang="en-US" dirty="0"/>
          </a:p>
        </p:txBody>
      </p:sp>
      <p:sp>
        <p:nvSpPr>
          <p:cNvPr id="3" name="Content Placeholder 2">
            <a:extLst>
              <a:ext uri="{FF2B5EF4-FFF2-40B4-BE49-F238E27FC236}">
                <a16:creationId xmlns:a16="http://schemas.microsoft.com/office/drawing/2014/main" id="{C0D25021-5515-4311-B178-DF74C002CC76}"/>
              </a:ext>
            </a:extLst>
          </p:cNvPr>
          <p:cNvSpPr>
            <a:spLocks noGrp="1"/>
          </p:cNvSpPr>
          <p:nvPr>
            <p:ph idx="1"/>
          </p:nvPr>
        </p:nvSpPr>
        <p:spPr>
          <a:xfrm>
            <a:off x="420052" y="1924549"/>
            <a:ext cx="8152448" cy="3017604"/>
          </a:xfrm>
        </p:spPr>
        <p:txBody>
          <a:bodyPr>
            <a:normAutofit fontScale="92500" lnSpcReduction="10000"/>
          </a:bodyPr>
          <a:lstStyle/>
          <a:p>
            <a:r>
              <a:rPr lang="en-US" sz="2400" dirty="0"/>
              <a:t>Cash (112000)</a:t>
            </a:r>
          </a:p>
          <a:p>
            <a:pPr lvl="1"/>
            <a:r>
              <a:rPr lang="en-US" sz="2400" dirty="0"/>
              <a:t>Especially important for auxiliaries to monitor</a:t>
            </a:r>
          </a:p>
          <a:p>
            <a:pPr lvl="1"/>
            <a:r>
              <a:rPr lang="en-US" sz="2400" dirty="0"/>
              <a:t>Should always be positive</a:t>
            </a:r>
          </a:p>
          <a:p>
            <a:pPr lvl="1"/>
            <a:r>
              <a:rPr lang="en-US" sz="2400" dirty="0"/>
              <a:t>Budget vs. Cash</a:t>
            </a:r>
          </a:p>
          <a:p>
            <a:pPr marL="814388" lvl="2" indent="-128588">
              <a:buFont typeface="Arial" panose="020B0604020202020204" pitchFamily="34" charset="0"/>
              <a:buChar char="•"/>
            </a:pPr>
            <a:r>
              <a:rPr lang="en-US" sz="1800" dirty="0"/>
              <a:t>For E&amp;G departments, cash should follow budget</a:t>
            </a:r>
          </a:p>
          <a:p>
            <a:pPr marL="814388" lvl="2" indent="-128588">
              <a:buFont typeface="Arial" panose="020B0604020202020204" pitchFamily="34" charset="0"/>
              <a:buChar char="•"/>
            </a:pPr>
            <a:r>
              <a:rPr lang="en-US" sz="1800" dirty="0"/>
              <a:t>Cash transfers are recorded weekly by the Controller’s Office to match budget transfers </a:t>
            </a:r>
          </a:p>
          <a:p>
            <a:pPr marL="814388" lvl="2" indent="-128588">
              <a:buFont typeface="Arial" panose="020B0604020202020204" pitchFamily="34" charset="0"/>
              <a:buChar char="•"/>
            </a:pPr>
            <a:r>
              <a:rPr lang="en-US" sz="1800" dirty="0"/>
              <a:t>For auxiliaries and others, cash and budget will almost never match due to timing</a:t>
            </a:r>
          </a:p>
          <a:p>
            <a:pPr lvl="1"/>
            <a:endParaRPr lang="en-US" sz="2400" dirty="0"/>
          </a:p>
        </p:txBody>
      </p:sp>
    </p:spTree>
    <p:extLst>
      <p:ext uri="{BB962C8B-B14F-4D97-AF65-F5344CB8AC3E}">
        <p14:creationId xmlns:p14="http://schemas.microsoft.com/office/powerpoint/2010/main" val="158517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D6E1C-E6C6-49FB-8A46-FE7C3A653B28}"/>
              </a:ext>
            </a:extLst>
          </p:cNvPr>
          <p:cNvSpPr>
            <a:spLocks noGrp="1"/>
          </p:cNvSpPr>
          <p:nvPr>
            <p:ph type="title"/>
          </p:nvPr>
        </p:nvSpPr>
        <p:spPr>
          <a:xfrm>
            <a:off x="1485900" y="781054"/>
            <a:ext cx="6172200" cy="776270"/>
          </a:xfrm>
        </p:spPr>
        <p:txBody>
          <a:bodyPr>
            <a:normAutofit fontScale="90000"/>
          </a:bodyPr>
          <a:lstStyle/>
          <a:p>
            <a:r>
              <a:rPr lang="en-US" dirty="0"/>
              <a:t>GL Accounts</a:t>
            </a:r>
            <a:br>
              <a:rPr lang="en-US" dirty="0"/>
            </a:br>
            <a:r>
              <a:rPr lang="en-US" sz="2475" dirty="0"/>
              <a:t>Other Balance Sheet</a:t>
            </a:r>
            <a:endParaRPr lang="en-US" dirty="0"/>
          </a:p>
        </p:txBody>
      </p:sp>
      <p:sp>
        <p:nvSpPr>
          <p:cNvPr id="3" name="Content Placeholder 2">
            <a:extLst>
              <a:ext uri="{FF2B5EF4-FFF2-40B4-BE49-F238E27FC236}">
                <a16:creationId xmlns:a16="http://schemas.microsoft.com/office/drawing/2014/main" id="{C0D25021-5515-4311-B178-DF74C002CC76}"/>
              </a:ext>
            </a:extLst>
          </p:cNvPr>
          <p:cNvSpPr>
            <a:spLocks noGrp="1"/>
          </p:cNvSpPr>
          <p:nvPr>
            <p:ph idx="1"/>
          </p:nvPr>
        </p:nvSpPr>
        <p:spPr>
          <a:xfrm>
            <a:off x="420052" y="1924549"/>
            <a:ext cx="8152448" cy="3017604"/>
          </a:xfrm>
        </p:spPr>
        <p:txBody>
          <a:bodyPr>
            <a:normAutofit/>
          </a:bodyPr>
          <a:lstStyle/>
          <a:p>
            <a:r>
              <a:rPr lang="en-US" sz="2400" dirty="0"/>
              <a:t>Accounts Receivable (15xxxx)</a:t>
            </a:r>
          </a:p>
          <a:p>
            <a:r>
              <a:rPr lang="en-US" sz="2400" dirty="0"/>
              <a:t>Due From Component Units (167000)</a:t>
            </a:r>
          </a:p>
          <a:p>
            <a:r>
              <a:rPr lang="en-US" sz="2400" dirty="0"/>
              <a:t>Accounts Payable (311000)</a:t>
            </a:r>
          </a:p>
        </p:txBody>
      </p:sp>
    </p:spTree>
    <p:extLst>
      <p:ext uri="{BB962C8B-B14F-4D97-AF65-F5344CB8AC3E}">
        <p14:creationId xmlns:p14="http://schemas.microsoft.com/office/powerpoint/2010/main" val="1950380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57388" y="670346"/>
            <a:ext cx="5114925" cy="528638"/>
          </a:xfrm>
        </p:spPr>
        <p:txBody>
          <a:bodyPr>
            <a:normAutofit fontScale="90000"/>
          </a:bodyPr>
          <a:lstStyle/>
          <a:p>
            <a:pPr algn="ctr"/>
            <a:r>
              <a:rPr lang="en-US" dirty="0"/>
              <a:t>Class Objectives</a:t>
            </a:r>
          </a:p>
        </p:txBody>
      </p:sp>
      <p:sp>
        <p:nvSpPr>
          <p:cNvPr id="4" name="Content Placeholder 3"/>
          <p:cNvSpPr>
            <a:spLocks noGrp="1"/>
          </p:cNvSpPr>
          <p:nvPr>
            <p:ph idx="1"/>
          </p:nvPr>
        </p:nvSpPr>
        <p:spPr>
          <a:xfrm>
            <a:off x="1260799" y="1878174"/>
            <a:ext cx="6172200" cy="2860880"/>
          </a:xfrm>
        </p:spPr>
        <p:txBody>
          <a:bodyPr numCol="1">
            <a:normAutofit/>
          </a:bodyPr>
          <a:lstStyle/>
          <a:p>
            <a:r>
              <a:rPr lang="en-US" sz="2400" dirty="0"/>
              <a:t>Accounting Basics</a:t>
            </a:r>
          </a:p>
          <a:p>
            <a:r>
              <a:rPr lang="en-US" sz="2400" dirty="0"/>
              <a:t>GL Account Overview</a:t>
            </a:r>
          </a:p>
          <a:p>
            <a:r>
              <a:rPr lang="en-US" sz="2400" dirty="0"/>
              <a:t>Reporting Tools</a:t>
            </a:r>
          </a:p>
        </p:txBody>
      </p:sp>
    </p:spTree>
    <p:extLst>
      <p:ext uri="{BB962C8B-B14F-4D97-AF65-F5344CB8AC3E}">
        <p14:creationId xmlns:p14="http://schemas.microsoft.com/office/powerpoint/2010/main" val="630345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D6E1C-E6C6-49FB-8A46-FE7C3A653B28}"/>
              </a:ext>
            </a:extLst>
          </p:cNvPr>
          <p:cNvSpPr>
            <a:spLocks noGrp="1"/>
          </p:cNvSpPr>
          <p:nvPr>
            <p:ph type="title"/>
          </p:nvPr>
        </p:nvSpPr>
        <p:spPr>
          <a:xfrm>
            <a:off x="1550871" y="768883"/>
            <a:ext cx="6172200" cy="755912"/>
          </a:xfrm>
        </p:spPr>
        <p:txBody>
          <a:bodyPr>
            <a:normAutofit fontScale="90000"/>
          </a:bodyPr>
          <a:lstStyle/>
          <a:p>
            <a:r>
              <a:rPr lang="en-US" dirty="0"/>
              <a:t>GL Accounts</a:t>
            </a:r>
            <a:br>
              <a:rPr lang="en-US" dirty="0"/>
            </a:br>
            <a:r>
              <a:rPr lang="en-US" sz="2475" dirty="0"/>
              <a:t>Revenue Accounts</a:t>
            </a:r>
            <a:endParaRPr lang="en-US" dirty="0"/>
          </a:p>
        </p:txBody>
      </p:sp>
      <p:sp>
        <p:nvSpPr>
          <p:cNvPr id="3" name="Content Placeholder 2">
            <a:extLst>
              <a:ext uri="{FF2B5EF4-FFF2-40B4-BE49-F238E27FC236}">
                <a16:creationId xmlns:a16="http://schemas.microsoft.com/office/drawing/2014/main" id="{C0D25021-5515-4311-B178-DF74C002CC76}"/>
              </a:ext>
            </a:extLst>
          </p:cNvPr>
          <p:cNvSpPr>
            <a:spLocks noGrp="1"/>
          </p:cNvSpPr>
          <p:nvPr>
            <p:ph idx="1"/>
          </p:nvPr>
        </p:nvSpPr>
        <p:spPr>
          <a:xfrm>
            <a:off x="471488" y="1697239"/>
            <a:ext cx="8246745" cy="3197659"/>
          </a:xfrm>
        </p:spPr>
        <p:txBody>
          <a:bodyPr>
            <a:normAutofit/>
          </a:bodyPr>
          <a:lstStyle/>
          <a:p>
            <a:r>
              <a:rPr lang="en-US" sz="1600" dirty="0"/>
              <a:t>6xxxxx</a:t>
            </a:r>
          </a:p>
          <a:p>
            <a:r>
              <a:rPr lang="en-US" sz="1600" dirty="0"/>
              <a:t>Auxiliary Revenues – Internal vs. External</a:t>
            </a:r>
          </a:p>
          <a:p>
            <a:pPr lvl="1"/>
            <a:r>
              <a:rPr lang="en-US" sz="1600" dirty="0"/>
              <a:t>Internal – Received from any entity with an FSU six-digit DeptID</a:t>
            </a:r>
          </a:p>
          <a:p>
            <a:pPr lvl="1"/>
            <a:r>
              <a:rPr lang="en-US" sz="1600" dirty="0"/>
              <a:t>External </a:t>
            </a:r>
          </a:p>
          <a:p>
            <a:pPr lvl="2"/>
            <a:r>
              <a:rPr lang="en-US" sz="1600" dirty="0"/>
              <a:t>All other auxiliary revenues received from any non-FSU dept </a:t>
            </a:r>
          </a:p>
          <a:p>
            <a:pPr lvl="2"/>
            <a:r>
              <a:rPr lang="en-US" sz="1600" dirty="0"/>
              <a:t>Includes students, employees and related organizations like FSUF</a:t>
            </a:r>
          </a:p>
        </p:txBody>
      </p:sp>
    </p:spTree>
    <p:extLst>
      <p:ext uri="{BB962C8B-B14F-4D97-AF65-F5344CB8AC3E}">
        <p14:creationId xmlns:p14="http://schemas.microsoft.com/office/powerpoint/2010/main" val="2879865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D6E1C-E6C6-49FB-8A46-FE7C3A653B28}"/>
              </a:ext>
            </a:extLst>
          </p:cNvPr>
          <p:cNvSpPr>
            <a:spLocks noGrp="1"/>
          </p:cNvSpPr>
          <p:nvPr>
            <p:ph type="title"/>
          </p:nvPr>
        </p:nvSpPr>
        <p:spPr>
          <a:xfrm>
            <a:off x="1565309" y="800086"/>
            <a:ext cx="6172200" cy="775694"/>
          </a:xfrm>
        </p:spPr>
        <p:txBody>
          <a:bodyPr>
            <a:normAutofit fontScale="90000"/>
          </a:bodyPr>
          <a:lstStyle/>
          <a:p>
            <a:r>
              <a:rPr lang="en-US" dirty="0"/>
              <a:t>GL Accounts</a:t>
            </a:r>
            <a:br>
              <a:rPr lang="en-US" dirty="0"/>
            </a:br>
            <a:r>
              <a:rPr lang="en-US" sz="2475" dirty="0"/>
              <a:t>Expense Accounts</a:t>
            </a:r>
            <a:endParaRPr lang="en-US" dirty="0"/>
          </a:p>
        </p:txBody>
      </p:sp>
      <p:sp>
        <p:nvSpPr>
          <p:cNvPr id="3" name="Content Placeholder 2">
            <a:extLst>
              <a:ext uri="{FF2B5EF4-FFF2-40B4-BE49-F238E27FC236}">
                <a16:creationId xmlns:a16="http://schemas.microsoft.com/office/drawing/2014/main" id="{C0D25021-5515-4311-B178-DF74C002CC76}"/>
              </a:ext>
            </a:extLst>
          </p:cNvPr>
          <p:cNvSpPr>
            <a:spLocks noGrp="1"/>
          </p:cNvSpPr>
          <p:nvPr>
            <p:ph idx="1"/>
          </p:nvPr>
        </p:nvSpPr>
        <p:spPr>
          <a:xfrm>
            <a:off x="317182" y="1798124"/>
            <a:ext cx="8426768" cy="3001485"/>
          </a:xfrm>
        </p:spPr>
        <p:txBody>
          <a:bodyPr>
            <a:normAutofit/>
          </a:bodyPr>
          <a:lstStyle/>
          <a:p>
            <a:r>
              <a:rPr lang="en-US" sz="2000" dirty="0"/>
              <a:t>Budgetary high-level categories</a:t>
            </a:r>
          </a:p>
          <a:p>
            <a:pPr lvl="1"/>
            <a:r>
              <a:rPr lang="en-US" sz="2000" dirty="0"/>
              <a:t>71 – Salary and benefit expenses</a:t>
            </a:r>
          </a:p>
          <a:p>
            <a:pPr lvl="1"/>
            <a:r>
              <a:rPr lang="en-US" sz="2000" dirty="0"/>
              <a:t>72 – OPS expenses</a:t>
            </a:r>
          </a:p>
          <a:p>
            <a:pPr lvl="1"/>
            <a:r>
              <a:rPr lang="en-US" sz="2000" dirty="0"/>
              <a:t>74 – All other operating expenses</a:t>
            </a:r>
          </a:p>
          <a:p>
            <a:pPr lvl="1"/>
            <a:r>
              <a:rPr lang="en-US" sz="2000" dirty="0"/>
              <a:t>76 – Capital expenditures (aka OCO)</a:t>
            </a:r>
          </a:p>
          <a:p>
            <a:pPr lvl="1"/>
            <a:r>
              <a:rPr lang="en-US" sz="2000" dirty="0"/>
              <a:t>78 – Transfers out</a:t>
            </a:r>
          </a:p>
        </p:txBody>
      </p:sp>
    </p:spTree>
    <p:extLst>
      <p:ext uri="{BB962C8B-B14F-4D97-AF65-F5344CB8AC3E}">
        <p14:creationId xmlns:p14="http://schemas.microsoft.com/office/powerpoint/2010/main" val="1066033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D6E1C-E6C6-49FB-8A46-FE7C3A653B28}"/>
              </a:ext>
            </a:extLst>
          </p:cNvPr>
          <p:cNvSpPr>
            <a:spLocks noGrp="1"/>
          </p:cNvSpPr>
          <p:nvPr>
            <p:ph type="title"/>
          </p:nvPr>
        </p:nvSpPr>
        <p:spPr>
          <a:xfrm>
            <a:off x="1565309" y="800086"/>
            <a:ext cx="6172200" cy="775694"/>
          </a:xfrm>
        </p:spPr>
        <p:txBody>
          <a:bodyPr>
            <a:normAutofit fontScale="90000"/>
          </a:bodyPr>
          <a:lstStyle/>
          <a:p>
            <a:r>
              <a:rPr lang="en-US" dirty="0"/>
              <a:t>GL Accounts</a:t>
            </a:r>
            <a:br>
              <a:rPr lang="en-US" dirty="0"/>
            </a:br>
            <a:r>
              <a:rPr lang="en-US" sz="2475" dirty="0"/>
              <a:t>Expense Accounts</a:t>
            </a:r>
            <a:endParaRPr lang="en-US" dirty="0"/>
          </a:p>
        </p:txBody>
      </p:sp>
      <p:sp>
        <p:nvSpPr>
          <p:cNvPr id="3" name="Content Placeholder 2">
            <a:extLst>
              <a:ext uri="{FF2B5EF4-FFF2-40B4-BE49-F238E27FC236}">
                <a16:creationId xmlns:a16="http://schemas.microsoft.com/office/drawing/2014/main" id="{C0D25021-5515-4311-B178-DF74C002CC76}"/>
              </a:ext>
            </a:extLst>
          </p:cNvPr>
          <p:cNvSpPr>
            <a:spLocks noGrp="1"/>
          </p:cNvSpPr>
          <p:nvPr>
            <p:ph idx="1"/>
          </p:nvPr>
        </p:nvSpPr>
        <p:spPr>
          <a:xfrm>
            <a:off x="317182" y="1704817"/>
            <a:ext cx="8426768" cy="3232943"/>
          </a:xfrm>
        </p:spPr>
        <p:txBody>
          <a:bodyPr>
            <a:normAutofit/>
          </a:bodyPr>
          <a:lstStyle/>
          <a:p>
            <a:r>
              <a:rPr lang="en-US" sz="1600" dirty="0">
                <a:hlinkClick r:id="rId3"/>
              </a:rPr>
              <a:t>Expense Short List</a:t>
            </a:r>
            <a:endParaRPr lang="en-US" sz="1600" dirty="0"/>
          </a:p>
          <a:p>
            <a:pPr lvl="1"/>
            <a:r>
              <a:rPr lang="en-US" sz="1600" dirty="0"/>
              <a:t>Account names standardized so they can be sorted and grouped together (Account Codes are all over the place)</a:t>
            </a:r>
          </a:p>
          <a:p>
            <a:pPr lvl="2"/>
            <a:r>
              <a:rPr lang="en-US" sz="1600" dirty="0"/>
              <a:t>E.g. all student tuition &amp; fee accounts begin with “</a:t>
            </a:r>
            <a:r>
              <a:rPr lang="en-US" sz="1600" dirty="0" err="1"/>
              <a:t>Stdnt</a:t>
            </a:r>
            <a:r>
              <a:rPr lang="en-US" sz="1600" dirty="0"/>
              <a:t> Aid”</a:t>
            </a:r>
          </a:p>
          <a:p>
            <a:pPr lvl="1"/>
            <a:r>
              <a:rPr lang="en-US" sz="1600" dirty="0"/>
              <a:t>Account Use Description provides significantly more detail </a:t>
            </a:r>
          </a:p>
          <a:p>
            <a:r>
              <a:rPr lang="en-US" sz="1600" dirty="0">
                <a:hlinkClick r:id="rId4"/>
              </a:rPr>
              <a:t>Expenditure Guidelines</a:t>
            </a:r>
            <a:r>
              <a:rPr lang="en-US" sz="1600" dirty="0"/>
              <a:t> – Lays out which types of expenditures can be made on different funds</a:t>
            </a:r>
          </a:p>
        </p:txBody>
      </p:sp>
    </p:spTree>
    <p:extLst>
      <p:ext uri="{BB962C8B-B14F-4D97-AF65-F5344CB8AC3E}">
        <p14:creationId xmlns:p14="http://schemas.microsoft.com/office/powerpoint/2010/main" val="1662126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EEE9BE-BE1F-4DDA-927A-6250E9AAAE3E}"/>
              </a:ext>
            </a:extLst>
          </p:cNvPr>
          <p:cNvSpPr>
            <a:spLocks noGrp="1"/>
          </p:cNvSpPr>
          <p:nvPr>
            <p:ph type="title"/>
          </p:nvPr>
        </p:nvSpPr>
        <p:spPr/>
        <p:txBody>
          <a:bodyPr/>
          <a:lstStyle/>
          <a:p>
            <a:r>
              <a:rPr lang="en-US" dirty="0"/>
              <a:t>Reporting Tools</a:t>
            </a:r>
          </a:p>
        </p:txBody>
      </p:sp>
      <p:sp>
        <p:nvSpPr>
          <p:cNvPr id="5" name="Text Placeholder 4">
            <a:extLst>
              <a:ext uri="{FF2B5EF4-FFF2-40B4-BE49-F238E27FC236}">
                <a16:creationId xmlns:a16="http://schemas.microsoft.com/office/drawing/2014/main" id="{1E15C650-162E-49C8-ADC2-8FA207BE0615}"/>
              </a:ext>
            </a:extLst>
          </p:cNvPr>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2524536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57388" y="670346"/>
            <a:ext cx="5114925" cy="528638"/>
          </a:xfrm>
        </p:spPr>
        <p:txBody>
          <a:bodyPr/>
          <a:lstStyle/>
          <a:p>
            <a:pPr algn="ctr"/>
            <a:r>
              <a:rPr lang="en-US" sz="2700" dirty="0"/>
              <a:t>Reporting Tools Overview</a:t>
            </a:r>
            <a:endParaRPr lang="en-US" dirty="0"/>
          </a:p>
        </p:txBody>
      </p:sp>
      <p:sp>
        <p:nvSpPr>
          <p:cNvPr id="4" name="Content Placeholder 3"/>
          <p:cNvSpPr>
            <a:spLocks noGrp="1"/>
          </p:cNvSpPr>
          <p:nvPr>
            <p:ph idx="1"/>
          </p:nvPr>
        </p:nvSpPr>
        <p:spPr>
          <a:xfrm>
            <a:off x="230819" y="1555423"/>
            <a:ext cx="8620217" cy="3149742"/>
          </a:xfrm>
        </p:spPr>
        <p:txBody>
          <a:bodyPr numCol="1">
            <a:normAutofit/>
          </a:bodyPr>
          <a:lstStyle/>
          <a:p>
            <a:r>
              <a:rPr lang="en-US" sz="2800" dirty="0"/>
              <a:t>OMNI Financials</a:t>
            </a:r>
          </a:p>
          <a:p>
            <a:pPr lvl="1"/>
            <a:r>
              <a:rPr lang="en-US" sz="2000" dirty="0"/>
              <a:t>Queries</a:t>
            </a:r>
          </a:p>
          <a:p>
            <a:pPr lvl="2"/>
            <a:r>
              <a:rPr lang="en-US" sz="2000" dirty="0"/>
              <a:t>Best for up-to-the-minute data or specific info (e.g. a listing of Journal Sources)</a:t>
            </a:r>
          </a:p>
          <a:p>
            <a:pPr lvl="2"/>
            <a:r>
              <a:rPr lang="en-US" sz="2000" dirty="0"/>
              <a:t>Recommended Queries listing available on Controller’s website </a:t>
            </a:r>
            <a:br>
              <a:rPr lang="en-US" sz="2000" dirty="0"/>
            </a:br>
            <a:r>
              <a:rPr lang="en-US" sz="2000" dirty="0">
                <a:hlinkClick r:id="rId3"/>
              </a:rPr>
              <a:t>https://controller.vpfa.fsu.edu/recommended-queries</a:t>
            </a:r>
            <a:endParaRPr lang="en-US" sz="2000" dirty="0"/>
          </a:p>
          <a:p>
            <a:pPr lvl="1"/>
            <a:r>
              <a:rPr lang="en-US" sz="2000" dirty="0"/>
              <a:t>Static Departmental Ledgers</a:t>
            </a:r>
          </a:p>
          <a:p>
            <a:pPr lvl="1"/>
            <a:r>
              <a:rPr lang="en-US" sz="2000" dirty="0"/>
              <a:t>“Canned” PeopleSoft reports</a:t>
            </a:r>
          </a:p>
          <a:p>
            <a:pPr lvl="1"/>
            <a:endParaRPr lang="en-US" dirty="0"/>
          </a:p>
        </p:txBody>
      </p:sp>
    </p:spTree>
    <p:extLst>
      <p:ext uri="{BB962C8B-B14F-4D97-AF65-F5344CB8AC3E}">
        <p14:creationId xmlns:p14="http://schemas.microsoft.com/office/powerpoint/2010/main" val="2585741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57388" y="670346"/>
            <a:ext cx="5114925" cy="528638"/>
          </a:xfrm>
        </p:spPr>
        <p:txBody>
          <a:bodyPr>
            <a:noAutofit/>
          </a:bodyPr>
          <a:lstStyle/>
          <a:p>
            <a:pPr algn="ctr"/>
            <a:r>
              <a:rPr lang="en-US" sz="3200" dirty="0"/>
              <a:t>Reporting Tools Overview</a:t>
            </a:r>
          </a:p>
        </p:txBody>
      </p:sp>
      <p:sp>
        <p:nvSpPr>
          <p:cNvPr id="4" name="Content Placeholder 3"/>
          <p:cNvSpPr>
            <a:spLocks noGrp="1"/>
          </p:cNvSpPr>
          <p:nvPr>
            <p:ph idx="1"/>
          </p:nvPr>
        </p:nvSpPr>
        <p:spPr>
          <a:xfrm>
            <a:off x="261891" y="1727304"/>
            <a:ext cx="8620217" cy="3093052"/>
          </a:xfrm>
        </p:spPr>
        <p:txBody>
          <a:bodyPr numCol="1">
            <a:normAutofit/>
          </a:bodyPr>
          <a:lstStyle/>
          <a:p>
            <a:r>
              <a:rPr lang="en-US" sz="2800" dirty="0"/>
              <a:t>Oracle Business Intelligence (BI)</a:t>
            </a:r>
          </a:p>
          <a:p>
            <a:pPr lvl="1"/>
            <a:r>
              <a:rPr lang="en-US" sz="2400" dirty="0"/>
              <a:t>Link from </a:t>
            </a:r>
            <a:r>
              <a:rPr lang="en-US" sz="2400" dirty="0" err="1"/>
              <a:t>myFSU</a:t>
            </a:r>
            <a:r>
              <a:rPr lang="en-US" sz="2400" dirty="0"/>
              <a:t> portal page</a:t>
            </a:r>
          </a:p>
          <a:p>
            <a:pPr lvl="1"/>
            <a:r>
              <a:rPr lang="en-US" sz="2400" dirty="0"/>
              <a:t>FSU’s data warehouse reporting tool</a:t>
            </a:r>
          </a:p>
          <a:p>
            <a:pPr lvl="1"/>
            <a:r>
              <a:rPr lang="en-US" sz="2400" dirty="0"/>
              <a:t>Firefox is strongly recommended</a:t>
            </a:r>
          </a:p>
          <a:p>
            <a:pPr lvl="1"/>
            <a:r>
              <a:rPr lang="en-US" sz="2400" dirty="0"/>
              <a:t>Data loaded nightly from OMNI</a:t>
            </a:r>
          </a:p>
          <a:p>
            <a:pPr lvl="1"/>
            <a:r>
              <a:rPr lang="en-US" sz="2400" dirty="0"/>
              <a:t>Numerous dashboard reports available</a:t>
            </a:r>
          </a:p>
          <a:p>
            <a:pPr lvl="1"/>
            <a:endParaRPr lang="en-US" dirty="0"/>
          </a:p>
        </p:txBody>
      </p:sp>
    </p:spTree>
    <p:extLst>
      <p:ext uri="{BB962C8B-B14F-4D97-AF65-F5344CB8AC3E}">
        <p14:creationId xmlns:p14="http://schemas.microsoft.com/office/powerpoint/2010/main" val="648079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09258" y="700617"/>
            <a:ext cx="4815417" cy="770467"/>
          </a:xfrm>
        </p:spPr>
        <p:txBody>
          <a:bodyPr>
            <a:normAutofit/>
          </a:bodyPr>
          <a:lstStyle/>
          <a:p>
            <a:pPr algn="ctr"/>
            <a:r>
              <a:rPr lang="en-US" sz="2600" dirty="0"/>
              <a:t>OMNI Queries</a:t>
            </a:r>
          </a:p>
        </p:txBody>
      </p:sp>
      <p:sp>
        <p:nvSpPr>
          <p:cNvPr id="4" name="Content Placeholder 3"/>
          <p:cNvSpPr>
            <a:spLocks noGrp="1"/>
          </p:cNvSpPr>
          <p:nvPr>
            <p:ph idx="1"/>
          </p:nvPr>
        </p:nvSpPr>
        <p:spPr>
          <a:xfrm>
            <a:off x="290146" y="1471083"/>
            <a:ext cx="7198621" cy="3522134"/>
          </a:xfrm>
        </p:spPr>
        <p:txBody>
          <a:bodyPr numCol="1">
            <a:normAutofit lnSpcReduction="10000"/>
          </a:bodyPr>
          <a:lstStyle/>
          <a:p>
            <a:r>
              <a:rPr lang="en-US" dirty="0"/>
              <a:t>What are they?</a:t>
            </a:r>
          </a:p>
          <a:p>
            <a:r>
              <a:rPr lang="en-US" dirty="0"/>
              <a:t>Which one?</a:t>
            </a:r>
          </a:p>
          <a:p>
            <a:pPr lvl="1"/>
            <a:r>
              <a:rPr lang="en-US" sz="2800" dirty="0">
                <a:hlinkClick r:id="rId3"/>
              </a:rPr>
              <a:t>http://controller.vpfa.fsu.edu/query</a:t>
            </a:r>
            <a:r>
              <a:rPr lang="en-US" sz="2800" dirty="0"/>
              <a:t> </a:t>
            </a:r>
            <a:endParaRPr lang="en-US" dirty="0"/>
          </a:p>
          <a:p>
            <a:r>
              <a:rPr lang="en-US" dirty="0"/>
              <a:t>How do I run them?</a:t>
            </a:r>
          </a:p>
          <a:p>
            <a:pPr lvl="1"/>
            <a:r>
              <a:rPr lang="en-US" sz="2800" dirty="0"/>
              <a:t>OMNI FI &gt; Transactions and Reporting &gt; Reporting &gt; Query Viewer</a:t>
            </a:r>
            <a:br>
              <a:rPr lang="en-US" dirty="0"/>
            </a:br>
            <a:endParaRPr lang="en-US" dirty="0"/>
          </a:p>
          <a:p>
            <a:endParaRPr lang="en-US" dirty="0"/>
          </a:p>
        </p:txBody>
      </p:sp>
    </p:spTree>
    <p:extLst>
      <p:ext uri="{BB962C8B-B14F-4D97-AF65-F5344CB8AC3E}">
        <p14:creationId xmlns:p14="http://schemas.microsoft.com/office/powerpoint/2010/main" val="1447378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14538" y="815081"/>
            <a:ext cx="5000625" cy="800100"/>
          </a:xfrm>
        </p:spPr>
        <p:txBody>
          <a:bodyPr>
            <a:noAutofit/>
          </a:bodyPr>
          <a:lstStyle/>
          <a:p>
            <a:pPr algn="ctr"/>
            <a:r>
              <a:rPr lang="en-US" sz="3200" dirty="0"/>
              <a:t>BI Reports</a:t>
            </a:r>
            <a:br>
              <a:rPr lang="en-US" sz="3200" dirty="0"/>
            </a:br>
            <a:r>
              <a:rPr lang="en-US" sz="3200" dirty="0"/>
              <a:t>Budget and Transaction</a:t>
            </a:r>
          </a:p>
        </p:txBody>
      </p:sp>
      <p:sp>
        <p:nvSpPr>
          <p:cNvPr id="4" name="Content Placeholder 3"/>
          <p:cNvSpPr>
            <a:spLocks noGrp="1"/>
          </p:cNvSpPr>
          <p:nvPr>
            <p:ph idx="1"/>
          </p:nvPr>
        </p:nvSpPr>
        <p:spPr>
          <a:xfrm>
            <a:off x="506985" y="1998414"/>
            <a:ext cx="8130030" cy="3130062"/>
          </a:xfrm>
        </p:spPr>
        <p:txBody>
          <a:bodyPr numCol="1">
            <a:normAutofit/>
          </a:bodyPr>
          <a:lstStyle/>
          <a:p>
            <a:r>
              <a:rPr lang="en-US" sz="2400" dirty="0"/>
              <a:t>Intended to be a “one stop shop” </a:t>
            </a:r>
          </a:p>
          <a:p>
            <a:r>
              <a:rPr lang="en-US" sz="2400" dirty="0"/>
              <a:t>Each tab/report structure has</a:t>
            </a:r>
            <a:r>
              <a:rPr lang="en-US" sz="2400" baseline="0" dirty="0"/>
              <a:t> its own intended use</a:t>
            </a:r>
            <a:r>
              <a:rPr lang="en-US" sz="2400" dirty="0"/>
              <a:t> </a:t>
            </a:r>
          </a:p>
          <a:p>
            <a:r>
              <a:rPr lang="en-US" sz="2400" baseline="0" dirty="0"/>
              <a:t>Prompts on Exec Overview tab carry over to E&amp;G Detail, Aux Detail, and C&amp;G Detail </a:t>
            </a:r>
            <a:r>
              <a:rPr lang="en-US" sz="2400" b="1" baseline="0" dirty="0"/>
              <a:t>NOT</a:t>
            </a:r>
            <a:r>
              <a:rPr lang="en-US" sz="2400" baseline="0" dirty="0"/>
              <a:t> other tabs</a:t>
            </a:r>
            <a:endParaRPr lang="en-US" sz="2400" dirty="0"/>
          </a:p>
          <a:p>
            <a:pPr lvl="1"/>
            <a:endParaRPr lang="en-US" dirty="0"/>
          </a:p>
        </p:txBody>
      </p:sp>
    </p:spTree>
    <p:extLst>
      <p:ext uri="{BB962C8B-B14F-4D97-AF65-F5344CB8AC3E}">
        <p14:creationId xmlns:p14="http://schemas.microsoft.com/office/powerpoint/2010/main" val="3163171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34639" y="747346"/>
            <a:ext cx="5000625" cy="800100"/>
          </a:xfrm>
        </p:spPr>
        <p:txBody>
          <a:bodyPr>
            <a:noAutofit/>
          </a:bodyPr>
          <a:lstStyle/>
          <a:p>
            <a:pPr algn="ctr"/>
            <a:r>
              <a:rPr lang="en-US" sz="3200" dirty="0"/>
              <a:t>BI Reports</a:t>
            </a:r>
            <a:br>
              <a:rPr lang="en-US" sz="3200" dirty="0"/>
            </a:br>
            <a:r>
              <a:rPr lang="en-US" sz="3200" dirty="0"/>
              <a:t>Budget and Transaction</a:t>
            </a:r>
          </a:p>
        </p:txBody>
      </p:sp>
      <p:sp>
        <p:nvSpPr>
          <p:cNvPr id="4" name="Content Placeholder 3"/>
          <p:cNvSpPr>
            <a:spLocks noGrp="1"/>
          </p:cNvSpPr>
          <p:nvPr>
            <p:ph idx="1"/>
          </p:nvPr>
        </p:nvSpPr>
        <p:spPr>
          <a:xfrm>
            <a:off x="506985" y="1769388"/>
            <a:ext cx="8130030" cy="3261946"/>
          </a:xfrm>
        </p:spPr>
        <p:txBody>
          <a:bodyPr numCol="1">
            <a:normAutofit/>
          </a:bodyPr>
          <a:lstStyle/>
          <a:p>
            <a:r>
              <a:rPr lang="en-US" sz="2600" dirty="0"/>
              <a:t>Executive Overview</a:t>
            </a:r>
          </a:p>
          <a:p>
            <a:pPr lvl="1"/>
            <a:r>
              <a:rPr lang="en-US" sz="2200" dirty="0"/>
              <a:t>Intended for DDDHs to see their financial situation at a glance</a:t>
            </a:r>
          </a:p>
          <a:p>
            <a:pPr lvl="1"/>
            <a:r>
              <a:rPr lang="en-US" sz="2200" dirty="0"/>
              <a:t>Info on ALL funding sources for department(s) selected</a:t>
            </a:r>
          </a:p>
          <a:p>
            <a:pPr lvl="1"/>
            <a:r>
              <a:rPr lang="en-US" sz="2200" dirty="0"/>
              <a:t>Formatted for printing to PDF</a:t>
            </a:r>
          </a:p>
          <a:p>
            <a:pPr lvl="1"/>
            <a:r>
              <a:rPr lang="en-US" sz="2200" dirty="0"/>
              <a:t>SRAD summary section may take some time to load if department has many sponsored projects</a:t>
            </a:r>
          </a:p>
          <a:p>
            <a:pPr lvl="1"/>
            <a:endParaRPr lang="en-US" dirty="0"/>
          </a:p>
        </p:txBody>
      </p:sp>
    </p:spTree>
    <p:extLst>
      <p:ext uri="{BB962C8B-B14F-4D97-AF65-F5344CB8AC3E}">
        <p14:creationId xmlns:p14="http://schemas.microsoft.com/office/powerpoint/2010/main" val="750348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19229" y="760625"/>
            <a:ext cx="5000625" cy="800100"/>
          </a:xfrm>
        </p:spPr>
        <p:txBody>
          <a:bodyPr>
            <a:noAutofit/>
          </a:bodyPr>
          <a:lstStyle/>
          <a:p>
            <a:pPr algn="ctr"/>
            <a:r>
              <a:rPr lang="en-US" sz="3200" dirty="0"/>
              <a:t>BI Reports</a:t>
            </a:r>
            <a:br>
              <a:rPr lang="en-US" sz="3200" dirty="0"/>
            </a:br>
            <a:r>
              <a:rPr lang="en-US" sz="3200" dirty="0"/>
              <a:t>Budget and Transaction</a:t>
            </a:r>
          </a:p>
        </p:txBody>
      </p:sp>
      <p:sp>
        <p:nvSpPr>
          <p:cNvPr id="4" name="Content Placeholder 3"/>
          <p:cNvSpPr>
            <a:spLocks noGrp="1"/>
          </p:cNvSpPr>
          <p:nvPr>
            <p:ph idx="1"/>
          </p:nvPr>
        </p:nvSpPr>
        <p:spPr>
          <a:xfrm>
            <a:off x="591826" y="1773789"/>
            <a:ext cx="7960347" cy="3246945"/>
          </a:xfrm>
        </p:spPr>
        <p:txBody>
          <a:bodyPr numCol="1">
            <a:normAutofit lnSpcReduction="10000"/>
          </a:bodyPr>
          <a:lstStyle/>
          <a:p>
            <a:r>
              <a:rPr lang="en-US" sz="2000" dirty="0"/>
              <a:t>E&amp;G Detail</a:t>
            </a:r>
          </a:p>
          <a:p>
            <a:pPr lvl="1"/>
            <a:r>
              <a:rPr lang="en-US" sz="1800" dirty="0"/>
              <a:t>Carryover of high-level Available Balance/Cash summary</a:t>
            </a:r>
          </a:p>
          <a:p>
            <a:pPr lvl="1"/>
            <a:r>
              <a:rPr lang="en-US" sz="1800" dirty="0"/>
              <a:t>Encumbrance balances by GL Account, Supplier, or Source</a:t>
            </a:r>
          </a:p>
          <a:p>
            <a:pPr lvl="1"/>
            <a:r>
              <a:rPr lang="en-US" sz="1800" dirty="0"/>
              <a:t>Expense month-to-month trend with totals</a:t>
            </a:r>
          </a:p>
          <a:p>
            <a:pPr lvl="1"/>
            <a:r>
              <a:rPr lang="en-US" sz="1800" dirty="0"/>
              <a:t>All encumbrance/expense amounts link to detail</a:t>
            </a:r>
          </a:p>
          <a:p>
            <a:r>
              <a:rPr lang="en-US" sz="2000" dirty="0"/>
              <a:t>Aux/Designated Detail – Contains same information as E&amp;G Detail report PLUS:</a:t>
            </a:r>
          </a:p>
          <a:p>
            <a:pPr lvl="1"/>
            <a:r>
              <a:rPr lang="en-US" sz="1800" dirty="0"/>
              <a:t>Profit &amp; Loss summary information</a:t>
            </a:r>
          </a:p>
          <a:p>
            <a:pPr lvl="1"/>
            <a:r>
              <a:rPr lang="en-US" sz="1800" dirty="0"/>
              <a:t>Revenue trend information (in addition to expense trends) that hyperlinks to relevant detail/backup</a:t>
            </a:r>
          </a:p>
        </p:txBody>
      </p:sp>
    </p:spTree>
    <p:extLst>
      <p:ext uri="{BB962C8B-B14F-4D97-AF65-F5344CB8AC3E}">
        <p14:creationId xmlns:p14="http://schemas.microsoft.com/office/powerpoint/2010/main" val="2364597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EEE9BE-BE1F-4DDA-927A-6250E9AAAE3E}"/>
              </a:ext>
            </a:extLst>
          </p:cNvPr>
          <p:cNvSpPr>
            <a:spLocks noGrp="1"/>
          </p:cNvSpPr>
          <p:nvPr>
            <p:ph type="title"/>
          </p:nvPr>
        </p:nvSpPr>
        <p:spPr/>
        <p:txBody>
          <a:bodyPr/>
          <a:lstStyle/>
          <a:p>
            <a:r>
              <a:rPr lang="en-US" dirty="0"/>
              <a:t>Accounting Basics</a:t>
            </a:r>
          </a:p>
        </p:txBody>
      </p:sp>
      <p:sp>
        <p:nvSpPr>
          <p:cNvPr id="5" name="Text Placeholder 4">
            <a:extLst>
              <a:ext uri="{FF2B5EF4-FFF2-40B4-BE49-F238E27FC236}">
                <a16:creationId xmlns:a16="http://schemas.microsoft.com/office/drawing/2014/main" id="{1E15C650-162E-49C8-ADC2-8FA207BE0615}"/>
              </a:ext>
            </a:extLst>
          </p:cNvPr>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2037386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14538" y="745681"/>
            <a:ext cx="5000625" cy="800100"/>
          </a:xfrm>
        </p:spPr>
        <p:txBody>
          <a:bodyPr>
            <a:noAutofit/>
          </a:bodyPr>
          <a:lstStyle/>
          <a:p>
            <a:pPr algn="ctr"/>
            <a:r>
              <a:rPr lang="en-US" sz="3200" dirty="0"/>
              <a:t>BI Reports</a:t>
            </a:r>
            <a:br>
              <a:rPr lang="en-US" sz="3200" dirty="0"/>
            </a:br>
            <a:r>
              <a:rPr lang="en-US" sz="3200" dirty="0"/>
              <a:t>Budget and Transaction</a:t>
            </a:r>
          </a:p>
        </p:txBody>
      </p:sp>
      <p:sp>
        <p:nvSpPr>
          <p:cNvPr id="4" name="Content Placeholder 3"/>
          <p:cNvSpPr>
            <a:spLocks noGrp="1"/>
          </p:cNvSpPr>
          <p:nvPr>
            <p:ph idx="1"/>
          </p:nvPr>
        </p:nvSpPr>
        <p:spPr>
          <a:xfrm>
            <a:off x="424205" y="1809516"/>
            <a:ext cx="8399283" cy="3335050"/>
          </a:xfrm>
        </p:spPr>
        <p:txBody>
          <a:bodyPr numCol="1">
            <a:normAutofit lnSpcReduction="10000"/>
          </a:bodyPr>
          <a:lstStyle/>
          <a:p>
            <a:r>
              <a:rPr lang="en-US" sz="2000" dirty="0"/>
              <a:t>C&amp;G/SRAD/PI Support Detail</a:t>
            </a:r>
          </a:p>
          <a:p>
            <a:pPr lvl="1"/>
            <a:r>
              <a:rPr lang="en-US" sz="1800" dirty="0"/>
              <a:t>Provides high level available balance information on ALL </a:t>
            </a:r>
            <a:r>
              <a:rPr lang="en-US" sz="1800" i="1" dirty="0"/>
              <a:t>open</a:t>
            </a:r>
            <a:r>
              <a:rPr lang="en-US" sz="1800" dirty="0"/>
              <a:t> Sponsored Research projects</a:t>
            </a:r>
          </a:p>
          <a:p>
            <a:pPr lvl="1"/>
            <a:r>
              <a:rPr lang="en-US" sz="1800" dirty="0"/>
              <a:t>Broken down into 4 sections</a:t>
            </a:r>
          </a:p>
          <a:p>
            <a:pPr lvl="2"/>
            <a:r>
              <a:rPr lang="en-US" sz="1600" dirty="0"/>
              <a:t>Other SRAD – Projects NOT identified as “research support” in the name</a:t>
            </a:r>
          </a:p>
          <a:p>
            <a:pPr lvl="2"/>
            <a:r>
              <a:rPr lang="en-US" sz="1600" dirty="0"/>
              <a:t>SRAD Research Support – “Research support” in name</a:t>
            </a:r>
          </a:p>
          <a:p>
            <a:pPr lvl="2"/>
            <a:r>
              <a:rPr lang="en-US" sz="1600" dirty="0"/>
              <a:t>Sponsored Salary Account(s) – Projects from any C&amp;G fund </a:t>
            </a:r>
            <a:r>
              <a:rPr lang="en-US" sz="1600" dirty="0" err="1"/>
              <a:t>ID’d</a:t>
            </a:r>
            <a:r>
              <a:rPr lang="en-US" sz="1600" dirty="0"/>
              <a:t> with “salary” in the name</a:t>
            </a:r>
          </a:p>
          <a:p>
            <a:pPr lvl="2"/>
            <a:r>
              <a:rPr lang="en-US" sz="1600" dirty="0"/>
              <a:t>Other Sponsored Research </a:t>
            </a:r>
          </a:p>
          <a:p>
            <a:pPr lvl="3"/>
            <a:r>
              <a:rPr lang="en-US" sz="1200" dirty="0"/>
              <a:t>All other open C&amp;G Projects with a link from each Project to detailed information (also available from “Sponsored Project Lookup”)</a:t>
            </a:r>
          </a:p>
          <a:p>
            <a:pPr lvl="3"/>
            <a:r>
              <a:rPr lang="en-US" sz="1200" dirty="0"/>
              <a:t>Yellow highlights mean project deadline past but still open</a:t>
            </a:r>
          </a:p>
        </p:txBody>
      </p:sp>
    </p:spTree>
    <p:extLst>
      <p:ext uri="{BB962C8B-B14F-4D97-AF65-F5344CB8AC3E}">
        <p14:creationId xmlns:p14="http://schemas.microsoft.com/office/powerpoint/2010/main" val="1076810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14538" y="717427"/>
            <a:ext cx="5000625" cy="800100"/>
          </a:xfrm>
        </p:spPr>
        <p:txBody>
          <a:bodyPr>
            <a:noAutofit/>
          </a:bodyPr>
          <a:lstStyle/>
          <a:p>
            <a:pPr algn="ctr"/>
            <a:r>
              <a:rPr lang="en-US" sz="3200" dirty="0"/>
              <a:t>BI Reports</a:t>
            </a:r>
            <a:br>
              <a:rPr lang="en-US" sz="3200" dirty="0"/>
            </a:br>
            <a:r>
              <a:rPr lang="en-US" sz="3200" dirty="0"/>
              <a:t>Budget and Transaction</a:t>
            </a:r>
          </a:p>
        </p:txBody>
      </p:sp>
      <p:sp>
        <p:nvSpPr>
          <p:cNvPr id="4" name="Content Placeholder 3"/>
          <p:cNvSpPr>
            <a:spLocks noGrp="1"/>
          </p:cNvSpPr>
          <p:nvPr>
            <p:ph idx="1"/>
          </p:nvPr>
        </p:nvSpPr>
        <p:spPr>
          <a:xfrm>
            <a:off x="425973" y="1765123"/>
            <a:ext cx="8292053" cy="3378377"/>
          </a:xfrm>
        </p:spPr>
        <p:txBody>
          <a:bodyPr numCol="1">
            <a:normAutofit fontScale="92500" lnSpcReduction="10000"/>
          </a:bodyPr>
          <a:lstStyle/>
          <a:p>
            <a:r>
              <a:rPr lang="en-US" sz="2400" dirty="0"/>
              <a:t>Sponsored Project Lookup</a:t>
            </a:r>
          </a:p>
          <a:p>
            <a:pPr lvl="1"/>
            <a:r>
              <a:rPr lang="en-US" sz="2000" dirty="0"/>
              <a:t>“Lookup” for any individual sponsored Project ID</a:t>
            </a:r>
          </a:p>
          <a:p>
            <a:pPr lvl="1"/>
            <a:r>
              <a:rPr lang="en-US" sz="2000" dirty="0"/>
              <a:t>Same reporting information available as hyperlink from C&amp;G Detail report</a:t>
            </a:r>
          </a:p>
          <a:p>
            <a:pPr lvl="1"/>
            <a:r>
              <a:rPr lang="en-US" sz="2000" dirty="0"/>
              <a:t>4 sections:</a:t>
            </a:r>
          </a:p>
          <a:p>
            <a:pPr lvl="2"/>
            <a:r>
              <a:rPr lang="en-US" sz="1800" dirty="0"/>
              <a:t>Award Attributes – Lists researchers and sponsor</a:t>
            </a:r>
          </a:p>
          <a:p>
            <a:pPr lvl="2"/>
            <a:r>
              <a:rPr lang="en-US" sz="1800" dirty="0"/>
              <a:t>Sponsored Project Summary (and “Burn Rate”) – Available Balance and “burn rate”</a:t>
            </a:r>
          </a:p>
          <a:p>
            <a:pPr lvl="2"/>
            <a:r>
              <a:rPr lang="en-US" sz="1800" dirty="0"/>
              <a:t>Sponsored Project Expense Trend – Expense totals by Account, FY, or Period</a:t>
            </a:r>
          </a:p>
          <a:p>
            <a:pPr lvl="2"/>
            <a:r>
              <a:rPr lang="en-US" sz="1800" dirty="0"/>
              <a:t>Sponsored Project Encumbrances – Same options as E&amp;G/Aux</a:t>
            </a:r>
          </a:p>
        </p:txBody>
      </p:sp>
    </p:spTree>
    <p:extLst>
      <p:ext uri="{BB962C8B-B14F-4D97-AF65-F5344CB8AC3E}">
        <p14:creationId xmlns:p14="http://schemas.microsoft.com/office/powerpoint/2010/main" val="2059950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16883" y="726305"/>
            <a:ext cx="5000625" cy="800100"/>
          </a:xfrm>
        </p:spPr>
        <p:txBody>
          <a:bodyPr>
            <a:noAutofit/>
          </a:bodyPr>
          <a:lstStyle/>
          <a:p>
            <a:pPr algn="ctr"/>
            <a:r>
              <a:rPr lang="en-US" sz="3200" dirty="0"/>
              <a:t>BI Reports</a:t>
            </a:r>
            <a:br>
              <a:rPr lang="en-US" sz="3200" dirty="0"/>
            </a:br>
            <a:r>
              <a:rPr lang="en-US" sz="3200" dirty="0"/>
              <a:t>Budget and Transaction</a:t>
            </a:r>
          </a:p>
        </p:txBody>
      </p:sp>
      <p:sp>
        <p:nvSpPr>
          <p:cNvPr id="4" name="Content Placeholder 3"/>
          <p:cNvSpPr>
            <a:spLocks noGrp="1"/>
          </p:cNvSpPr>
          <p:nvPr>
            <p:ph idx="1"/>
          </p:nvPr>
        </p:nvSpPr>
        <p:spPr>
          <a:xfrm>
            <a:off x="741907" y="1791814"/>
            <a:ext cx="7924408" cy="3193284"/>
          </a:xfrm>
        </p:spPr>
        <p:txBody>
          <a:bodyPr numCol="1">
            <a:normAutofit lnSpcReduction="10000"/>
          </a:bodyPr>
          <a:lstStyle/>
          <a:p>
            <a:r>
              <a:rPr lang="en-US" sz="1800" dirty="0"/>
              <a:t>Foundation Detail</a:t>
            </a:r>
          </a:p>
          <a:p>
            <a:pPr lvl="1"/>
            <a:r>
              <a:rPr lang="en-US" sz="1600" dirty="0"/>
              <a:t>A Project ID must be selected for the report to run</a:t>
            </a:r>
          </a:p>
          <a:p>
            <a:pPr lvl="1"/>
            <a:r>
              <a:rPr lang="en-US" sz="1600" dirty="0"/>
              <a:t>High level Available Balance summary at FSUF Project level</a:t>
            </a:r>
          </a:p>
          <a:p>
            <a:pPr lvl="1"/>
            <a:r>
              <a:rPr lang="en-US" sz="1600" dirty="0"/>
              <a:t>Just like E&amp;G Detail:</a:t>
            </a:r>
          </a:p>
          <a:p>
            <a:pPr lvl="2"/>
            <a:r>
              <a:rPr lang="en-US" sz="1400" dirty="0"/>
              <a:t>Encumbrance balances by GL Account, Supplier, or Source</a:t>
            </a:r>
          </a:p>
          <a:p>
            <a:pPr lvl="2"/>
            <a:r>
              <a:rPr lang="en-US" sz="1400" dirty="0"/>
              <a:t>Expense month-to-month trend with totals</a:t>
            </a:r>
          </a:p>
          <a:p>
            <a:pPr lvl="2"/>
            <a:r>
              <a:rPr lang="en-US" sz="1400" dirty="0"/>
              <a:t>All encumbrance/expense amounts link to detail</a:t>
            </a:r>
          </a:p>
          <a:p>
            <a:r>
              <a:rPr lang="en-US" sz="1800" dirty="0"/>
              <a:t>Trial Balance</a:t>
            </a:r>
          </a:p>
          <a:p>
            <a:pPr lvl="1"/>
            <a:r>
              <a:rPr lang="en-US" sz="1600" dirty="0"/>
              <a:t>For E&amp;G, Carryforward, Auxiliary/Designated funds only</a:t>
            </a:r>
          </a:p>
          <a:p>
            <a:pPr lvl="1"/>
            <a:r>
              <a:rPr lang="en-US" sz="1600" dirty="0"/>
              <a:t>Should mirror FSU_DPT_TRIAL_BALANCE query</a:t>
            </a:r>
          </a:p>
          <a:p>
            <a:pPr lvl="1"/>
            <a:r>
              <a:rPr lang="en-US" sz="1600" dirty="0"/>
              <a:t>C</a:t>
            </a:r>
            <a:r>
              <a:rPr lang="en-US" sz="1600" baseline="0" dirty="0"/>
              <a:t>an be used to monitor balance sheet accounts such as AP and AR</a:t>
            </a:r>
            <a:endParaRPr lang="en-US" sz="1600" dirty="0"/>
          </a:p>
        </p:txBody>
      </p:sp>
    </p:spTree>
    <p:extLst>
      <p:ext uri="{BB962C8B-B14F-4D97-AF65-F5344CB8AC3E}">
        <p14:creationId xmlns:p14="http://schemas.microsoft.com/office/powerpoint/2010/main" val="835954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14537" y="797326"/>
            <a:ext cx="5000625" cy="800100"/>
          </a:xfrm>
        </p:spPr>
        <p:txBody>
          <a:bodyPr>
            <a:noAutofit/>
          </a:bodyPr>
          <a:lstStyle/>
          <a:p>
            <a:pPr algn="ctr"/>
            <a:r>
              <a:rPr lang="en-US" sz="3200" dirty="0"/>
              <a:t>BI Reports</a:t>
            </a:r>
            <a:br>
              <a:rPr lang="en-US" sz="3200" dirty="0"/>
            </a:br>
            <a:r>
              <a:rPr lang="en-US" sz="3200" dirty="0"/>
              <a:t>Transaction Details</a:t>
            </a:r>
          </a:p>
        </p:txBody>
      </p:sp>
      <p:sp>
        <p:nvSpPr>
          <p:cNvPr id="4" name="Content Placeholder 3"/>
          <p:cNvSpPr>
            <a:spLocks noGrp="1"/>
          </p:cNvSpPr>
          <p:nvPr>
            <p:ph idx="1"/>
          </p:nvPr>
        </p:nvSpPr>
        <p:spPr>
          <a:xfrm>
            <a:off x="628650" y="1899632"/>
            <a:ext cx="7886700" cy="2775016"/>
          </a:xfrm>
        </p:spPr>
        <p:txBody>
          <a:bodyPr numCol="1">
            <a:normAutofit fontScale="92500"/>
          </a:bodyPr>
          <a:lstStyle/>
          <a:p>
            <a:r>
              <a:rPr lang="en-US" sz="2600" dirty="0"/>
              <a:t>Same data as is linked to from Budget &amp; Transaction report</a:t>
            </a:r>
          </a:p>
          <a:p>
            <a:r>
              <a:rPr lang="en-US" sz="2600" dirty="0"/>
              <a:t>Downloadable to Excel or CSV</a:t>
            </a:r>
          </a:p>
          <a:p>
            <a:r>
              <a:rPr lang="en-US" sz="2600" dirty="0"/>
              <a:t>Prompts available for Optional Chartfields (not an option in Budget &amp; Transaction)</a:t>
            </a:r>
          </a:p>
          <a:p>
            <a:r>
              <a:rPr lang="en-US" sz="2600" dirty="0"/>
              <a:t>Hyperlinks to OMNI pages and backup attachments</a:t>
            </a:r>
          </a:p>
          <a:p>
            <a:pPr lvl="2"/>
            <a:endParaRPr lang="en-US" dirty="0"/>
          </a:p>
        </p:txBody>
      </p:sp>
    </p:spTree>
    <p:extLst>
      <p:ext uri="{BB962C8B-B14F-4D97-AF65-F5344CB8AC3E}">
        <p14:creationId xmlns:p14="http://schemas.microsoft.com/office/powerpoint/2010/main" val="3931558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90251" y="788448"/>
            <a:ext cx="5000625" cy="800100"/>
          </a:xfrm>
        </p:spPr>
        <p:txBody>
          <a:bodyPr>
            <a:noAutofit/>
          </a:bodyPr>
          <a:lstStyle/>
          <a:p>
            <a:pPr algn="ctr"/>
            <a:r>
              <a:rPr lang="en-US" sz="3200" dirty="0"/>
              <a:t>BI Reports</a:t>
            </a:r>
            <a:br>
              <a:rPr lang="en-US" sz="3200" dirty="0"/>
            </a:br>
            <a:r>
              <a:rPr lang="en-US" sz="3200" dirty="0"/>
              <a:t>Transaction Details</a:t>
            </a:r>
          </a:p>
        </p:txBody>
      </p:sp>
      <p:sp>
        <p:nvSpPr>
          <p:cNvPr id="4" name="Content Placeholder 3"/>
          <p:cNvSpPr>
            <a:spLocks noGrp="1"/>
          </p:cNvSpPr>
          <p:nvPr>
            <p:ph idx="1"/>
          </p:nvPr>
        </p:nvSpPr>
        <p:spPr>
          <a:xfrm>
            <a:off x="625704" y="1739835"/>
            <a:ext cx="7886700" cy="2981634"/>
          </a:xfrm>
        </p:spPr>
        <p:txBody>
          <a:bodyPr numCol="1">
            <a:normAutofit fontScale="70000" lnSpcReduction="20000"/>
          </a:bodyPr>
          <a:lstStyle/>
          <a:p>
            <a:r>
              <a:rPr lang="en-US" dirty="0"/>
              <a:t>Separate reports by transaction type</a:t>
            </a:r>
          </a:p>
          <a:p>
            <a:pPr lvl="1"/>
            <a:r>
              <a:rPr lang="en-US" dirty="0"/>
              <a:t>Expense</a:t>
            </a:r>
          </a:p>
          <a:p>
            <a:pPr lvl="1"/>
            <a:r>
              <a:rPr lang="en-US" dirty="0"/>
              <a:t>Encumbrance</a:t>
            </a:r>
          </a:p>
          <a:p>
            <a:pPr lvl="1"/>
            <a:r>
              <a:rPr lang="en-US" dirty="0"/>
              <a:t>Cash (will display most period activity)</a:t>
            </a:r>
          </a:p>
          <a:p>
            <a:pPr lvl="1"/>
            <a:r>
              <a:rPr lang="en-US" dirty="0"/>
              <a:t>Revenue</a:t>
            </a:r>
          </a:p>
          <a:p>
            <a:pPr lvl="1"/>
            <a:r>
              <a:rPr lang="en-US" dirty="0"/>
              <a:t>Liabilities (shows available balance changes for FSUF funds as changes to unearned revenues)</a:t>
            </a:r>
          </a:p>
          <a:p>
            <a:pPr lvl="1"/>
            <a:r>
              <a:rPr lang="en-US" dirty="0"/>
              <a:t>Other Assets (primarily AR activity)</a:t>
            </a:r>
          </a:p>
          <a:p>
            <a:r>
              <a:rPr lang="en-US" dirty="0"/>
              <a:t>Customization/saved preference options available</a:t>
            </a:r>
          </a:p>
          <a:p>
            <a:pPr lvl="2"/>
            <a:endParaRPr lang="en-US" dirty="0"/>
          </a:p>
        </p:txBody>
      </p:sp>
    </p:spTree>
    <p:extLst>
      <p:ext uri="{BB962C8B-B14F-4D97-AF65-F5344CB8AC3E}">
        <p14:creationId xmlns:p14="http://schemas.microsoft.com/office/powerpoint/2010/main" val="1175820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14538" y="628650"/>
            <a:ext cx="5000625" cy="800100"/>
          </a:xfrm>
        </p:spPr>
        <p:txBody>
          <a:bodyPr>
            <a:noAutofit/>
          </a:bodyPr>
          <a:lstStyle/>
          <a:p>
            <a:pPr algn="ctr"/>
            <a:r>
              <a:rPr lang="en-US" sz="2800" dirty="0"/>
              <a:t>BI Reports</a:t>
            </a:r>
            <a:br>
              <a:rPr lang="en-US" sz="2800" dirty="0"/>
            </a:br>
            <a:r>
              <a:rPr lang="en-US" sz="2800" dirty="0"/>
              <a:t>Expense Data Mining</a:t>
            </a:r>
          </a:p>
        </p:txBody>
      </p:sp>
      <p:sp>
        <p:nvSpPr>
          <p:cNvPr id="4" name="Content Placeholder 3"/>
          <p:cNvSpPr>
            <a:spLocks noGrp="1"/>
          </p:cNvSpPr>
          <p:nvPr>
            <p:ph idx="1"/>
          </p:nvPr>
        </p:nvSpPr>
        <p:spPr>
          <a:xfrm>
            <a:off x="626378" y="1789259"/>
            <a:ext cx="8172598" cy="3077262"/>
          </a:xfrm>
        </p:spPr>
        <p:txBody>
          <a:bodyPr numCol="1">
            <a:normAutofit/>
          </a:bodyPr>
          <a:lstStyle/>
          <a:p>
            <a:r>
              <a:rPr lang="en-US" sz="2400" dirty="0"/>
              <a:t>To be used in researching specific expense data</a:t>
            </a:r>
          </a:p>
          <a:p>
            <a:r>
              <a:rPr lang="en-US" sz="2400" dirty="0"/>
              <a:t>ALL the prompts</a:t>
            </a:r>
          </a:p>
          <a:p>
            <a:r>
              <a:rPr lang="en-US" sz="2400" dirty="0"/>
              <a:t>Can break expense data down into smaller parts, e.g.</a:t>
            </a:r>
          </a:p>
          <a:p>
            <a:pPr lvl="1"/>
            <a:r>
              <a:rPr lang="en-US" sz="2000" dirty="0"/>
              <a:t>ID vouchers associated with particular PO</a:t>
            </a:r>
          </a:p>
          <a:p>
            <a:pPr lvl="1"/>
            <a:r>
              <a:rPr lang="en-US" sz="2000" dirty="0"/>
              <a:t>Then run again for those vouchers w/out PO to ID unencumbered freight</a:t>
            </a:r>
          </a:p>
        </p:txBody>
      </p:sp>
    </p:spTree>
    <p:extLst>
      <p:ext uri="{BB962C8B-B14F-4D97-AF65-F5344CB8AC3E}">
        <p14:creationId xmlns:p14="http://schemas.microsoft.com/office/powerpoint/2010/main" val="1914230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425" y="1028701"/>
            <a:ext cx="4629150" cy="3454400"/>
          </a:xfrm>
          <a:noFill/>
        </p:spPr>
        <p:txBody>
          <a:bodyPr/>
          <a:lstStyle/>
          <a:p>
            <a:pPr algn="ctr"/>
            <a:r>
              <a:rPr lang="en-US" dirty="0"/>
              <a:t>Questions?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5963" y="663348"/>
            <a:ext cx="5057775" cy="528638"/>
          </a:xfrm>
        </p:spPr>
        <p:txBody>
          <a:bodyPr>
            <a:normAutofit fontScale="90000"/>
          </a:bodyPr>
          <a:lstStyle/>
          <a:p>
            <a:pPr algn="ctr"/>
            <a:r>
              <a:rPr lang="en-US" dirty="0"/>
              <a:t>Resources</a:t>
            </a:r>
          </a:p>
        </p:txBody>
      </p:sp>
      <p:sp>
        <p:nvSpPr>
          <p:cNvPr id="4" name="Content Placeholder 3"/>
          <p:cNvSpPr>
            <a:spLocks noGrp="1"/>
          </p:cNvSpPr>
          <p:nvPr>
            <p:ph idx="1"/>
          </p:nvPr>
        </p:nvSpPr>
        <p:spPr>
          <a:xfrm>
            <a:off x="1148831" y="1629358"/>
            <a:ext cx="6457950" cy="3886200"/>
          </a:xfrm>
        </p:spPr>
        <p:txBody>
          <a:bodyPr numCol="1">
            <a:normAutofit/>
          </a:bodyPr>
          <a:lstStyle/>
          <a:p>
            <a:r>
              <a:rPr lang="en-US" sz="2000" dirty="0"/>
              <a:t>Controller’s Office Website – </a:t>
            </a:r>
            <a:r>
              <a:rPr lang="en-US" sz="2000" dirty="0">
                <a:hlinkClick r:id="rId3"/>
              </a:rPr>
              <a:t>controller.vpfa.fsu.edu</a:t>
            </a:r>
            <a:r>
              <a:rPr lang="en-US" sz="2000" dirty="0"/>
              <a:t> </a:t>
            </a:r>
          </a:p>
          <a:p>
            <a:r>
              <a:rPr lang="en-US" sz="2000" dirty="0"/>
              <a:t>Other central office websites</a:t>
            </a:r>
          </a:p>
          <a:p>
            <a:pPr lvl="1"/>
            <a:r>
              <a:rPr lang="en-US" sz="1800" dirty="0">
                <a:hlinkClick r:id="rId4"/>
              </a:rPr>
              <a:t>Budget Office</a:t>
            </a:r>
            <a:endParaRPr lang="en-US" sz="1800" dirty="0"/>
          </a:p>
          <a:p>
            <a:pPr lvl="1"/>
            <a:r>
              <a:rPr lang="en-US" sz="1800" dirty="0">
                <a:hlinkClick r:id="rId5"/>
              </a:rPr>
              <a:t>Procurement Services</a:t>
            </a:r>
            <a:endParaRPr lang="en-US" sz="1800" dirty="0"/>
          </a:p>
          <a:p>
            <a:pPr lvl="1"/>
            <a:r>
              <a:rPr lang="en-US" sz="1800" dirty="0">
                <a:hlinkClick r:id="rId6"/>
              </a:rPr>
              <a:t>Sponsored Research</a:t>
            </a:r>
            <a:endParaRPr lang="en-US" sz="1800" dirty="0"/>
          </a:p>
          <a:p>
            <a:pPr lvl="1"/>
            <a:r>
              <a:rPr lang="en-US" sz="1800" dirty="0">
                <a:hlinkClick r:id="rId7"/>
              </a:rPr>
              <a:t>Human Resources</a:t>
            </a:r>
            <a:endParaRPr lang="en-US" sz="1800" dirty="0"/>
          </a:p>
          <a:p>
            <a:r>
              <a:rPr lang="en-US" sz="2000" dirty="0">
                <a:hlinkClick r:id="rId8"/>
              </a:rPr>
              <a:t>Financial Policies &amp; Procedures</a:t>
            </a:r>
            <a:endParaRPr lang="en-US" sz="2000" dirty="0"/>
          </a:p>
        </p:txBody>
      </p:sp>
    </p:spTree>
    <p:extLst>
      <p:ext uri="{BB962C8B-B14F-4D97-AF65-F5344CB8AC3E}">
        <p14:creationId xmlns:p14="http://schemas.microsoft.com/office/powerpoint/2010/main" val="37287322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5963" y="663348"/>
            <a:ext cx="5057775" cy="528638"/>
          </a:xfrm>
        </p:spPr>
        <p:txBody>
          <a:bodyPr>
            <a:normAutofit fontScale="90000"/>
          </a:bodyPr>
          <a:lstStyle/>
          <a:p>
            <a:pPr algn="ctr"/>
            <a:r>
              <a:rPr lang="en-US" dirty="0"/>
              <a:t>Contacts</a:t>
            </a:r>
          </a:p>
        </p:txBody>
      </p:sp>
      <p:sp>
        <p:nvSpPr>
          <p:cNvPr id="4" name="Content Placeholder 3"/>
          <p:cNvSpPr>
            <a:spLocks noGrp="1"/>
          </p:cNvSpPr>
          <p:nvPr>
            <p:ph idx="1"/>
          </p:nvPr>
        </p:nvSpPr>
        <p:spPr>
          <a:xfrm>
            <a:off x="1343025" y="1433992"/>
            <a:ext cx="6457950" cy="3397652"/>
          </a:xfrm>
        </p:spPr>
        <p:txBody>
          <a:bodyPr numCol="1">
            <a:normAutofit/>
          </a:bodyPr>
          <a:lstStyle/>
          <a:p>
            <a:r>
              <a:rPr lang="en-US" sz="2400" dirty="0">
                <a:hlinkClick r:id="rId3"/>
              </a:rPr>
              <a:t>Accounting &amp; Reporting Services</a:t>
            </a:r>
            <a:endParaRPr lang="en-US" sz="2400" dirty="0"/>
          </a:p>
          <a:p>
            <a:pPr lvl="1"/>
            <a:r>
              <a:rPr lang="en-US" sz="2000" dirty="0">
                <a:hlinkClick r:id="rId4"/>
              </a:rPr>
              <a:t>GeneralAccounting@admin.fsu.edu</a:t>
            </a:r>
            <a:r>
              <a:rPr lang="en-US" sz="2000" dirty="0"/>
              <a:t> </a:t>
            </a:r>
          </a:p>
          <a:p>
            <a:pPr lvl="1"/>
            <a:r>
              <a:rPr lang="en-US" sz="2000" dirty="0"/>
              <a:t>644-5010</a:t>
            </a:r>
          </a:p>
          <a:p>
            <a:r>
              <a:rPr lang="en-US" sz="2400" dirty="0">
                <a:hlinkClick r:id="rId5"/>
              </a:rPr>
              <a:t>CTL-Communication@fsu.edu</a:t>
            </a:r>
            <a:endParaRPr lang="en-US" sz="2400" dirty="0"/>
          </a:p>
          <a:p>
            <a:r>
              <a:rPr lang="en-US" sz="2400" dirty="0"/>
              <a:t>Slides available at </a:t>
            </a:r>
            <a:r>
              <a:rPr lang="en-US" sz="2400" dirty="0">
                <a:hlinkClick r:id="rId6"/>
              </a:rPr>
              <a:t>http://controller.vpfa.fsu.edu/training</a:t>
            </a:r>
            <a:r>
              <a:rPr lang="en-US" sz="2400" dirty="0"/>
              <a:t> </a:t>
            </a:r>
          </a:p>
          <a:p>
            <a:pPr lvl="1"/>
            <a:r>
              <a:rPr lang="en-US" sz="2000" dirty="0">
                <a:hlinkClick r:id="rId7"/>
              </a:rPr>
              <a:t>Located under General Ledger training materials</a:t>
            </a:r>
            <a:endParaRPr lang="en-US" sz="2000" dirty="0"/>
          </a:p>
        </p:txBody>
      </p:sp>
    </p:spTree>
    <p:extLst>
      <p:ext uri="{BB962C8B-B14F-4D97-AF65-F5344CB8AC3E}">
        <p14:creationId xmlns:p14="http://schemas.microsoft.com/office/powerpoint/2010/main" val="3545237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76F7B-4C93-7421-1825-401C7049CD37}"/>
              </a:ext>
            </a:extLst>
          </p:cNvPr>
          <p:cNvSpPr>
            <a:spLocks noGrp="1"/>
          </p:cNvSpPr>
          <p:nvPr>
            <p:ph type="title"/>
          </p:nvPr>
        </p:nvSpPr>
        <p:spPr/>
        <p:txBody>
          <a:bodyPr>
            <a:normAutofit fontScale="90000"/>
          </a:bodyPr>
          <a:lstStyle/>
          <a:p>
            <a:r>
              <a:rPr lang="en-US" dirty="0"/>
              <a:t>Presenters</a:t>
            </a:r>
          </a:p>
        </p:txBody>
      </p:sp>
      <p:sp>
        <p:nvSpPr>
          <p:cNvPr id="3" name="Content Placeholder 2">
            <a:extLst>
              <a:ext uri="{FF2B5EF4-FFF2-40B4-BE49-F238E27FC236}">
                <a16:creationId xmlns:a16="http://schemas.microsoft.com/office/drawing/2014/main" id="{5EDF1CBD-6117-5311-3D64-C950E67FE4FB}"/>
              </a:ext>
            </a:extLst>
          </p:cNvPr>
          <p:cNvSpPr>
            <a:spLocks noGrp="1"/>
          </p:cNvSpPr>
          <p:nvPr>
            <p:ph idx="1"/>
          </p:nvPr>
        </p:nvSpPr>
        <p:spPr/>
        <p:txBody>
          <a:bodyPr>
            <a:normAutofit fontScale="92500" lnSpcReduction="10000"/>
          </a:bodyPr>
          <a:lstStyle/>
          <a:p>
            <a:r>
              <a:rPr lang="en-US" dirty="0"/>
              <a:t>Betsy Miller</a:t>
            </a:r>
          </a:p>
          <a:p>
            <a:pPr lvl="1"/>
            <a:r>
              <a:rPr lang="en-US" dirty="0">
                <a:hlinkClick r:id="rId3"/>
              </a:rPr>
              <a:t>bcmiller@fsu.edu</a:t>
            </a:r>
            <a:endParaRPr lang="en-US" dirty="0"/>
          </a:p>
          <a:p>
            <a:pPr lvl="1"/>
            <a:r>
              <a:rPr lang="en-US" dirty="0"/>
              <a:t>850-644-0292</a:t>
            </a:r>
          </a:p>
          <a:p>
            <a:r>
              <a:rPr lang="en-US" dirty="0"/>
              <a:t>Carla Daniels</a:t>
            </a:r>
          </a:p>
          <a:p>
            <a:pPr lvl="1"/>
            <a:r>
              <a:rPr lang="en-US" dirty="0">
                <a:hlinkClick r:id="rId4"/>
              </a:rPr>
              <a:t>ccdaniels@fsu.edu</a:t>
            </a:r>
            <a:endParaRPr lang="en-US" dirty="0"/>
          </a:p>
          <a:p>
            <a:pPr lvl="1"/>
            <a:r>
              <a:rPr lang="en-US" dirty="0"/>
              <a:t>850-644-1851</a:t>
            </a:r>
          </a:p>
          <a:p>
            <a:endParaRPr lang="en-US" dirty="0"/>
          </a:p>
        </p:txBody>
      </p:sp>
    </p:spTree>
    <p:extLst>
      <p:ext uri="{BB962C8B-B14F-4D97-AF65-F5344CB8AC3E}">
        <p14:creationId xmlns:p14="http://schemas.microsoft.com/office/powerpoint/2010/main" val="582577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99A9F-8B44-4235-A4EE-711BDE2DBF3A}"/>
              </a:ext>
            </a:extLst>
          </p:cNvPr>
          <p:cNvSpPr>
            <a:spLocks noGrp="1"/>
          </p:cNvSpPr>
          <p:nvPr>
            <p:ph type="title"/>
          </p:nvPr>
        </p:nvSpPr>
        <p:spPr/>
        <p:txBody>
          <a:bodyPr>
            <a:normAutofit fontScale="90000"/>
          </a:bodyPr>
          <a:lstStyle/>
          <a:p>
            <a:r>
              <a:rPr lang="en-US" dirty="0"/>
              <a:t>Accounting Basics</a:t>
            </a:r>
          </a:p>
        </p:txBody>
      </p:sp>
      <p:sp>
        <p:nvSpPr>
          <p:cNvPr id="3" name="Content Placeholder 2">
            <a:extLst>
              <a:ext uri="{FF2B5EF4-FFF2-40B4-BE49-F238E27FC236}">
                <a16:creationId xmlns:a16="http://schemas.microsoft.com/office/drawing/2014/main" id="{66F7C34F-4DF8-4FD7-AB53-6E309D121819}"/>
              </a:ext>
            </a:extLst>
          </p:cNvPr>
          <p:cNvSpPr>
            <a:spLocks noGrp="1"/>
          </p:cNvSpPr>
          <p:nvPr>
            <p:ph idx="1"/>
          </p:nvPr>
        </p:nvSpPr>
        <p:spPr/>
        <p:txBody>
          <a:bodyPr>
            <a:normAutofit lnSpcReduction="10000"/>
          </a:bodyPr>
          <a:lstStyle/>
          <a:p>
            <a:r>
              <a:rPr lang="en-US" sz="2400" dirty="0"/>
              <a:t>The main accounting record of the university is called the general ledger</a:t>
            </a:r>
          </a:p>
          <a:p>
            <a:r>
              <a:rPr lang="en-US" sz="2400" dirty="0"/>
              <a:t>The general ledger is used to create the university’s financial statements and is the official record of financial transactions</a:t>
            </a:r>
          </a:p>
          <a:p>
            <a:r>
              <a:rPr lang="en-US" sz="2400" dirty="0"/>
              <a:t>Transactions get recorded to the general ledger by journal entries</a:t>
            </a:r>
          </a:p>
        </p:txBody>
      </p:sp>
    </p:spTree>
    <p:extLst>
      <p:ext uri="{BB962C8B-B14F-4D97-AF65-F5344CB8AC3E}">
        <p14:creationId xmlns:p14="http://schemas.microsoft.com/office/powerpoint/2010/main" val="894355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23"/>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t>We want </a:t>
            </a:r>
            <a:br>
              <a:rPr lang="en" sz="3200" dirty="0"/>
            </a:br>
            <a:r>
              <a:rPr lang="en" sz="3200" dirty="0"/>
              <a:t>your feedback!</a:t>
            </a:r>
            <a:endParaRPr sz="3200" dirty="0"/>
          </a:p>
        </p:txBody>
      </p:sp>
      <p:sp>
        <p:nvSpPr>
          <p:cNvPr id="459" name="Google Shape;459;p23"/>
          <p:cNvSpPr txBox="1">
            <a:spLocks noGrp="1"/>
          </p:cNvSpPr>
          <p:nvPr>
            <p:ph type="body" idx="1"/>
          </p:nvPr>
        </p:nvSpPr>
        <p:spPr>
          <a:xfrm>
            <a:off x="2862439" y="1064001"/>
            <a:ext cx="1858800" cy="494877"/>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solidFill>
                  <a:schemeClr val="accent2"/>
                </a:solidFill>
              </a:rPr>
              <a:t>1: Scan the QR Code</a:t>
            </a:r>
            <a:endParaRPr b="1" dirty="0">
              <a:solidFill>
                <a:schemeClr val="accent2"/>
              </a:solidFill>
            </a:endParaRPr>
          </a:p>
        </p:txBody>
      </p:sp>
      <p:sp>
        <p:nvSpPr>
          <p:cNvPr id="460" name="Google Shape;460;p23"/>
          <p:cNvSpPr txBox="1">
            <a:spLocks noGrp="1"/>
          </p:cNvSpPr>
          <p:nvPr>
            <p:ph type="body" idx="2"/>
          </p:nvPr>
        </p:nvSpPr>
        <p:spPr>
          <a:xfrm>
            <a:off x="5341846" y="1303471"/>
            <a:ext cx="2149766" cy="292209"/>
          </a:xfrm>
          <a:prstGeom prst="rect">
            <a:avLst/>
          </a:prstGeom>
        </p:spPr>
        <p:txBody>
          <a:bodyPr spcFirstLastPara="1" wrap="square" lIns="91425" tIns="91425" rIns="91425" bIns="91425" anchor="t" anchorCtr="0">
            <a:noAutofit/>
          </a:bodyPr>
          <a:lstStyle/>
          <a:p>
            <a:pPr marL="0" indent="0">
              <a:buNone/>
            </a:pPr>
            <a:r>
              <a:rPr lang="en-US" b="1" dirty="0">
                <a:solidFill>
                  <a:schemeClr val="accent3"/>
                </a:solidFill>
              </a:rPr>
              <a:t>2: Visit </a:t>
            </a:r>
            <a:r>
              <a:rPr lang="en-US" dirty="0"/>
              <a:t> </a:t>
            </a:r>
            <a:r>
              <a:rPr lang="en-US" b="1" dirty="0">
                <a:hlinkClick r:id="rId4"/>
              </a:rPr>
              <a:t>fla.st/23SBS9WQ</a:t>
            </a:r>
            <a:r>
              <a:rPr lang="en-US" dirty="0"/>
              <a:t> </a:t>
            </a:r>
            <a:endParaRPr lang="en-US" dirty="0">
              <a:solidFill>
                <a:srgbClr val="4A5C65"/>
              </a:solidFill>
            </a:endParaRPr>
          </a:p>
        </p:txBody>
      </p:sp>
      <p:sp>
        <p:nvSpPr>
          <p:cNvPr id="8" name="TextBox 7">
            <a:extLst>
              <a:ext uri="{FF2B5EF4-FFF2-40B4-BE49-F238E27FC236}">
                <a16:creationId xmlns:a16="http://schemas.microsoft.com/office/drawing/2014/main" id="{A3F46DBB-838D-4C3A-B24B-B82E2F65C2CC}"/>
              </a:ext>
            </a:extLst>
          </p:cNvPr>
          <p:cNvSpPr txBox="1"/>
          <p:nvPr/>
        </p:nvSpPr>
        <p:spPr>
          <a:xfrm>
            <a:off x="311573" y="4776866"/>
            <a:ext cx="6960533" cy="25391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4A5C65"/>
                </a:solidFill>
                <a:effectLst/>
                <a:uLnTx/>
                <a:uFillTx/>
                <a:latin typeface="Lato Light"/>
                <a:cs typeface="Arial"/>
                <a:sym typeface="Arial"/>
              </a:rPr>
              <a:t>Florida State University | Continuous Improvement &amp; Training | Contact us at </a:t>
            </a:r>
            <a:r>
              <a:rPr kumimoji="0" lang="en-US" sz="1050" b="0" i="0" u="none" strike="noStrike" kern="0" cap="none" spc="0" normalizeH="0" baseline="0" noProof="0" dirty="0">
                <a:ln>
                  <a:noFill/>
                </a:ln>
                <a:solidFill>
                  <a:srgbClr val="4A5C65"/>
                </a:solidFill>
                <a:effectLst/>
                <a:uLnTx/>
                <a:uFillTx/>
                <a:latin typeface="Lato Light"/>
                <a:cs typeface="Arial"/>
                <a:sym typeface="Arial"/>
                <a:hlinkClick r:id="rId5">
                  <a:extLst>
                    <a:ext uri="{A12FA001-AC4F-418D-AE19-62706E023703}">
                      <ahyp:hlinkClr xmlns:ahyp="http://schemas.microsoft.com/office/drawing/2018/hyperlinkcolor" val="tx"/>
                    </a:ext>
                  </a:extLst>
                </a:hlinkClick>
              </a:rPr>
              <a:t>training@fsu.edu</a:t>
            </a:r>
            <a:r>
              <a:rPr kumimoji="0" lang="en-US" sz="1050" b="0" i="0" u="none" strike="noStrike" kern="0" cap="none" spc="0" normalizeH="0" baseline="0" noProof="0" dirty="0">
                <a:ln>
                  <a:noFill/>
                </a:ln>
                <a:solidFill>
                  <a:srgbClr val="4A5C65"/>
                </a:solidFill>
                <a:effectLst/>
                <a:uLnTx/>
                <a:uFillTx/>
                <a:latin typeface="Lato Light"/>
                <a:cs typeface="Arial"/>
                <a:sym typeface="Arial"/>
              </a:rPr>
              <a:t> with any questions!</a:t>
            </a:r>
          </a:p>
        </p:txBody>
      </p:sp>
      <p:grpSp>
        <p:nvGrpSpPr>
          <p:cNvPr id="9" name="Google Shape;604;p36">
            <a:extLst>
              <a:ext uri="{FF2B5EF4-FFF2-40B4-BE49-F238E27FC236}">
                <a16:creationId xmlns:a16="http://schemas.microsoft.com/office/drawing/2014/main" id="{D664FC02-F63B-4D8C-9174-FD82D4CCBC70}"/>
              </a:ext>
            </a:extLst>
          </p:cNvPr>
          <p:cNvGrpSpPr/>
          <p:nvPr/>
        </p:nvGrpSpPr>
        <p:grpSpPr>
          <a:xfrm>
            <a:off x="4910441" y="1727460"/>
            <a:ext cx="2963987" cy="1828518"/>
            <a:chOff x="1177450" y="241631"/>
            <a:chExt cx="6173152" cy="3616776"/>
          </a:xfrm>
        </p:grpSpPr>
        <p:sp>
          <p:nvSpPr>
            <p:cNvPr id="10" name="Google Shape;605;p36">
              <a:extLst>
                <a:ext uri="{FF2B5EF4-FFF2-40B4-BE49-F238E27FC236}">
                  <a16:creationId xmlns:a16="http://schemas.microsoft.com/office/drawing/2014/main" id="{4A03A071-5DB4-49C5-8204-3BE1A62DD3CD}"/>
                </a:ext>
              </a:extLst>
            </p:cNvPr>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dk2"/>
            </a:solidFill>
            <a:ln w="190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 name="Google Shape;606;p36">
              <a:extLst>
                <a:ext uri="{FF2B5EF4-FFF2-40B4-BE49-F238E27FC236}">
                  <a16:creationId xmlns:a16="http://schemas.microsoft.com/office/drawing/2014/main" id="{2C37CB44-5C8A-4540-92D0-32CCB7E3C6B2}"/>
                </a:ext>
              </a:extLst>
            </p:cNvPr>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dk2"/>
            </a:solidFill>
            <a:ln w="190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 name="Google Shape;607;p36">
              <a:extLst>
                <a:ext uri="{FF2B5EF4-FFF2-40B4-BE49-F238E27FC236}">
                  <a16:creationId xmlns:a16="http://schemas.microsoft.com/office/drawing/2014/main" id="{F4AEA945-0863-49F8-B30B-A658C3F1C6A3}"/>
                </a:ext>
              </a:extLst>
            </p:cNvPr>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dk2"/>
            </a:solidFill>
            <a:ln w="190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 name="Google Shape;608;p36">
              <a:extLst>
                <a:ext uri="{FF2B5EF4-FFF2-40B4-BE49-F238E27FC236}">
                  <a16:creationId xmlns:a16="http://schemas.microsoft.com/office/drawing/2014/main" id="{8E872FD1-F98F-4E09-95E4-1C53B16444DC}"/>
                </a:ext>
              </a:extLst>
            </p:cNvPr>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pic>
        <p:nvPicPr>
          <p:cNvPr id="4" name="Picture 3">
            <a:extLst>
              <a:ext uri="{FF2B5EF4-FFF2-40B4-BE49-F238E27FC236}">
                <a16:creationId xmlns:a16="http://schemas.microsoft.com/office/drawing/2014/main" id="{CEA74DBB-28AC-4361-B95C-E09EE6D689C2}"/>
              </a:ext>
            </a:extLst>
          </p:cNvPr>
          <p:cNvPicPr>
            <a:picLocks noChangeAspect="1"/>
          </p:cNvPicPr>
          <p:nvPr/>
        </p:nvPicPr>
        <p:blipFill>
          <a:blip r:embed="rId6"/>
          <a:stretch>
            <a:fillRect/>
          </a:stretch>
        </p:blipFill>
        <p:spPr>
          <a:xfrm>
            <a:off x="5321238" y="1890940"/>
            <a:ext cx="2136903" cy="1414945"/>
          </a:xfrm>
          <a:prstGeom prst="rect">
            <a:avLst/>
          </a:prstGeom>
        </p:spPr>
      </p:pic>
      <p:grpSp>
        <p:nvGrpSpPr>
          <p:cNvPr id="22" name="Google Shape;592;p35">
            <a:extLst>
              <a:ext uri="{FF2B5EF4-FFF2-40B4-BE49-F238E27FC236}">
                <a16:creationId xmlns:a16="http://schemas.microsoft.com/office/drawing/2014/main" id="{08A1CB4C-F1FC-4C90-88F1-FB8F143EB526}"/>
              </a:ext>
            </a:extLst>
          </p:cNvPr>
          <p:cNvGrpSpPr/>
          <p:nvPr/>
        </p:nvGrpSpPr>
        <p:grpSpPr>
          <a:xfrm>
            <a:off x="3030714" y="1412955"/>
            <a:ext cx="1369733" cy="2052419"/>
            <a:chOff x="2112475" y="238124"/>
            <a:chExt cx="3395050" cy="5238750"/>
          </a:xfrm>
        </p:grpSpPr>
        <p:sp>
          <p:nvSpPr>
            <p:cNvPr id="23" name="Google Shape;593;p35">
              <a:extLst>
                <a:ext uri="{FF2B5EF4-FFF2-40B4-BE49-F238E27FC236}">
                  <a16:creationId xmlns:a16="http://schemas.microsoft.com/office/drawing/2014/main" id="{D87EBF2E-23B3-478B-BE44-48AD10843C4E}"/>
                </a:ext>
              </a:extLst>
            </p:cNvPr>
            <p:cNvSpPr/>
            <p:nvPr/>
          </p:nvSpPr>
          <p:spPr>
            <a:xfrm>
              <a:off x="2112475" y="238124"/>
              <a:ext cx="3395050" cy="5238750"/>
            </a:xfrm>
            <a:custGeom>
              <a:avLst/>
              <a:gdLst/>
              <a:ahLst/>
              <a:cxnLst/>
              <a:rect l="l" t="t" r="r" b="b"/>
              <a:pathLst>
                <a:path w="135802" h="209550" extrusionOk="0">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solidFill>
              <a:schemeClr val="dk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594;p35">
              <a:extLst>
                <a:ext uri="{FF2B5EF4-FFF2-40B4-BE49-F238E27FC236}">
                  <a16:creationId xmlns:a16="http://schemas.microsoft.com/office/drawing/2014/main" id="{83A6113B-3FCF-456D-851E-1903E609E3F7}"/>
                </a:ext>
              </a:extLst>
            </p:cNvPr>
            <p:cNvSpPr/>
            <p:nvPr/>
          </p:nvSpPr>
          <p:spPr>
            <a:xfrm>
              <a:off x="3671350" y="5147100"/>
              <a:ext cx="279175" cy="179900"/>
            </a:xfrm>
            <a:custGeom>
              <a:avLst/>
              <a:gdLst/>
              <a:ahLst/>
              <a:cxnLst/>
              <a:rect l="l" t="t" r="r" b="b"/>
              <a:pathLst>
                <a:path w="11167" h="7196" extrusionOk="0">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solidFill>
              <a:schemeClr val="dk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595;p35">
              <a:extLst>
                <a:ext uri="{FF2B5EF4-FFF2-40B4-BE49-F238E27FC236}">
                  <a16:creationId xmlns:a16="http://schemas.microsoft.com/office/drawing/2014/main" id="{570A5B12-CD9E-47C0-99BE-7934BAC3F5F0}"/>
                </a:ext>
              </a:extLst>
            </p:cNvPr>
            <p:cNvSpPr/>
            <p:nvPr/>
          </p:nvSpPr>
          <p:spPr>
            <a:xfrm>
              <a:off x="3650725" y="446100"/>
              <a:ext cx="54375" cy="54350"/>
            </a:xfrm>
            <a:custGeom>
              <a:avLst/>
              <a:gdLst/>
              <a:ahLst/>
              <a:cxnLst/>
              <a:rect l="l" t="t" r="r" b="b"/>
              <a:pathLst>
                <a:path w="2175" h="2174" extrusionOk="0">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solidFill>
              <a:schemeClr val="dk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596;p35">
              <a:extLst>
                <a:ext uri="{FF2B5EF4-FFF2-40B4-BE49-F238E27FC236}">
                  <a16:creationId xmlns:a16="http://schemas.microsoft.com/office/drawing/2014/main" id="{7891781D-1BBF-46C1-8EA9-027C5679015D}"/>
                </a:ext>
              </a:extLst>
            </p:cNvPr>
            <p:cNvSpPr/>
            <p:nvPr/>
          </p:nvSpPr>
          <p:spPr>
            <a:xfrm>
              <a:off x="3761275" y="423600"/>
              <a:ext cx="99325" cy="99325"/>
            </a:xfrm>
            <a:custGeom>
              <a:avLst/>
              <a:gdLst/>
              <a:ahLst/>
              <a:cxnLst/>
              <a:rect l="l" t="t" r="r" b="b"/>
              <a:pathLst>
                <a:path w="3973" h="3973" extrusionOk="0">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solidFill>
              <a:schemeClr val="dk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6" name="Connector: Curved 5">
            <a:extLst>
              <a:ext uri="{FF2B5EF4-FFF2-40B4-BE49-F238E27FC236}">
                <a16:creationId xmlns:a16="http://schemas.microsoft.com/office/drawing/2014/main" id="{E095729F-CED6-4A4B-B5B4-FD4D85F3901C}"/>
              </a:ext>
            </a:extLst>
          </p:cNvPr>
          <p:cNvCxnSpPr>
            <a:cxnSpLocks/>
          </p:cNvCxnSpPr>
          <p:nvPr/>
        </p:nvCxnSpPr>
        <p:spPr>
          <a:xfrm>
            <a:off x="4504415" y="1971355"/>
            <a:ext cx="534036" cy="469676"/>
          </a:xfrm>
          <a:prstGeom prst="curvedConnector3">
            <a:avLst>
              <a:gd name="adj1" fmla="val 46433"/>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 name="Picture 4" descr="Qr code&#10;&#10;Description automatically generated">
            <a:extLst>
              <a:ext uri="{FF2B5EF4-FFF2-40B4-BE49-F238E27FC236}">
                <a16:creationId xmlns:a16="http://schemas.microsoft.com/office/drawing/2014/main" id="{18214323-E277-1F57-5FFA-6CF5608C5A88}"/>
              </a:ext>
            </a:extLst>
          </p:cNvPr>
          <p:cNvPicPr>
            <a:picLocks noChangeAspect="1"/>
          </p:cNvPicPr>
          <p:nvPr/>
        </p:nvPicPr>
        <p:blipFill>
          <a:blip r:embed="rId7"/>
          <a:stretch>
            <a:fillRect/>
          </a:stretch>
        </p:blipFill>
        <p:spPr>
          <a:xfrm>
            <a:off x="3051354" y="1783590"/>
            <a:ext cx="1318744" cy="1310695"/>
          </a:xfrm>
          <a:prstGeom prst="rect">
            <a:avLst/>
          </a:prstGeom>
        </p:spPr>
      </p:pic>
      <p:sp>
        <p:nvSpPr>
          <p:cNvPr id="5" name="Text Placeholder 4">
            <a:extLst>
              <a:ext uri="{FF2B5EF4-FFF2-40B4-BE49-F238E27FC236}">
                <a16:creationId xmlns:a16="http://schemas.microsoft.com/office/drawing/2014/main" id="{324EFD59-4BFB-BCDA-E1F4-81DD92343AAA}"/>
              </a:ext>
            </a:extLst>
          </p:cNvPr>
          <p:cNvSpPr>
            <a:spLocks noGrp="1"/>
          </p:cNvSpPr>
          <p:nvPr>
            <p:ph type="body" idx="3"/>
          </p:nvPr>
        </p:nvSpPr>
        <p:spPr>
          <a:xfrm>
            <a:off x="2713200" y="3877851"/>
            <a:ext cx="4917930" cy="2739300"/>
          </a:xfrm>
        </p:spPr>
        <p:txBody>
          <a:bodyPr/>
          <a:lstStyle/>
          <a:p>
            <a:pPr marL="146050" indent="0">
              <a:buNone/>
            </a:pPr>
            <a:r>
              <a:rPr lang="en-US" b="1" dirty="0"/>
              <a:t>Note:</a:t>
            </a:r>
            <a:r>
              <a:rPr lang="en-US" dirty="0"/>
              <a:t> Make sure to select </a:t>
            </a:r>
            <a:r>
              <a:rPr lang="en-US" b="1" dirty="0"/>
              <a:t>Intermediate University Accounting </a:t>
            </a:r>
            <a:r>
              <a:rPr lang="en-US" dirty="0"/>
              <a:t>in the survey drop-down!</a:t>
            </a:r>
            <a:endParaRPr lang="en-US" b="1"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22031" y="1600200"/>
            <a:ext cx="8124092" cy="3393017"/>
          </a:xfrm>
        </p:spPr>
        <p:txBody>
          <a:bodyPr numCol="1">
            <a:normAutofit fontScale="85000" lnSpcReduction="20000"/>
          </a:bodyPr>
          <a:lstStyle/>
          <a:p>
            <a:r>
              <a:rPr lang="en-US" dirty="0"/>
              <a:t>Used to record ALL transactions in the ledger</a:t>
            </a:r>
          </a:p>
          <a:p>
            <a:r>
              <a:rPr lang="en-US" dirty="0"/>
              <a:t>Sources</a:t>
            </a:r>
          </a:p>
          <a:p>
            <a:pPr lvl="1"/>
            <a:r>
              <a:rPr lang="en-US" dirty="0"/>
              <a:t>OMNI Systems</a:t>
            </a:r>
          </a:p>
          <a:p>
            <a:pPr lvl="1"/>
            <a:r>
              <a:rPr lang="en-US" dirty="0"/>
              <a:t>“Third Party” Systems </a:t>
            </a:r>
          </a:p>
          <a:p>
            <a:pPr lvl="1"/>
            <a:r>
              <a:rPr lang="en-US" dirty="0"/>
              <a:t>Direct Journal Entries </a:t>
            </a:r>
          </a:p>
          <a:p>
            <a:r>
              <a:rPr lang="en-US" dirty="0"/>
              <a:t>Journal ID</a:t>
            </a:r>
          </a:p>
          <a:p>
            <a:r>
              <a:rPr lang="en-US" dirty="0"/>
              <a:t>Journal Source</a:t>
            </a:r>
          </a:p>
          <a:p>
            <a:pPr lvl="1"/>
            <a:r>
              <a:rPr lang="en-US" dirty="0"/>
              <a:t>FSU_DPT_CODES_GL_SOURCE </a:t>
            </a:r>
          </a:p>
          <a:p>
            <a:pPr marL="0" indent="0">
              <a:buNone/>
            </a:pPr>
            <a:endParaRPr lang="en-US" dirty="0"/>
          </a:p>
        </p:txBody>
      </p:sp>
      <p:sp>
        <p:nvSpPr>
          <p:cNvPr id="6" name="Title 4">
            <a:extLst>
              <a:ext uri="{FF2B5EF4-FFF2-40B4-BE49-F238E27FC236}">
                <a16:creationId xmlns:a16="http://schemas.microsoft.com/office/drawing/2014/main" id="{D7D03787-76CA-4C95-9E81-0880B34FD793}"/>
              </a:ext>
            </a:extLst>
          </p:cNvPr>
          <p:cNvSpPr txBox="1">
            <a:spLocks/>
          </p:cNvSpPr>
          <p:nvPr/>
        </p:nvSpPr>
        <p:spPr>
          <a:xfrm>
            <a:off x="2109258" y="700617"/>
            <a:ext cx="4815417" cy="770467"/>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b="0" i="0" kern="1200">
                <a:solidFill>
                  <a:schemeClr val="tx1"/>
                </a:solidFill>
                <a:latin typeface="Times New Roman"/>
                <a:ea typeface="+mj-ea"/>
                <a:cs typeface="Times New Roman"/>
              </a:defRPr>
            </a:lvl1pPr>
          </a:lstStyle>
          <a:p>
            <a:r>
              <a:rPr lang="en-US" sz="2600" dirty="0"/>
              <a:t>Accounting Basics</a:t>
            </a:r>
          </a:p>
          <a:p>
            <a:r>
              <a:rPr lang="en-US" sz="2600" dirty="0"/>
              <a:t>Journal Entries</a:t>
            </a:r>
          </a:p>
        </p:txBody>
      </p:sp>
    </p:spTree>
    <p:extLst>
      <p:ext uri="{BB962C8B-B14F-4D97-AF65-F5344CB8AC3E}">
        <p14:creationId xmlns:p14="http://schemas.microsoft.com/office/powerpoint/2010/main" val="922877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99A9F-8B44-4235-A4EE-711BDE2DBF3A}"/>
              </a:ext>
            </a:extLst>
          </p:cNvPr>
          <p:cNvSpPr>
            <a:spLocks noGrp="1"/>
          </p:cNvSpPr>
          <p:nvPr>
            <p:ph type="title"/>
          </p:nvPr>
        </p:nvSpPr>
        <p:spPr/>
        <p:txBody>
          <a:bodyPr>
            <a:normAutofit fontScale="90000"/>
          </a:bodyPr>
          <a:lstStyle/>
          <a:p>
            <a:r>
              <a:rPr lang="en-US" dirty="0"/>
              <a:t>Accounting Basics</a:t>
            </a:r>
          </a:p>
        </p:txBody>
      </p:sp>
      <p:sp>
        <p:nvSpPr>
          <p:cNvPr id="3" name="Content Placeholder 2">
            <a:extLst>
              <a:ext uri="{FF2B5EF4-FFF2-40B4-BE49-F238E27FC236}">
                <a16:creationId xmlns:a16="http://schemas.microsoft.com/office/drawing/2014/main" id="{66F7C34F-4DF8-4FD7-AB53-6E309D121819}"/>
              </a:ext>
            </a:extLst>
          </p:cNvPr>
          <p:cNvSpPr>
            <a:spLocks noGrp="1"/>
          </p:cNvSpPr>
          <p:nvPr>
            <p:ph idx="1"/>
          </p:nvPr>
        </p:nvSpPr>
        <p:spPr/>
        <p:txBody>
          <a:bodyPr>
            <a:normAutofit/>
          </a:bodyPr>
          <a:lstStyle/>
          <a:p>
            <a:r>
              <a:rPr lang="en-US" sz="2400" dirty="0"/>
              <a:t>The basis for all entries in the general ledger is the double-entry system</a:t>
            </a:r>
          </a:p>
          <a:p>
            <a:pPr lvl="1"/>
            <a:r>
              <a:rPr lang="en-US" sz="2000" dirty="0"/>
              <a:t>Every entry has both a debit and a credit</a:t>
            </a:r>
          </a:p>
          <a:p>
            <a:pPr lvl="1"/>
            <a:r>
              <a:rPr lang="en-US" sz="2000" dirty="0"/>
              <a:t>Debits must equal credits</a:t>
            </a:r>
            <a:endParaRPr lang="en-US" sz="2400" dirty="0"/>
          </a:p>
          <a:p>
            <a:r>
              <a:rPr lang="en-US" sz="2400" dirty="0"/>
              <a:t>Debit – an entry in the left column of the ledger</a:t>
            </a:r>
          </a:p>
          <a:p>
            <a:r>
              <a:rPr lang="en-US" sz="2400" dirty="0"/>
              <a:t>Credit – an entry in the right column of the ledger</a:t>
            </a:r>
            <a:endParaRPr lang="en-US" sz="2000" dirty="0"/>
          </a:p>
          <a:p>
            <a:endParaRPr lang="en-US" dirty="0"/>
          </a:p>
        </p:txBody>
      </p:sp>
    </p:spTree>
    <p:extLst>
      <p:ext uri="{BB962C8B-B14F-4D97-AF65-F5344CB8AC3E}">
        <p14:creationId xmlns:p14="http://schemas.microsoft.com/office/powerpoint/2010/main" val="101683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94927-0E22-42DD-80BC-BDFF75B283CF}"/>
              </a:ext>
            </a:extLst>
          </p:cNvPr>
          <p:cNvSpPr>
            <a:spLocks noGrp="1"/>
          </p:cNvSpPr>
          <p:nvPr>
            <p:ph type="title"/>
          </p:nvPr>
        </p:nvSpPr>
        <p:spPr>
          <a:xfrm>
            <a:off x="1545167" y="865717"/>
            <a:ext cx="5943600" cy="550334"/>
          </a:xfrm>
        </p:spPr>
        <p:txBody>
          <a:bodyPr>
            <a:normAutofit fontScale="90000"/>
          </a:bodyPr>
          <a:lstStyle/>
          <a:p>
            <a:pPr algn="ctr"/>
            <a:r>
              <a:rPr lang="en-US" dirty="0"/>
              <a:t>Accounting basics</a:t>
            </a:r>
          </a:p>
        </p:txBody>
      </p:sp>
      <p:sp>
        <p:nvSpPr>
          <p:cNvPr id="3" name="Content Placeholder 2">
            <a:extLst>
              <a:ext uri="{FF2B5EF4-FFF2-40B4-BE49-F238E27FC236}">
                <a16:creationId xmlns:a16="http://schemas.microsoft.com/office/drawing/2014/main" id="{5FD15AA3-528B-41AD-BA86-D27F46354C2F}"/>
              </a:ext>
            </a:extLst>
          </p:cNvPr>
          <p:cNvSpPr>
            <a:spLocks noGrp="1"/>
          </p:cNvSpPr>
          <p:nvPr>
            <p:ph idx="1"/>
          </p:nvPr>
        </p:nvSpPr>
        <p:spPr>
          <a:xfrm>
            <a:off x="1545167" y="1526117"/>
            <a:ext cx="5943600" cy="2971800"/>
          </a:xfrm>
        </p:spPr>
        <p:txBody>
          <a:bodyPr/>
          <a:lstStyle/>
          <a:p>
            <a:endParaRPr lang="en-US" dirty="0"/>
          </a:p>
          <a:p>
            <a:endParaRPr lang="en-US" dirty="0"/>
          </a:p>
        </p:txBody>
      </p:sp>
      <p:pic>
        <p:nvPicPr>
          <p:cNvPr id="5" name="Picture 4">
            <a:extLst>
              <a:ext uri="{FF2B5EF4-FFF2-40B4-BE49-F238E27FC236}">
                <a16:creationId xmlns:a16="http://schemas.microsoft.com/office/drawing/2014/main" id="{FF808FBA-F839-49FC-B090-37B39D580331}"/>
              </a:ext>
            </a:extLst>
          </p:cNvPr>
          <p:cNvPicPr>
            <a:picLocks noChangeAspect="1"/>
          </p:cNvPicPr>
          <p:nvPr/>
        </p:nvPicPr>
        <p:blipFill>
          <a:blip r:embed="rId3"/>
          <a:stretch>
            <a:fillRect/>
          </a:stretch>
        </p:blipFill>
        <p:spPr>
          <a:xfrm>
            <a:off x="2411942" y="1402768"/>
            <a:ext cx="4210050" cy="1423988"/>
          </a:xfrm>
          <a:prstGeom prst="rect">
            <a:avLst/>
          </a:prstGeom>
        </p:spPr>
      </p:pic>
      <p:pic>
        <p:nvPicPr>
          <p:cNvPr id="7" name="Picture 6">
            <a:extLst>
              <a:ext uri="{FF2B5EF4-FFF2-40B4-BE49-F238E27FC236}">
                <a16:creationId xmlns:a16="http://schemas.microsoft.com/office/drawing/2014/main" id="{C6C871B2-BC12-45EA-959C-9A58058179C5}"/>
              </a:ext>
            </a:extLst>
          </p:cNvPr>
          <p:cNvPicPr>
            <a:picLocks noChangeAspect="1"/>
          </p:cNvPicPr>
          <p:nvPr/>
        </p:nvPicPr>
        <p:blipFill>
          <a:blip r:embed="rId4"/>
          <a:stretch>
            <a:fillRect/>
          </a:stretch>
        </p:blipFill>
        <p:spPr>
          <a:xfrm>
            <a:off x="1785938" y="3039773"/>
            <a:ext cx="5462058" cy="1245129"/>
          </a:xfrm>
          <a:prstGeom prst="rect">
            <a:avLst/>
          </a:prstGeom>
        </p:spPr>
      </p:pic>
    </p:spTree>
    <p:extLst>
      <p:ext uri="{BB962C8B-B14F-4D97-AF65-F5344CB8AC3E}">
        <p14:creationId xmlns:p14="http://schemas.microsoft.com/office/powerpoint/2010/main" val="2160784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09258" y="700617"/>
            <a:ext cx="4815417" cy="770467"/>
          </a:xfrm>
        </p:spPr>
        <p:txBody>
          <a:bodyPr>
            <a:normAutofit fontScale="90000"/>
          </a:bodyPr>
          <a:lstStyle/>
          <a:p>
            <a:pPr algn="ctr"/>
            <a:r>
              <a:rPr lang="en-US" sz="2600" dirty="0"/>
              <a:t>Accounting Basics</a:t>
            </a:r>
            <a:br>
              <a:rPr lang="en-US" sz="2600" dirty="0"/>
            </a:br>
            <a:r>
              <a:rPr lang="en-US" sz="2600" dirty="0"/>
              <a:t>GL Accounts</a:t>
            </a:r>
          </a:p>
        </p:txBody>
      </p:sp>
      <p:sp>
        <p:nvSpPr>
          <p:cNvPr id="4" name="Content Placeholder 3"/>
          <p:cNvSpPr>
            <a:spLocks noGrp="1"/>
          </p:cNvSpPr>
          <p:nvPr>
            <p:ph idx="1"/>
          </p:nvPr>
        </p:nvSpPr>
        <p:spPr>
          <a:xfrm>
            <a:off x="1545167" y="1471083"/>
            <a:ext cx="5943600" cy="3522134"/>
          </a:xfrm>
        </p:spPr>
        <p:txBody>
          <a:bodyPr numCol="1"/>
          <a:lstStyle/>
          <a:p>
            <a:pPr marL="0" indent="0">
              <a:buNone/>
            </a:pPr>
            <a:br>
              <a:rPr lang="en-US" dirty="0"/>
            </a:br>
            <a:endParaRPr lang="en-US" dirty="0"/>
          </a:p>
          <a:p>
            <a:pPr marL="0" indent="0">
              <a:buNone/>
            </a:pPr>
            <a:endParaRPr lang="en-US" dirty="0"/>
          </a:p>
          <a:p>
            <a:pPr marL="0" indent="0">
              <a:buNone/>
            </a:pPr>
            <a:endParaRPr lang="en-US" dirty="0"/>
          </a:p>
          <a:p>
            <a:r>
              <a:rPr lang="en-US" dirty="0">
                <a:hlinkClick r:id="rId3"/>
              </a:rPr>
              <a:t>Accounting Concepts</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839391743"/>
              </p:ext>
            </p:extLst>
          </p:nvPr>
        </p:nvGraphicFramePr>
        <p:xfrm>
          <a:off x="1765300" y="1581150"/>
          <a:ext cx="5723467" cy="1761064"/>
        </p:xfrm>
        <a:graphic>
          <a:graphicData uri="http://schemas.openxmlformats.org/drawingml/2006/table">
            <a:tbl>
              <a:tblPr firstRow="1" bandRow="1">
                <a:tableStyleId>{21E4AEA4-8DFA-4A89-87EB-49C32662AFE0}</a:tableStyleId>
              </a:tblPr>
              <a:tblGrid>
                <a:gridCol w="1485900">
                  <a:extLst>
                    <a:ext uri="{9D8B030D-6E8A-4147-A177-3AD203B41FA5}">
                      <a16:colId xmlns:a16="http://schemas.microsoft.com/office/drawing/2014/main" val="20000"/>
                    </a:ext>
                  </a:extLst>
                </a:gridCol>
                <a:gridCol w="1761067">
                  <a:extLst>
                    <a:ext uri="{9D8B030D-6E8A-4147-A177-3AD203B41FA5}">
                      <a16:colId xmlns:a16="http://schemas.microsoft.com/office/drawing/2014/main" val="20001"/>
                    </a:ext>
                  </a:extLst>
                </a:gridCol>
                <a:gridCol w="605367">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880533">
                  <a:extLst>
                    <a:ext uri="{9D8B030D-6E8A-4147-A177-3AD203B41FA5}">
                      <a16:colId xmlns:a16="http://schemas.microsoft.com/office/drawing/2014/main" val="2971624569"/>
                    </a:ext>
                  </a:extLst>
                </a:gridCol>
              </a:tblGrid>
              <a:tr h="220133">
                <a:tc>
                  <a:txBody>
                    <a:bodyPr/>
                    <a:lstStyle/>
                    <a:p>
                      <a:pPr algn="ctr"/>
                      <a:r>
                        <a:rPr lang="en-US" sz="1000" dirty="0">
                          <a:solidFill>
                            <a:schemeClr val="bg1"/>
                          </a:solidFill>
                        </a:rPr>
                        <a:t>Account Type</a:t>
                      </a:r>
                    </a:p>
                  </a:txBody>
                  <a:tcPr marL="66040" marR="66040" marT="33020" marB="33020">
                    <a:solidFill>
                      <a:srgbClr val="782F40"/>
                    </a:solidFill>
                  </a:tcPr>
                </a:tc>
                <a:tc>
                  <a:txBody>
                    <a:bodyPr/>
                    <a:lstStyle/>
                    <a:p>
                      <a:pPr algn="ctr"/>
                      <a:r>
                        <a:rPr lang="en-US" sz="1000" dirty="0">
                          <a:solidFill>
                            <a:schemeClr val="bg1"/>
                          </a:solidFill>
                        </a:rPr>
                        <a:t>Example</a:t>
                      </a:r>
                    </a:p>
                  </a:txBody>
                  <a:tcPr marL="66040" marR="66040" marT="33020" marB="33020">
                    <a:solidFill>
                      <a:srgbClr val="782F40"/>
                    </a:solidFill>
                  </a:tcPr>
                </a:tc>
                <a:tc>
                  <a:txBody>
                    <a:bodyPr/>
                    <a:lstStyle/>
                    <a:p>
                      <a:pPr algn="ctr"/>
                      <a:r>
                        <a:rPr lang="en-US" sz="1000" dirty="0">
                          <a:solidFill>
                            <a:schemeClr val="bg1"/>
                          </a:solidFill>
                        </a:rPr>
                        <a:t>1</a:t>
                      </a:r>
                      <a:r>
                        <a:rPr lang="en-US" sz="1000" baseline="30000" dirty="0">
                          <a:solidFill>
                            <a:schemeClr val="bg1"/>
                          </a:solidFill>
                        </a:rPr>
                        <a:t>st</a:t>
                      </a:r>
                      <a:r>
                        <a:rPr lang="en-US" sz="1000" baseline="0" dirty="0">
                          <a:solidFill>
                            <a:schemeClr val="bg1"/>
                          </a:solidFill>
                        </a:rPr>
                        <a:t> Digit</a:t>
                      </a:r>
                      <a:endParaRPr lang="en-US" sz="1000" dirty="0">
                        <a:solidFill>
                          <a:schemeClr val="bg1"/>
                        </a:solidFill>
                      </a:endParaRPr>
                    </a:p>
                  </a:txBody>
                  <a:tcPr marL="66040" marR="66040" marT="33020" marB="33020">
                    <a:solidFill>
                      <a:srgbClr val="782F40"/>
                    </a:solidFill>
                  </a:tcPr>
                </a:tc>
                <a:tc>
                  <a:txBody>
                    <a:bodyPr/>
                    <a:lstStyle/>
                    <a:p>
                      <a:pPr algn="ctr"/>
                      <a:r>
                        <a:rPr lang="en-US" sz="1000" dirty="0">
                          <a:solidFill>
                            <a:schemeClr val="bg1"/>
                          </a:solidFill>
                        </a:rPr>
                        <a:t>Increase</a:t>
                      </a:r>
                    </a:p>
                  </a:txBody>
                  <a:tcPr marL="66040" marR="66040" marT="33020" marB="33020">
                    <a:solidFill>
                      <a:srgbClr val="782F40"/>
                    </a:solidFill>
                  </a:tcPr>
                </a:tc>
                <a:tc>
                  <a:txBody>
                    <a:bodyPr/>
                    <a:lstStyle/>
                    <a:p>
                      <a:pPr algn="ctr"/>
                      <a:r>
                        <a:rPr lang="en-US" sz="1000" dirty="0">
                          <a:solidFill>
                            <a:schemeClr val="bg1"/>
                          </a:solidFill>
                        </a:rPr>
                        <a:t>Decrease</a:t>
                      </a:r>
                    </a:p>
                  </a:txBody>
                  <a:tcPr marL="66040" marR="66040" marT="33020" marB="33020">
                    <a:solidFill>
                      <a:srgbClr val="782F40"/>
                    </a:solidFill>
                  </a:tcPr>
                </a:tc>
                <a:extLst>
                  <a:ext uri="{0D108BD9-81ED-4DB2-BD59-A6C34878D82A}">
                    <a16:rowId xmlns:a16="http://schemas.microsoft.com/office/drawing/2014/main" val="10000"/>
                  </a:ext>
                </a:extLst>
              </a:tr>
              <a:tr h="220133">
                <a:tc>
                  <a:txBody>
                    <a:bodyPr/>
                    <a:lstStyle/>
                    <a:p>
                      <a:pPr algn="ctr"/>
                      <a:r>
                        <a:rPr lang="en-US" sz="1000" dirty="0">
                          <a:solidFill>
                            <a:schemeClr val="tx2"/>
                          </a:solidFill>
                        </a:rPr>
                        <a:t>Current Assets</a:t>
                      </a:r>
                    </a:p>
                  </a:txBody>
                  <a:tcPr marL="66040" marR="66040" marT="33020" marB="33020"/>
                </a:tc>
                <a:tc>
                  <a:txBody>
                    <a:bodyPr/>
                    <a:lstStyle/>
                    <a:p>
                      <a:pPr algn="ctr"/>
                      <a:r>
                        <a:rPr lang="en-US" sz="1000" dirty="0">
                          <a:solidFill>
                            <a:schemeClr val="tx2"/>
                          </a:solidFill>
                        </a:rPr>
                        <a:t>Cash, Receivables</a:t>
                      </a:r>
                    </a:p>
                  </a:txBody>
                  <a:tcPr marL="66040" marR="66040" marT="33020" marB="33020"/>
                </a:tc>
                <a:tc>
                  <a:txBody>
                    <a:bodyPr/>
                    <a:lstStyle/>
                    <a:p>
                      <a:pPr algn="ctr"/>
                      <a:r>
                        <a:rPr lang="en-US" sz="1000" dirty="0">
                          <a:solidFill>
                            <a:schemeClr val="tx2"/>
                          </a:solidFill>
                        </a:rPr>
                        <a:t>1</a:t>
                      </a:r>
                    </a:p>
                  </a:txBody>
                  <a:tcPr marL="66040" marR="66040" marT="33020" marB="33020"/>
                </a:tc>
                <a:tc>
                  <a:txBody>
                    <a:bodyPr/>
                    <a:lstStyle/>
                    <a:p>
                      <a:pPr algn="ctr"/>
                      <a:r>
                        <a:rPr lang="en-US" sz="1000" dirty="0">
                          <a:solidFill>
                            <a:schemeClr val="tx2"/>
                          </a:solidFill>
                        </a:rPr>
                        <a:t>Debit</a:t>
                      </a:r>
                    </a:p>
                  </a:txBody>
                  <a:tcPr marL="66040" marR="66040" marT="33020" marB="33020"/>
                </a:tc>
                <a:tc>
                  <a:txBody>
                    <a:bodyPr/>
                    <a:lstStyle/>
                    <a:p>
                      <a:pPr algn="ctr"/>
                      <a:r>
                        <a:rPr lang="en-US" sz="1000" dirty="0">
                          <a:solidFill>
                            <a:schemeClr val="tx2"/>
                          </a:solidFill>
                        </a:rPr>
                        <a:t>Credit</a:t>
                      </a:r>
                    </a:p>
                  </a:txBody>
                  <a:tcPr marL="66040" marR="66040" marT="33020" marB="33020"/>
                </a:tc>
                <a:extLst>
                  <a:ext uri="{0D108BD9-81ED-4DB2-BD59-A6C34878D82A}">
                    <a16:rowId xmlns:a16="http://schemas.microsoft.com/office/drawing/2014/main" val="10001"/>
                  </a:ext>
                </a:extLst>
              </a:tr>
              <a:tr h="220133">
                <a:tc>
                  <a:txBody>
                    <a:bodyPr/>
                    <a:lstStyle/>
                    <a:p>
                      <a:pPr algn="ctr"/>
                      <a:r>
                        <a:rPr lang="en-US" sz="1000" dirty="0">
                          <a:solidFill>
                            <a:schemeClr val="tx2"/>
                          </a:solidFill>
                        </a:rPr>
                        <a:t>Non-current Assets</a:t>
                      </a:r>
                    </a:p>
                  </a:txBody>
                  <a:tcPr marL="66040" marR="66040" marT="33020" marB="33020"/>
                </a:tc>
                <a:tc>
                  <a:txBody>
                    <a:bodyPr/>
                    <a:lstStyle/>
                    <a:p>
                      <a:pPr algn="ctr"/>
                      <a:r>
                        <a:rPr lang="en-US" sz="1000" dirty="0">
                          <a:solidFill>
                            <a:schemeClr val="tx2"/>
                          </a:solidFill>
                        </a:rPr>
                        <a:t>Fixed Assets</a:t>
                      </a:r>
                    </a:p>
                  </a:txBody>
                  <a:tcPr marL="66040" marR="66040" marT="33020" marB="33020"/>
                </a:tc>
                <a:tc>
                  <a:txBody>
                    <a:bodyPr/>
                    <a:lstStyle/>
                    <a:p>
                      <a:pPr algn="ctr"/>
                      <a:r>
                        <a:rPr lang="en-US" sz="1000" dirty="0">
                          <a:solidFill>
                            <a:schemeClr val="tx2"/>
                          </a:solidFill>
                        </a:rPr>
                        <a:t>2</a:t>
                      </a:r>
                    </a:p>
                  </a:txBody>
                  <a:tcPr marL="66040" marR="66040" marT="33020" marB="33020"/>
                </a:tc>
                <a:tc>
                  <a:txBody>
                    <a:bodyPr/>
                    <a:lstStyle/>
                    <a:p>
                      <a:pPr algn="ctr"/>
                      <a:r>
                        <a:rPr lang="en-US" sz="1000" dirty="0">
                          <a:solidFill>
                            <a:schemeClr val="tx2"/>
                          </a:solidFill>
                        </a:rPr>
                        <a:t>Debit</a:t>
                      </a:r>
                    </a:p>
                  </a:txBody>
                  <a:tcPr marL="66040" marR="66040" marT="33020" marB="33020"/>
                </a:tc>
                <a:tc>
                  <a:txBody>
                    <a:bodyPr/>
                    <a:lstStyle/>
                    <a:p>
                      <a:pPr algn="ctr"/>
                      <a:r>
                        <a:rPr lang="en-US" sz="1000" dirty="0">
                          <a:solidFill>
                            <a:schemeClr val="tx2"/>
                          </a:solidFill>
                        </a:rPr>
                        <a:t>Credit</a:t>
                      </a:r>
                    </a:p>
                  </a:txBody>
                  <a:tcPr marL="66040" marR="66040" marT="33020" marB="33020"/>
                </a:tc>
                <a:extLst>
                  <a:ext uri="{0D108BD9-81ED-4DB2-BD59-A6C34878D82A}">
                    <a16:rowId xmlns:a16="http://schemas.microsoft.com/office/drawing/2014/main" val="4178634623"/>
                  </a:ext>
                </a:extLst>
              </a:tr>
              <a:tr h="220133">
                <a:tc>
                  <a:txBody>
                    <a:bodyPr/>
                    <a:lstStyle/>
                    <a:p>
                      <a:pPr algn="ctr"/>
                      <a:r>
                        <a:rPr lang="en-US" sz="1000" dirty="0">
                          <a:solidFill>
                            <a:schemeClr val="tx2"/>
                          </a:solidFill>
                        </a:rPr>
                        <a:t>Current Liabilities</a:t>
                      </a:r>
                    </a:p>
                  </a:txBody>
                  <a:tcPr marL="66040" marR="66040" marT="33020" marB="33020"/>
                </a:tc>
                <a:tc>
                  <a:txBody>
                    <a:bodyPr/>
                    <a:lstStyle/>
                    <a:p>
                      <a:pPr algn="ctr"/>
                      <a:r>
                        <a:rPr lang="en-US" sz="1000" dirty="0">
                          <a:solidFill>
                            <a:schemeClr val="tx2"/>
                          </a:solidFill>
                        </a:rPr>
                        <a:t>Accounts</a:t>
                      </a:r>
                      <a:r>
                        <a:rPr lang="en-US" sz="1000" baseline="0" dirty="0">
                          <a:solidFill>
                            <a:schemeClr val="tx2"/>
                          </a:solidFill>
                        </a:rPr>
                        <a:t> Payable</a:t>
                      </a:r>
                      <a:endParaRPr lang="en-US" sz="1000" dirty="0">
                        <a:solidFill>
                          <a:schemeClr val="tx2"/>
                        </a:solidFill>
                      </a:endParaRPr>
                    </a:p>
                  </a:txBody>
                  <a:tcPr marL="66040" marR="66040" marT="33020" marB="33020"/>
                </a:tc>
                <a:tc>
                  <a:txBody>
                    <a:bodyPr/>
                    <a:lstStyle/>
                    <a:p>
                      <a:pPr algn="ctr"/>
                      <a:r>
                        <a:rPr lang="en-US" sz="1000" dirty="0">
                          <a:solidFill>
                            <a:schemeClr val="tx2"/>
                          </a:solidFill>
                        </a:rPr>
                        <a:t>3</a:t>
                      </a:r>
                    </a:p>
                  </a:txBody>
                  <a:tcPr marL="66040" marR="66040" marT="33020" marB="33020"/>
                </a:tc>
                <a:tc>
                  <a:txBody>
                    <a:bodyPr/>
                    <a:lstStyle/>
                    <a:p>
                      <a:pPr algn="ctr"/>
                      <a:r>
                        <a:rPr lang="en-US" sz="1000" dirty="0">
                          <a:solidFill>
                            <a:schemeClr val="tx2"/>
                          </a:solidFill>
                        </a:rPr>
                        <a:t>Credit</a:t>
                      </a:r>
                    </a:p>
                  </a:txBody>
                  <a:tcPr marL="66040" marR="66040" marT="33020" marB="33020"/>
                </a:tc>
                <a:tc>
                  <a:txBody>
                    <a:bodyPr/>
                    <a:lstStyle/>
                    <a:p>
                      <a:pPr algn="ctr"/>
                      <a:r>
                        <a:rPr lang="en-US" sz="1000" dirty="0">
                          <a:solidFill>
                            <a:schemeClr val="tx2"/>
                          </a:solidFill>
                        </a:rPr>
                        <a:t>Debit</a:t>
                      </a:r>
                    </a:p>
                  </a:txBody>
                  <a:tcPr marL="66040" marR="66040" marT="33020" marB="33020"/>
                </a:tc>
                <a:extLst>
                  <a:ext uri="{0D108BD9-81ED-4DB2-BD59-A6C34878D82A}">
                    <a16:rowId xmlns:a16="http://schemas.microsoft.com/office/drawing/2014/main" val="3053235102"/>
                  </a:ext>
                </a:extLst>
              </a:tr>
              <a:tr h="220133">
                <a:tc>
                  <a:txBody>
                    <a:bodyPr/>
                    <a:lstStyle/>
                    <a:p>
                      <a:pPr algn="ctr"/>
                      <a:r>
                        <a:rPr lang="en-US" sz="1000" dirty="0">
                          <a:solidFill>
                            <a:schemeClr val="tx2"/>
                          </a:solidFill>
                        </a:rPr>
                        <a:t>Non-current Liabilities</a:t>
                      </a:r>
                    </a:p>
                  </a:txBody>
                  <a:tcPr marL="66040" marR="66040" marT="33020" marB="33020"/>
                </a:tc>
                <a:tc>
                  <a:txBody>
                    <a:bodyPr/>
                    <a:lstStyle/>
                    <a:p>
                      <a:pPr algn="ctr"/>
                      <a:r>
                        <a:rPr lang="en-US" sz="1000" dirty="0">
                          <a:solidFill>
                            <a:schemeClr val="tx2"/>
                          </a:solidFill>
                        </a:rPr>
                        <a:t>Loans Payable</a:t>
                      </a:r>
                    </a:p>
                  </a:txBody>
                  <a:tcPr marL="66040" marR="66040" marT="33020" marB="33020"/>
                </a:tc>
                <a:tc>
                  <a:txBody>
                    <a:bodyPr/>
                    <a:lstStyle/>
                    <a:p>
                      <a:pPr algn="ctr"/>
                      <a:r>
                        <a:rPr lang="en-US" sz="1000" dirty="0">
                          <a:solidFill>
                            <a:schemeClr val="tx2"/>
                          </a:solidFill>
                        </a:rPr>
                        <a:t>4</a:t>
                      </a:r>
                    </a:p>
                  </a:txBody>
                  <a:tcPr marL="66040" marR="66040" marT="33020" marB="33020"/>
                </a:tc>
                <a:tc>
                  <a:txBody>
                    <a:bodyPr/>
                    <a:lstStyle/>
                    <a:p>
                      <a:pPr algn="ctr"/>
                      <a:r>
                        <a:rPr lang="en-US" sz="1000" dirty="0">
                          <a:solidFill>
                            <a:schemeClr val="tx2"/>
                          </a:solidFill>
                        </a:rPr>
                        <a:t>Credit</a:t>
                      </a:r>
                    </a:p>
                  </a:txBody>
                  <a:tcPr marL="66040" marR="66040" marT="33020" marB="33020"/>
                </a:tc>
                <a:tc>
                  <a:txBody>
                    <a:bodyPr/>
                    <a:lstStyle/>
                    <a:p>
                      <a:pPr algn="ctr"/>
                      <a:r>
                        <a:rPr lang="en-US" sz="1000" dirty="0">
                          <a:solidFill>
                            <a:schemeClr val="tx2"/>
                          </a:solidFill>
                        </a:rPr>
                        <a:t>Debit</a:t>
                      </a:r>
                    </a:p>
                  </a:txBody>
                  <a:tcPr marL="66040" marR="66040" marT="33020" marB="33020"/>
                </a:tc>
                <a:extLst>
                  <a:ext uri="{0D108BD9-81ED-4DB2-BD59-A6C34878D82A}">
                    <a16:rowId xmlns:a16="http://schemas.microsoft.com/office/drawing/2014/main" val="910743963"/>
                  </a:ext>
                </a:extLst>
              </a:tr>
              <a:tr h="220133">
                <a:tc>
                  <a:txBody>
                    <a:bodyPr/>
                    <a:lstStyle/>
                    <a:p>
                      <a:pPr algn="ctr"/>
                      <a:r>
                        <a:rPr lang="en-US" sz="1000" dirty="0">
                          <a:solidFill>
                            <a:schemeClr val="tx2"/>
                          </a:solidFill>
                        </a:rPr>
                        <a:t>Equity or Fund Balance</a:t>
                      </a:r>
                    </a:p>
                  </a:txBody>
                  <a:tcPr marL="66040" marR="66040" marT="33020" marB="33020"/>
                </a:tc>
                <a:tc>
                  <a:txBody>
                    <a:bodyPr/>
                    <a:lstStyle/>
                    <a:p>
                      <a:pPr algn="ctr"/>
                      <a:r>
                        <a:rPr lang="en-US" sz="1000" dirty="0">
                          <a:solidFill>
                            <a:schemeClr val="tx2"/>
                          </a:solidFill>
                        </a:rPr>
                        <a:t>Unrestricted Net Assets</a:t>
                      </a:r>
                    </a:p>
                  </a:txBody>
                  <a:tcPr marL="66040" marR="66040" marT="33020" marB="33020"/>
                </a:tc>
                <a:tc>
                  <a:txBody>
                    <a:bodyPr/>
                    <a:lstStyle/>
                    <a:p>
                      <a:pPr algn="ctr"/>
                      <a:r>
                        <a:rPr lang="en-US" sz="1000" dirty="0">
                          <a:solidFill>
                            <a:schemeClr val="tx2"/>
                          </a:solidFill>
                        </a:rPr>
                        <a:t>5</a:t>
                      </a:r>
                    </a:p>
                  </a:txBody>
                  <a:tcPr marL="66040" marR="66040" marT="33020" marB="33020"/>
                </a:tc>
                <a:tc>
                  <a:txBody>
                    <a:bodyPr/>
                    <a:lstStyle/>
                    <a:p>
                      <a:pPr algn="ctr"/>
                      <a:r>
                        <a:rPr lang="en-US" sz="1000" dirty="0">
                          <a:solidFill>
                            <a:schemeClr val="tx2"/>
                          </a:solidFill>
                        </a:rPr>
                        <a:t>Credit</a:t>
                      </a:r>
                    </a:p>
                  </a:txBody>
                  <a:tcPr marL="66040" marR="66040" marT="33020" marB="33020"/>
                </a:tc>
                <a:tc>
                  <a:txBody>
                    <a:bodyPr/>
                    <a:lstStyle/>
                    <a:p>
                      <a:pPr algn="ctr"/>
                      <a:r>
                        <a:rPr lang="en-US" sz="1000" dirty="0">
                          <a:solidFill>
                            <a:schemeClr val="tx2"/>
                          </a:solidFill>
                        </a:rPr>
                        <a:t>Debit</a:t>
                      </a:r>
                    </a:p>
                  </a:txBody>
                  <a:tcPr marL="66040" marR="66040" marT="33020" marB="33020"/>
                </a:tc>
                <a:extLst>
                  <a:ext uri="{0D108BD9-81ED-4DB2-BD59-A6C34878D82A}">
                    <a16:rowId xmlns:a16="http://schemas.microsoft.com/office/drawing/2014/main" val="2424862323"/>
                  </a:ext>
                </a:extLst>
              </a:tr>
              <a:tr h="220133">
                <a:tc>
                  <a:txBody>
                    <a:bodyPr/>
                    <a:lstStyle/>
                    <a:p>
                      <a:pPr algn="ctr"/>
                      <a:r>
                        <a:rPr lang="en-US" sz="1000" dirty="0">
                          <a:solidFill>
                            <a:schemeClr val="tx2"/>
                          </a:solidFill>
                        </a:rPr>
                        <a:t>Revenues</a:t>
                      </a:r>
                    </a:p>
                  </a:txBody>
                  <a:tcPr marL="66040" marR="66040" marT="33020" marB="33020"/>
                </a:tc>
                <a:tc>
                  <a:txBody>
                    <a:bodyPr/>
                    <a:lstStyle/>
                    <a:p>
                      <a:pPr algn="ctr"/>
                      <a:r>
                        <a:rPr lang="en-US" sz="1000" dirty="0">
                          <a:solidFill>
                            <a:schemeClr val="tx2"/>
                          </a:solidFill>
                        </a:rPr>
                        <a:t>Auxiliary Sales</a:t>
                      </a:r>
                    </a:p>
                  </a:txBody>
                  <a:tcPr marL="66040" marR="66040" marT="33020" marB="33020"/>
                </a:tc>
                <a:tc>
                  <a:txBody>
                    <a:bodyPr/>
                    <a:lstStyle/>
                    <a:p>
                      <a:pPr algn="ctr"/>
                      <a:r>
                        <a:rPr lang="en-US" sz="1000" dirty="0">
                          <a:solidFill>
                            <a:schemeClr val="tx2"/>
                          </a:solidFill>
                        </a:rPr>
                        <a:t>6</a:t>
                      </a:r>
                    </a:p>
                  </a:txBody>
                  <a:tcPr marL="66040" marR="66040" marT="33020" marB="33020"/>
                </a:tc>
                <a:tc>
                  <a:txBody>
                    <a:bodyPr/>
                    <a:lstStyle/>
                    <a:p>
                      <a:pPr algn="ctr"/>
                      <a:r>
                        <a:rPr lang="en-US" sz="1000" dirty="0">
                          <a:solidFill>
                            <a:schemeClr val="tx2"/>
                          </a:solidFill>
                        </a:rPr>
                        <a:t>Credit</a:t>
                      </a:r>
                    </a:p>
                  </a:txBody>
                  <a:tcPr marL="66040" marR="66040" marT="33020" marB="33020"/>
                </a:tc>
                <a:tc>
                  <a:txBody>
                    <a:bodyPr/>
                    <a:lstStyle/>
                    <a:p>
                      <a:pPr algn="ctr"/>
                      <a:r>
                        <a:rPr lang="en-US" sz="1000" dirty="0">
                          <a:solidFill>
                            <a:schemeClr val="tx2"/>
                          </a:solidFill>
                        </a:rPr>
                        <a:t>Debit</a:t>
                      </a:r>
                    </a:p>
                  </a:txBody>
                  <a:tcPr marL="66040" marR="66040" marT="33020" marB="33020"/>
                </a:tc>
                <a:extLst>
                  <a:ext uri="{0D108BD9-81ED-4DB2-BD59-A6C34878D82A}">
                    <a16:rowId xmlns:a16="http://schemas.microsoft.com/office/drawing/2014/main" val="1944091208"/>
                  </a:ext>
                </a:extLst>
              </a:tr>
              <a:tr h="220133">
                <a:tc>
                  <a:txBody>
                    <a:bodyPr/>
                    <a:lstStyle/>
                    <a:p>
                      <a:pPr algn="ctr"/>
                      <a:r>
                        <a:rPr lang="en-US" sz="1000" dirty="0">
                          <a:solidFill>
                            <a:schemeClr val="tx2"/>
                          </a:solidFill>
                        </a:rPr>
                        <a:t>Expenses</a:t>
                      </a:r>
                    </a:p>
                  </a:txBody>
                  <a:tcPr marL="66040" marR="66040" marT="33020" marB="33020"/>
                </a:tc>
                <a:tc>
                  <a:txBody>
                    <a:bodyPr/>
                    <a:lstStyle/>
                    <a:p>
                      <a:pPr algn="ctr"/>
                      <a:r>
                        <a:rPr lang="en-US" sz="1000" dirty="0">
                          <a:solidFill>
                            <a:schemeClr val="tx2"/>
                          </a:solidFill>
                        </a:rPr>
                        <a:t>Salaries, Office Supplies</a:t>
                      </a:r>
                    </a:p>
                  </a:txBody>
                  <a:tcPr marL="66040" marR="66040" marT="33020" marB="33020"/>
                </a:tc>
                <a:tc>
                  <a:txBody>
                    <a:bodyPr/>
                    <a:lstStyle/>
                    <a:p>
                      <a:pPr algn="ctr"/>
                      <a:r>
                        <a:rPr lang="en-US" sz="1000" dirty="0">
                          <a:solidFill>
                            <a:schemeClr val="tx2"/>
                          </a:solidFill>
                        </a:rPr>
                        <a:t>7</a:t>
                      </a:r>
                    </a:p>
                  </a:txBody>
                  <a:tcPr marL="66040" marR="66040" marT="33020" marB="33020"/>
                </a:tc>
                <a:tc>
                  <a:txBody>
                    <a:bodyPr/>
                    <a:lstStyle/>
                    <a:p>
                      <a:pPr algn="ctr"/>
                      <a:r>
                        <a:rPr lang="en-US" sz="1000" dirty="0">
                          <a:solidFill>
                            <a:schemeClr val="tx2"/>
                          </a:solidFill>
                        </a:rPr>
                        <a:t>Debit</a:t>
                      </a:r>
                    </a:p>
                  </a:txBody>
                  <a:tcPr marL="66040" marR="66040" marT="33020" marB="33020"/>
                </a:tc>
                <a:tc>
                  <a:txBody>
                    <a:bodyPr/>
                    <a:lstStyle/>
                    <a:p>
                      <a:pPr algn="ctr"/>
                      <a:r>
                        <a:rPr lang="en-US" sz="1000" dirty="0">
                          <a:solidFill>
                            <a:schemeClr val="tx2"/>
                          </a:solidFill>
                        </a:rPr>
                        <a:t>Credit</a:t>
                      </a:r>
                    </a:p>
                  </a:txBody>
                  <a:tcPr marL="66040" marR="66040" marT="33020" marB="33020"/>
                </a:tc>
                <a:extLst>
                  <a:ext uri="{0D108BD9-81ED-4DB2-BD59-A6C34878D82A}">
                    <a16:rowId xmlns:a16="http://schemas.microsoft.com/office/drawing/2014/main" val="3147336167"/>
                  </a:ext>
                </a:extLst>
              </a:tr>
            </a:tbl>
          </a:graphicData>
        </a:graphic>
      </p:graphicFrame>
    </p:spTree>
    <p:extLst>
      <p:ext uri="{BB962C8B-B14F-4D97-AF65-F5344CB8AC3E}">
        <p14:creationId xmlns:p14="http://schemas.microsoft.com/office/powerpoint/2010/main" val="1007601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E6BBA-64BA-48BB-8D16-C33506A494E3}"/>
              </a:ext>
            </a:extLst>
          </p:cNvPr>
          <p:cNvSpPr>
            <a:spLocks noGrp="1"/>
          </p:cNvSpPr>
          <p:nvPr>
            <p:ph type="title"/>
          </p:nvPr>
        </p:nvSpPr>
        <p:spPr>
          <a:xfrm>
            <a:off x="457200" y="876010"/>
            <a:ext cx="8229600" cy="647987"/>
          </a:xfrm>
        </p:spPr>
        <p:txBody>
          <a:bodyPr anchor="ctr">
            <a:normAutofit/>
          </a:bodyPr>
          <a:lstStyle/>
          <a:p>
            <a:pPr>
              <a:lnSpc>
                <a:spcPct val="90000"/>
              </a:lnSpc>
            </a:pPr>
            <a:r>
              <a:rPr lang="en-US" sz="3700" dirty="0"/>
              <a:t>Accounting basics</a:t>
            </a:r>
          </a:p>
        </p:txBody>
      </p:sp>
      <p:sp>
        <p:nvSpPr>
          <p:cNvPr id="10" name="Content Placeholder 3">
            <a:extLst>
              <a:ext uri="{FF2B5EF4-FFF2-40B4-BE49-F238E27FC236}">
                <a16:creationId xmlns:a16="http://schemas.microsoft.com/office/drawing/2014/main" id="{D9E00E93-08B9-48EC-ABBC-0014DD6E7A18}"/>
              </a:ext>
            </a:extLst>
          </p:cNvPr>
          <p:cNvSpPr>
            <a:spLocks noGrp="1"/>
          </p:cNvSpPr>
          <p:nvPr>
            <p:ph sz="half" idx="2"/>
          </p:nvPr>
        </p:nvSpPr>
        <p:spPr>
          <a:xfrm>
            <a:off x="4648200" y="1642238"/>
            <a:ext cx="4038600" cy="2956037"/>
          </a:xfrm>
        </p:spPr>
        <p:txBody>
          <a:bodyPr/>
          <a:lstStyle/>
          <a:p>
            <a:r>
              <a:rPr lang="en-US" dirty="0"/>
              <a:t>T-Account Expense</a:t>
            </a:r>
          </a:p>
          <a:p>
            <a:pPr marL="0" indent="0">
              <a:buNone/>
            </a:pPr>
            <a:endParaRPr lang="en-US" dirty="0"/>
          </a:p>
        </p:txBody>
      </p:sp>
      <p:sp>
        <p:nvSpPr>
          <p:cNvPr id="13" name="Content Placeholder 12">
            <a:extLst>
              <a:ext uri="{FF2B5EF4-FFF2-40B4-BE49-F238E27FC236}">
                <a16:creationId xmlns:a16="http://schemas.microsoft.com/office/drawing/2014/main" id="{7D38A053-13A6-49F7-BECF-A9F0A1A16401}"/>
              </a:ext>
            </a:extLst>
          </p:cNvPr>
          <p:cNvSpPr>
            <a:spLocks noGrp="1"/>
          </p:cNvSpPr>
          <p:nvPr>
            <p:ph sz="half" idx="1"/>
          </p:nvPr>
        </p:nvSpPr>
        <p:spPr/>
        <p:txBody>
          <a:bodyPr/>
          <a:lstStyle/>
          <a:p>
            <a:r>
              <a:rPr lang="en-US" dirty="0"/>
              <a:t>T-Account Revenue</a:t>
            </a:r>
          </a:p>
          <a:p>
            <a:pPr marL="0" indent="0">
              <a:buNone/>
            </a:pPr>
            <a:endParaRPr lang="en-US" dirty="0"/>
          </a:p>
        </p:txBody>
      </p:sp>
      <p:pic>
        <p:nvPicPr>
          <p:cNvPr id="4" name="Picture 3">
            <a:extLst>
              <a:ext uri="{FF2B5EF4-FFF2-40B4-BE49-F238E27FC236}">
                <a16:creationId xmlns:a16="http://schemas.microsoft.com/office/drawing/2014/main" id="{1135194A-C1FD-400C-8A7C-F00C7109FD33}"/>
              </a:ext>
            </a:extLst>
          </p:cNvPr>
          <p:cNvPicPr>
            <a:picLocks noChangeAspect="1"/>
          </p:cNvPicPr>
          <p:nvPr/>
        </p:nvPicPr>
        <p:blipFill>
          <a:blip r:embed="rId3"/>
          <a:stretch>
            <a:fillRect/>
          </a:stretch>
        </p:blipFill>
        <p:spPr>
          <a:xfrm>
            <a:off x="775371" y="2596379"/>
            <a:ext cx="3402257" cy="1047754"/>
          </a:xfrm>
          <a:prstGeom prst="rect">
            <a:avLst/>
          </a:prstGeom>
        </p:spPr>
      </p:pic>
      <p:pic>
        <p:nvPicPr>
          <p:cNvPr id="6" name="Picture 5">
            <a:extLst>
              <a:ext uri="{FF2B5EF4-FFF2-40B4-BE49-F238E27FC236}">
                <a16:creationId xmlns:a16="http://schemas.microsoft.com/office/drawing/2014/main" id="{10EFE067-B892-4F9E-985F-7066F4145A63}"/>
              </a:ext>
            </a:extLst>
          </p:cNvPr>
          <p:cNvPicPr>
            <a:picLocks noChangeAspect="1"/>
          </p:cNvPicPr>
          <p:nvPr/>
        </p:nvPicPr>
        <p:blipFill>
          <a:blip r:embed="rId4"/>
          <a:stretch>
            <a:fillRect/>
          </a:stretch>
        </p:blipFill>
        <p:spPr>
          <a:xfrm>
            <a:off x="4996567" y="2596379"/>
            <a:ext cx="3513963" cy="1018180"/>
          </a:xfrm>
          <a:prstGeom prst="rect">
            <a:avLst/>
          </a:prstGeom>
        </p:spPr>
      </p:pic>
    </p:spTree>
    <p:extLst>
      <p:ext uri="{BB962C8B-B14F-4D97-AF65-F5344CB8AC3E}">
        <p14:creationId xmlns:p14="http://schemas.microsoft.com/office/powerpoint/2010/main" val="9054840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arnet_HighDef-1">
  <a:themeElements>
    <a:clrScheme name="Custom 1">
      <a:dk1>
        <a:sysClr val="windowText" lastClr="000000"/>
      </a:dk1>
      <a:lt1>
        <a:sysClr val="window" lastClr="FFFFFF"/>
      </a:lt1>
      <a:dk2>
        <a:srgbClr val="99263E"/>
      </a:dk2>
      <a:lt2>
        <a:srgbClr val="EEECE1"/>
      </a:lt2>
      <a:accent1>
        <a:srgbClr val="D0B88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ent template">
  <a:themeElements>
    <a:clrScheme name="Custom 347">
      <a:dk1>
        <a:srgbClr val="4A5C65"/>
      </a:dk1>
      <a:lt1>
        <a:srgbClr val="FFFFFF"/>
      </a:lt1>
      <a:dk2>
        <a:srgbClr val="A6BCC9"/>
      </a:dk2>
      <a:lt2>
        <a:srgbClr val="DEE9F2"/>
      </a:lt2>
      <a:accent1>
        <a:srgbClr val="02BDC7"/>
      </a:accent1>
      <a:accent2>
        <a:srgbClr val="FFB600"/>
      </a:accent2>
      <a:accent3>
        <a:srgbClr val="FF9755"/>
      </a:accent3>
      <a:accent4>
        <a:srgbClr val="FD6C68"/>
      </a:accent4>
      <a:accent5>
        <a:srgbClr val="FC4067"/>
      </a:accent5>
      <a:accent6>
        <a:srgbClr val="A6BCC9"/>
      </a:accent6>
      <a:hlink>
        <a:srgbClr val="02BDC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Garnet_HighDef</Template>
  <TotalTime>2444</TotalTime>
  <Words>4242</Words>
  <Application>Microsoft Office PowerPoint</Application>
  <PresentationFormat>On-screen Show (16:9)</PresentationFormat>
  <Paragraphs>536</Paragraphs>
  <Slides>40</Slides>
  <Notes>34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40</vt:i4>
      </vt:variant>
    </vt:vector>
  </HeadingPairs>
  <TitlesOfParts>
    <vt:vector size="47" baseType="lpstr">
      <vt:lpstr>Arial</vt:lpstr>
      <vt:lpstr>Calibri</vt:lpstr>
      <vt:lpstr>Lato Light</vt:lpstr>
      <vt:lpstr>Roboto Slab Regular</vt:lpstr>
      <vt:lpstr>Times New Roman</vt:lpstr>
      <vt:lpstr>Garnet_HighDef-1</vt:lpstr>
      <vt:lpstr>Kent template</vt:lpstr>
      <vt:lpstr>Intermediate University Accounting</vt:lpstr>
      <vt:lpstr>Class Objectives</vt:lpstr>
      <vt:lpstr>Accounting Basics</vt:lpstr>
      <vt:lpstr>Accounting Basics</vt:lpstr>
      <vt:lpstr>PowerPoint Presentation</vt:lpstr>
      <vt:lpstr>Accounting Basics</vt:lpstr>
      <vt:lpstr>Accounting basics</vt:lpstr>
      <vt:lpstr>Accounting Basics GL Accounts</vt:lpstr>
      <vt:lpstr>Accounting basics</vt:lpstr>
      <vt:lpstr>Accrual Accounting</vt:lpstr>
      <vt:lpstr>Accrual Accounting Revenue</vt:lpstr>
      <vt:lpstr>Accrual Accounting Revenue</vt:lpstr>
      <vt:lpstr>Accrual Accounting Revenue</vt:lpstr>
      <vt:lpstr>Accrual Accounting Expenses</vt:lpstr>
      <vt:lpstr>Accrual Accounting Expenses</vt:lpstr>
      <vt:lpstr>Accrual Accounting Expenses</vt:lpstr>
      <vt:lpstr>General Ledger Account Overview</vt:lpstr>
      <vt:lpstr>GL Accounts Cash</vt:lpstr>
      <vt:lpstr>GL Accounts Other Balance Sheet</vt:lpstr>
      <vt:lpstr>GL Accounts Revenue Accounts</vt:lpstr>
      <vt:lpstr>GL Accounts Expense Accounts</vt:lpstr>
      <vt:lpstr>GL Accounts Expense Accounts</vt:lpstr>
      <vt:lpstr>Reporting Tools</vt:lpstr>
      <vt:lpstr>Reporting Tools Overview</vt:lpstr>
      <vt:lpstr>Reporting Tools Overview</vt:lpstr>
      <vt:lpstr>OMNI Queries</vt:lpstr>
      <vt:lpstr>BI Reports Budget and Transaction</vt:lpstr>
      <vt:lpstr>BI Reports Budget and Transaction</vt:lpstr>
      <vt:lpstr>BI Reports Budget and Transaction</vt:lpstr>
      <vt:lpstr>BI Reports Budget and Transaction</vt:lpstr>
      <vt:lpstr>BI Reports Budget and Transaction</vt:lpstr>
      <vt:lpstr>BI Reports Budget and Transaction</vt:lpstr>
      <vt:lpstr>BI Reports Transaction Details</vt:lpstr>
      <vt:lpstr>BI Reports Transaction Details</vt:lpstr>
      <vt:lpstr>BI Reports Expense Data Mining</vt:lpstr>
      <vt:lpstr>Questions?</vt:lpstr>
      <vt:lpstr>Resources</vt:lpstr>
      <vt:lpstr>Contacts</vt:lpstr>
      <vt:lpstr>Presenters</vt:lpstr>
      <vt:lpstr>We want  your feedback!</vt:lpstr>
    </vt:vector>
  </TitlesOfParts>
  <Company>Florida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Intermediate University Accounting</dc:title>
  <dc:creator>Corey Jones</dc:creator>
  <cp:lastModifiedBy>Ellen Rider</cp:lastModifiedBy>
  <cp:revision>29</cp:revision>
  <dcterms:created xsi:type="dcterms:W3CDTF">2021-07-29T12:13:26Z</dcterms:created>
  <dcterms:modified xsi:type="dcterms:W3CDTF">2024-04-24T15:19:54Z</dcterms:modified>
</cp:coreProperties>
</file>