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53"/>
  </p:notesMasterIdLst>
  <p:sldIdLst>
    <p:sldId id="256" r:id="rId6"/>
    <p:sldId id="329" r:id="rId7"/>
    <p:sldId id="319" r:id="rId8"/>
    <p:sldId id="342" r:id="rId9"/>
    <p:sldId id="274" r:id="rId10"/>
    <p:sldId id="357" r:id="rId11"/>
    <p:sldId id="358" r:id="rId12"/>
    <p:sldId id="343" r:id="rId13"/>
    <p:sldId id="359" r:id="rId14"/>
    <p:sldId id="365" r:id="rId15"/>
    <p:sldId id="327" r:id="rId16"/>
    <p:sldId id="366" r:id="rId17"/>
    <p:sldId id="361" r:id="rId18"/>
    <p:sldId id="367" r:id="rId19"/>
    <p:sldId id="362" r:id="rId20"/>
    <p:sldId id="277" r:id="rId21"/>
    <p:sldId id="328" r:id="rId22"/>
    <p:sldId id="368" r:id="rId23"/>
    <p:sldId id="363" r:id="rId24"/>
    <p:sldId id="364" r:id="rId25"/>
    <p:sldId id="278" r:id="rId26"/>
    <p:sldId id="280" r:id="rId27"/>
    <p:sldId id="282" r:id="rId28"/>
    <p:sldId id="344" r:id="rId29"/>
    <p:sldId id="369" r:id="rId30"/>
    <p:sldId id="345" r:id="rId31"/>
    <p:sldId id="346" r:id="rId32"/>
    <p:sldId id="284" r:id="rId33"/>
    <p:sldId id="332" r:id="rId34"/>
    <p:sldId id="333" r:id="rId35"/>
    <p:sldId id="334" r:id="rId36"/>
    <p:sldId id="281" r:id="rId37"/>
    <p:sldId id="335" r:id="rId38"/>
    <p:sldId id="337" r:id="rId39"/>
    <p:sldId id="347" r:id="rId40"/>
    <p:sldId id="317" r:id="rId41"/>
    <p:sldId id="348" r:id="rId42"/>
    <p:sldId id="370" r:id="rId43"/>
    <p:sldId id="371" r:id="rId44"/>
    <p:sldId id="349" r:id="rId45"/>
    <p:sldId id="350" r:id="rId46"/>
    <p:sldId id="351" r:id="rId47"/>
    <p:sldId id="372" r:id="rId48"/>
    <p:sldId id="352" r:id="rId49"/>
    <p:sldId id="285" r:id="rId50"/>
    <p:sldId id="373" r:id="rId51"/>
    <p:sldId id="264" r:id="rId5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d Enfinger" initials="JE" lastIdx="7" clrIdx="0">
    <p:extLst>
      <p:ext uri="{19B8F6BF-5375-455C-9EA6-DF929625EA0E}">
        <p15:presenceInfo xmlns:p15="http://schemas.microsoft.com/office/powerpoint/2012/main" userId="S::JEnfinge@fsu.edu::b81e5774-f94f-42a6-80ac-4d48e0777c4f" providerId="AD"/>
      </p:ext>
    </p:extLst>
  </p:cmAuthor>
  <p:cmAuthor id="2" name="Daniel Pearce" initials="DP" lastIdx="3" clrIdx="1">
    <p:extLst>
      <p:ext uri="{19B8F6BF-5375-455C-9EA6-DF929625EA0E}">
        <p15:presenceInfo xmlns:p15="http://schemas.microsoft.com/office/powerpoint/2012/main" userId="S::dpearce@fsu.edu::23b1419f-230e-4d5b-af6b-6efabb5af414" providerId="AD"/>
      </p:ext>
    </p:extLst>
  </p:cmAuthor>
  <p:cmAuthor id="3" name="Kimberly McMurray" initials="KM" lastIdx="4" clrIdx="2">
    <p:extLst>
      <p:ext uri="{19B8F6BF-5375-455C-9EA6-DF929625EA0E}">
        <p15:presenceInfo xmlns:p15="http://schemas.microsoft.com/office/powerpoint/2012/main" userId="S::kmcmurray@fsu.edu::f233e178-8487-4d3f-8cfe-f5da8d6572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1777" autoAdjust="0"/>
  </p:normalViewPr>
  <p:slideViewPr>
    <p:cSldViewPr snapToGrid="0" snapToObjects="1">
      <p:cViewPr varScale="1">
        <p:scale>
          <a:sx n="72" d="100"/>
          <a:sy n="72" d="100"/>
        </p:scale>
        <p:origin x="129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EF0E-9161-45E3-BCF1-5A9606BA93CA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1B66E-889F-4A4A-9F89-53DDBB0E0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8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Edited 4/24/24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4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9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64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88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7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6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0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46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30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31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1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7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72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025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12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80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0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19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08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0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32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1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8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23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717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86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90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40BC-F8BC-4449-8CFC-390F8B60B5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011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95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38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8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76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520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048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EA048-DCC3-42DB-A5BA-CB133212740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1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58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98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0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15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5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B66E-889F-4A4A-9F89-53DDBB0E05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73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277501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789"/>
            <a:ext cx="4040188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375"/>
            <a:ext cx="4040188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2789"/>
            <a:ext cx="4041775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5375"/>
            <a:ext cx="4041775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3674"/>
            <a:ext cx="3008313" cy="951513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673"/>
            <a:ext cx="5111750" cy="406619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5187"/>
            <a:ext cx="3008313" cy="311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3928241"/>
            <a:ext cx="7260896" cy="288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348156"/>
            <a:ext cx="7260896" cy="3481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4216292"/>
            <a:ext cx="7260896" cy="550971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60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5581"/>
            <a:ext cx="8229600" cy="273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809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ites/g/files/upcbnu1236/files/documents/Deposit%20Accounting/Deposit%20Guidance_FY22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roller.vpfa.fsu.edu/services/accounting-reporting/gl-account-list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ervices/accounting-reporting/gl-account-list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s.foundation.fsu.ed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ler.vpfa.fsu.edu/services/treasury/departmental-deposits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ntroller.vpfa.fsu.edu/sites/default/files/media/forms/General_Accounting/Departmental%20Online%20Journal%20Entry.pdf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ntroller.vpfa.fsu.edu/services/accounting-reporting/departmental-journals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pwalker@fsu.edu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hyperlink" Target="mailto:training@fsu.edu" TargetMode="External"/><Relationship Id="rId4" Type="http://schemas.openxmlformats.org/officeDocument/2006/relationships/hyperlink" Target="https://fsu.qualtrics.com/jfe/form/SV_5sQ2gOkcis6zw2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University Accounting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8EB68-40CA-46A6-9F87-313A8239B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44219"/>
            <a:ext cx="6400800" cy="1752600"/>
          </a:xfrm>
        </p:spPr>
        <p:txBody>
          <a:bodyPr/>
          <a:lstStyle/>
          <a:p>
            <a:r>
              <a:rPr lang="en-US"/>
              <a:t>BTAC03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7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CAE63-B224-4771-BC30-C38E8D37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Accounts Receivable (15xxxx)</a:t>
            </a:r>
          </a:p>
          <a:p>
            <a:pPr lvl="1"/>
            <a:r>
              <a:rPr lang="en-US" sz="2400" dirty="0"/>
              <a:t>151000/151200 – AR accounts generally only used by Controller’s Office</a:t>
            </a:r>
          </a:p>
          <a:p>
            <a:pPr lvl="1"/>
            <a:r>
              <a:rPr lang="en-US" sz="2400" dirty="0"/>
              <a:t>151005 – Travel advances</a:t>
            </a:r>
          </a:p>
          <a:p>
            <a:pPr lvl="2"/>
            <a:r>
              <a:rPr lang="en-US" sz="2000" dirty="0"/>
              <a:t>Balances should only ever appear on Fund 499 and home department of traveler</a:t>
            </a:r>
          </a:p>
          <a:p>
            <a:pPr lvl="2"/>
            <a:r>
              <a:rPr lang="en-US" sz="2000" dirty="0"/>
              <a:t>Stale balances should be monitored; contact Travel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5A8762-6F30-4EAE-9953-859FC0108399}"/>
              </a:ext>
            </a:extLst>
          </p:cNvPr>
          <p:cNvSpPr txBox="1">
            <a:spLocks/>
          </p:cNvSpPr>
          <p:nvPr/>
        </p:nvSpPr>
        <p:spPr>
          <a:xfrm>
            <a:off x="1485900" y="795000"/>
            <a:ext cx="6172200" cy="73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Asset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9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56900"/>
            <a:ext cx="6172200" cy="736321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Asset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1786196"/>
            <a:ext cx="8323898" cy="3005832"/>
          </a:xfrm>
        </p:spPr>
        <p:txBody>
          <a:bodyPr>
            <a:normAutofit/>
          </a:bodyPr>
          <a:lstStyle/>
          <a:p>
            <a:r>
              <a:rPr lang="en-US" sz="1800" dirty="0"/>
              <a:t>Accounts Receivable (15xxxx)</a:t>
            </a:r>
          </a:p>
          <a:p>
            <a:pPr lvl="1"/>
            <a:r>
              <a:rPr lang="en-US" sz="1800" dirty="0"/>
              <a:t>151010/151011 – </a:t>
            </a:r>
          </a:p>
          <a:p>
            <a:pPr lvl="2"/>
            <a:r>
              <a:rPr lang="en-US" sz="1800" dirty="0"/>
              <a:t>Payroll-related overpayments</a:t>
            </a:r>
          </a:p>
          <a:p>
            <a:pPr lvl="2"/>
            <a:r>
              <a:rPr lang="en-US" sz="1800" dirty="0"/>
              <a:t>Should only process through Payroll and SF journals</a:t>
            </a:r>
          </a:p>
          <a:p>
            <a:pPr lvl="1"/>
            <a:r>
              <a:rPr lang="en-US" sz="1800" dirty="0"/>
              <a:t>151100 – Student fee AR processed through SF</a:t>
            </a:r>
          </a:p>
          <a:p>
            <a:pPr lvl="1"/>
            <a:r>
              <a:rPr lang="en-US" sz="1800" dirty="0"/>
              <a:t>151300 – Auxiliary AR processed through OMNI AR/Billing</a:t>
            </a:r>
          </a:p>
          <a:p>
            <a:pPr lvl="1"/>
            <a:r>
              <a:rPr lang="en-US" sz="1800" dirty="0"/>
              <a:t>155000/155001 – </a:t>
            </a:r>
          </a:p>
          <a:p>
            <a:pPr lvl="2"/>
            <a:r>
              <a:rPr lang="en-US" sz="1800" dirty="0"/>
              <a:t>C&amp;G AR processed by SRA</a:t>
            </a:r>
          </a:p>
          <a:p>
            <a:pPr lvl="2"/>
            <a:r>
              <a:rPr lang="en-US" sz="1800" dirty="0"/>
              <a:t>Should only appear on Funds 520-570</a:t>
            </a:r>
          </a:p>
        </p:txBody>
      </p:sp>
    </p:spTree>
    <p:extLst>
      <p:ext uri="{BB962C8B-B14F-4D97-AF65-F5344CB8AC3E}">
        <p14:creationId xmlns:p14="http://schemas.microsoft.com/office/powerpoint/2010/main" val="270926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B793AA-C21A-4F0B-9D91-067CEE1F0310}"/>
              </a:ext>
            </a:extLst>
          </p:cNvPr>
          <p:cNvSpPr txBox="1"/>
          <p:nvPr/>
        </p:nvSpPr>
        <p:spPr>
          <a:xfrm>
            <a:off x="457200" y="1749073"/>
            <a:ext cx="81629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Due From (16xxxx)</a:t>
            </a:r>
          </a:p>
          <a:p>
            <a:pPr lvl="1"/>
            <a:r>
              <a:rPr lang="en-US" sz="2000" dirty="0"/>
              <a:t>167000 – Due from Component Units </a:t>
            </a:r>
          </a:p>
          <a:p>
            <a:pPr lvl="2"/>
            <a:r>
              <a:rPr lang="en-US" sz="2000" dirty="0"/>
              <a:t>Departmental FSUF funds recorded here and in unearned revenue (389000) until funds are spent</a:t>
            </a:r>
          </a:p>
          <a:p>
            <a:pPr lvl="2"/>
            <a:r>
              <a:rPr lang="en-US" sz="2000" dirty="0"/>
              <a:t>At that point, Controller’s Office invoices FSUF (every 2 weeks)</a:t>
            </a:r>
          </a:p>
          <a:p>
            <a:pPr lvl="2"/>
            <a:r>
              <a:rPr lang="en-US" sz="2000" dirty="0"/>
              <a:t>When FSUF pays FSU, the due from is decreased and a reclassification from unearned to earned revenue (663028) is made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0E5BEF-8B83-4E5E-99B5-E3FA4619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05223"/>
            <a:ext cx="6172200" cy="749637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Asset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3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F9A6-CB57-4062-8029-E3A30535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4831"/>
            <a:ext cx="8229600" cy="729154"/>
          </a:xfrm>
        </p:spPr>
        <p:txBody>
          <a:bodyPr>
            <a:normAutofit fontScale="90000"/>
          </a:bodyPr>
          <a:lstStyle/>
          <a:p>
            <a:r>
              <a:rPr lang="en-US" dirty="0"/>
              <a:t>Due From 167000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4F8C9-135A-4ADA-AF90-67641E748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45" y="1484670"/>
            <a:ext cx="6976310" cy="320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33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2A0464-78C0-4EF8-8B00-485F09C14659}"/>
              </a:ext>
            </a:extLst>
          </p:cNvPr>
          <p:cNvSpPr txBox="1"/>
          <p:nvPr/>
        </p:nvSpPr>
        <p:spPr>
          <a:xfrm>
            <a:off x="457200" y="1749073"/>
            <a:ext cx="8162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Due From (16xxxx)</a:t>
            </a:r>
          </a:p>
          <a:p>
            <a:pPr lvl="1"/>
            <a:r>
              <a:rPr lang="en-US" sz="2000" dirty="0"/>
              <a:t>168300/168400 – Employee cash advances processed through AP</a:t>
            </a:r>
          </a:p>
          <a:p>
            <a:pPr lvl="2"/>
            <a:r>
              <a:rPr lang="en-US" sz="2000" dirty="0"/>
              <a:t>Permanent/Temporary</a:t>
            </a:r>
          </a:p>
          <a:p>
            <a:pPr lvl="2"/>
            <a:r>
              <a:rPr lang="en-US" sz="2000" dirty="0"/>
              <a:t>Balances are associated with an </a:t>
            </a:r>
            <a:r>
              <a:rPr lang="en-US" sz="2000" dirty="0" err="1"/>
              <a:t>EmplID</a:t>
            </a: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EE595A-2FFA-4AE7-B697-08E347FF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05223"/>
            <a:ext cx="6172200" cy="749637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Asset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6F4B-D668-4A48-A0E5-27B1EC5D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Cash Advance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243EF-6CEB-4E92-94BA-60F4A9970B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911350"/>
            <a:ext cx="8229600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18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85646"/>
            <a:ext cx="6172200" cy="756296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Asset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034202"/>
            <a:ext cx="8469630" cy="2801567"/>
          </a:xfrm>
        </p:spPr>
        <p:txBody>
          <a:bodyPr>
            <a:normAutofit/>
          </a:bodyPr>
          <a:lstStyle/>
          <a:p>
            <a:r>
              <a:rPr lang="en-US" sz="1700" dirty="0"/>
              <a:t>Prepaid Expenses (19100x)</a:t>
            </a:r>
          </a:p>
          <a:p>
            <a:pPr lvl="1"/>
            <a:r>
              <a:rPr lang="en-US" sz="1700" dirty="0"/>
              <a:t>Future expenses paid in advance</a:t>
            </a:r>
          </a:p>
          <a:p>
            <a:pPr lvl="1"/>
            <a:r>
              <a:rPr lang="en-US" sz="1700" dirty="0"/>
              <a:t>Most commonly used for purchase of gift cards for research participants</a:t>
            </a:r>
          </a:p>
          <a:p>
            <a:pPr lvl="1"/>
            <a:r>
              <a:rPr lang="en-US" sz="1700" dirty="0"/>
              <a:t>Sometimes also used to record large, multi-year maintenance contracts</a:t>
            </a:r>
          </a:p>
          <a:p>
            <a:r>
              <a:rPr lang="en-US" sz="1700" dirty="0"/>
              <a:t>Fixed Assets &amp; Related (2xxxxx)</a:t>
            </a:r>
          </a:p>
          <a:p>
            <a:pPr lvl="1"/>
            <a:r>
              <a:rPr lang="en-US" sz="1700" dirty="0"/>
              <a:t>Capital purchases are recorded to 76xxxxx accounts (for budget purposes)</a:t>
            </a:r>
          </a:p>
          <a:p>
            <a:pPr lvl="1"/>
            <a:r>
              <a:rPr lang="en-US" sz="1700" dirty="0"/>
              <a:t>Controller’s Office confirms purchase is capital and creates the asset record in OMNI AM</a:t>
            </a:r>
          </a:p>
          <a:p>
            <a:pPr lvl="1"/>
            <a:endParaRPr lang="en-US" sz="13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1943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85646"/>
            <a:ext cx="6172200" cy="756296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Asset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046642"/>
            <a:ext cx="8469630" cy="2859466"/>
          </a:xfrm>
        </p:spPr>
        <p:txBody>
          <a:bodyPr>
            <a:normAutofit/>
          </a:bodyPr>
          <a:lstStyle/>
          <a:p>
            <a:r>
              <a:rPr lang="en-US" sz="2200" dirty="0"/>
              <a:t>Fixed Assets &amp; Related (2xxxxx)</a:t>
            </a:r>
          </a:p>
          <a:p>
            <a:pPr lvl="1"/>
            <a:r>
              <a:rPr lang="en-US" sz="1700" dirty="0"/>
              <a:t>This asset addition in OMNI generates AM journal that credits an offset account 799999</a:t>
            </a:r>
          </a:p>
          <a:p>
            <a:pPr lvl="1"/>
            <a:r>
              <a:rPr lang="en-US" sz="1700" dirty="0"/>
              <a:t>In this way, the expense affect is zero on the GL but OCO budget is decreased</a:t>
            </a:r>
          </a:p>
          <a:p>
            <a:pPr lvl="1"/>
            <a:r>
              <a:rPr lang="en-US" sz="1700" dirty="0"/>
              <a:t>Depreciation journals are auto generated in AM monthly </a:t>
            </a:r>
          </a:p>
          <a:p>
            <a:pPr lvl="1"/>
            <a:r>
              <a:rPr lang="en-US" sz="1700" dirty="0"/>
              <a:t>These journals hit depreciation expense (790000) but have no budget effect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8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3954-1F3D-4726-A01D-9C8475D9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of Fixed Assets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AD207-A713-439E-AB08-FA94B282A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001" y="1774276"/>
            <a:ext cx="5555998" cy="313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3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BED5-9FF6-43E9-B3E7-D983D175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614910"/>
            <a:ext cx="8229600" cy="729154"/>
          </a:xfrm>
        </p:spPr>
        <p:txBody>
          <a:bodyPr>
            <a:normAutofit fontScale="90000"/>
          </a:bodyPr>
          <a:lstStyle/>
          <a:p>
            <a:r>
              <a:rPr lang="en-US" dirty="0"/>
              <a:t>Flow of Fixed Assets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F7324-98A8-4C7F-A2B8-8C4894AD0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" y="14077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Expense for Vehicle Purchase hits Ledger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2B699-7F77-4EDA-B23B-5CDF750B3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2" y="2074225"/>
            <a:ext cx="81411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226325-B610-42BE-A3FD-EC91B5CE0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9" y="30028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Vehicle Capitalized as an asset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26EAC55-FE68-4266-BB78-0DFF45BE4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2" y="49238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E8C17-1957-44C1-B309-D9F631CC2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49" y="1671493"/>
            <a:ext cx="8237934" cy="89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5C0413-60D5-4F10-83F9-B7C7F2CE1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49" y="3002899"/>
            <a:ext cx="8222693" cy="198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77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8BA5-6F61-465B-B5A9-38323F3C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E3D1-E6B5-4F7A-939E-108ACCE5F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7933"/>
            <a:ext cx="8229600" cy="2775019"/>
          </a:xfrm>
        </p:spPr>
        <p:txBody>
          <a:bodyPr>
            <a:normAutofit/>
          </a:bodyPr>
          <a:lstStyle/>
          <a:p>
            <a:r>
              <a:rPr lang="en-US" sz="2800" dirty="0"/>
              <a:t>Accrual Accounting Review</a:t>
            </a:r>
          </a:p>
          <a:p>
            <a:r>
              <a:rPr lang="en-US" sz="2800" dirty="0"/>
              <a:t>GL Account Deep Dive</a:t>
            </a:r>
          </a:p>
          <a:p>
            <a:r>
              <a:rPr lang="en-US" sz="2800" dirty="0"/>
              <a:t>Journal Sources</a:t>
            </a:r>
          </a:p>
        </p:txBody>
      </p:sp>
    </p:spTree>
    <p:extLst>
      <p:ext uri="{BB962C8B-B14F-4D97-AF65-F5344CB8AC3E}">
        <p14:creationId xmlns:p14="http://schemas.microsoft.com/office/powerpoint/2010/main" val="199348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239E-03A1-4A5E-9718-8F99ACAF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of Fixed Assets 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8ACF6-0F88-41A4-95C7-D11FC38D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8" y="1687753"/>
            <a:ext cx="8344623" cy="88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B2E89-DD88-43A2-905E-A0B697004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19" y="3008980"/>
            <a:ext cx="8321761" cy="138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76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08406"/>
            <a:ext cx="6172200" cy="729662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Liability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47" y="1835597"/>
            <a:ext cx="8383905" cy="3248266"/>
          </a:xfrm>
        </p:spPr>
        <p:txBody>
          <a:bodyPr>
            <a:noAutofit/>
          </a:bodyPr>
          <a:lstStyle/>
          <a:p>
            <a:r>
              <a:rPr lang="en-US" sz="2200" dirty="0"/>
              <a:t>Accounts Payable (311000) </a:t>
            </a:r>
          </a:p>
          <a:p>
            <a:pPr lvl="1"/>
            <a:r>
              <a:rPr lang="en-US" sz="1700" dirty="0"/>
              <a:t>Main AP account processed through AP</a:t>
            </a:r>
          </a:p>
          <a:p>
            <a:pPr lvl="1"/>
            <a:r>
              <a:rPr lang="en-US" sz="1700" dirty="0"/>
              <a:t>If balances do not clear, contact Accounts Payable</a:t>
            </a:r>
          </a:p>
          <a:p>
            <a:r>
              <a:rPr lang="en-US" sz="2200" dirty="0"/>
              <a:t>Payroll AP (All other 311xxx) </a:t>
            </a:r>
          </a:p>
          <a:p>
            <a:pPr lvl="1"/>
            <a:r>
              <a:rPr lang="en-US" sz="1700" dirty="0"/>
              <a:t>Payables for payroll-related liabilities processed through these accounts and managed centrally</a:t>
            </a:r>
          </a:p>
          <a:p>
            <a:pPr lvl="1"/>
            <a:r>
              <a:rPr lang="en-US" sz="1700" dirty="0"/>
              <a:t>Includes vendor payments, e.g. taxes to IRS and retirement contributions to Division of Retirement </a:t>
            </a:r>
          </a:p>
        </p:txBody>
      </p:sp>
    </p:spTree>
    <p:extLst>
      <p:ext uri="{BB962C8B-B14F-4D97-AF65-F5344CB8AC3E}">
        <p14:creationId xmlns:p14="http://schemas.microsoft.com/office/powerpoint/2010/main" val="1193288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47189"/>
            <a:ext cx="6172200" cy="788882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Fund Balance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35" y="2182555"/>
            <a:ext cx="8238173" cy="2841824"/>
          </a:xfrm>
        </p:spPr>
        <p:txBody>
          <a:bodyPr>
            <a:normAutofit/>
          </a:bodyPr>
          <a:lstStyle/>
          <a:p>
            <a:r>
              <a:rPr lang="en-US" sz="1800" dirty="0"/>
              <a:t>Fund Balance/Net Assets (5xxxxx)</a:t>
            </a:r>
          </a:p>
          <a:p>
            <a:pPr lvl="1"/>
            <a:r>
              <a:rPr lang="en-US" sz="1800" dirty="0"/>
              <a:t>Fund balances (aka retained earnings)</a:t>
            </a:r>
          </a:p>
          <a:p>
            <a:pPr lvl="1"/>
            <a:r>
              <a:rPr lang="en-US" sz="1800" dirty="0"/>
              <a:t>Relate to the net income/loss from the prior year that closes to these accounts as part of year-end close process</a:t>
            </a:r>
          </a:p>
          <a:p>
            <a:pPr lvl="1"/>
            <a:r>
              <a:rPr lang="en-US" sz="1800" dirty="0"/>
              <a:t>Balance should only change at year-end as part of FYE closing process</a:t>
            </a:r>
          </a:p>
        </p:txBody>
      </p:sp>
    </p:spTree>
    <p:extLst>
      <p:ext uri="{BB962C8B-B14F-4D97-AF65-F5344CB8AC3E}">
        <p14:creationId xmlns:p14="http://schemas.microsoft.com/office/powerpoint/2010/main" val="3355284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871" y="768883"/>
            <a:ext cx="6172200" cy="755912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Revenue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697239"/>
            <a:ext cx="8246745" cy="3197659"/>
          </a:xfrm>
        </p:spPr>
        <p:txBody>
          <a:bodyPr>
            <a:normAutofit/>
          </a:bodyPr>
          <a:lstStyle/>
          <a:p>
            <a:r>
              <a:rPr lang="en-US" sz="1600" dirty="0"/>
              <a:t>6xxxxx</a:t>
            </a:r>
          </a:p>
          <a:p>
            <a:r>
              <a:rPr lang="en-US" sz="1600" dirty="0"/>
              <a:t>Auxiliary Revenue</a:t>
            </a:r>
          </a:p>
          <a:p>
            <a:pPr lvl="1"/>
            <a:r>
              <a:rPr lang="en-US" sz="1600" dirty="0"/>
              <a:t>Internal</a:t>
            </a:r>
          </a:p>
          <a:p>
            <a:pPr marL="814388" lvl="2" indent="-128588">
              <a:buFont typeface="Arial" panose="020B0604020202020204" pitchFamily="34" charset="0"/>
              <a:buChar char="•"/>
            </a:pPr>
            <a:r>
              <a:rPr lang="en-US" sz="1600" dirty="0"/>
              <a:t>Revenue received by one FSU dept from another FSU dept</a:t>
            </a:r>
          </a:p>
          <a:p>
            <a:pPr marL="814388" lvl="2" indent="-128588">
              <a:buFont typeface="Arial" panose="020B0604020202020204" pitchFamily="34" charset="0"/>
              <a:buChar char="•"/>
            </a:pPr>
            <a:r>
              <a:rPr lang="en-US" sz="1600" dirty="0"/>
              <a:t>e.g. utility charges, ITS charges</a:t>
            </a:r>
          </a:p>
          <a:p>
            <a:pPr marL="814388" lvl="2" indent="-128588" defTabSz="685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Eliminated at the university level for financial statements</a:t>
            </a:r>
          </a:p>
          <a:p>
            <a:pPr marL="814388" lvl="2" indent="-128588" defTabSz="6858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Any entity with a six-digit DeptID</a:t>
            </a:r>
          </a:p>
          <a:p>
            <a:pPr lvl="1"/>
            <a:r>
              <a:rPr lang="en-US" sz="1600" dirty="0"/>
              <a:t>External</a:t>
            </a:r>
          </a:p>
          <a:p>
            <a:pPr lvl="2"/>
            <a:r>
              <a:rPr lang="en-US" sz="1600" dirty="0"/>
              <a:t>All other auxiliary revenues received from any non-FSU dept </a:t>
            </a:r>
          </a:p>
          <a:p>
            <a:pPr lvl="2"/>
            <a:r>
              <a:rPr lang="en-US" sz="1600" dirty="0"/>
              <a:t>Includes students, employees and related organizations like FSUF</a:t>
            </a:r>
          </a:p>
        </p:txBody>
      </p:sp>
    </p:spTree>
    <p:extLst>
      <p:ext uri="{BB962C8B-B14F-4D97-AF65-F5344CB8AC3E}">
        <p14:creationId xmlns:p14="http://schemas.microsoft.com/office/powerpoint/2010/main" val="2879865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871" y="768883"/>
            <a:ext cx="6172200" cy="755912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Revenue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27" y="1933615"/>
            <a:ext cx="8246745" cy="3034781"/>
          </a:xfrm>
        </p:spPr>
        <p:txBody>
          <a:bodyPr>
            <a:normAutofit/>
          </a:bodyPr>
          <a:lstStyle/>
          <a:p>
            <a:r>
              <a:rPr lang="en-US" sz="1800" dirty="0"/>
              <a:t>Sponsored Research (C&amp;G) Revenue – Managed by SRA</a:t>
            </a:r>
          </a:p>
          <a:p>
            <a:r>
              <a:rPr lang="en-US" sz="1800" dirty="0"/>
              <a:t>Fee Revenue – Tuition as well as other fees paid by students for specific purpose (restricted in use)</a:t>
            </a:r>
          </a:p>
          <a:p>
            <a:pPr lvl="1"/>
            <a:r>
              <a:rPr lang="en-US" sz="1800" dirty="0"/>
              <a:t>Includes lab/material/equipment and other class-specific fees</a:t>
            </a:r>
          </a:p>
          <a:p>
            <a:pPr lvl="1"/>
            <a:r>
              <a:rPr lang="en-US" sz="1800" dirty="0"/>
              <a:t>Also includes student activity, technology, distance learning, etc.</a:t>
            </a:r>
          </a:p>
          <a:p>
            <a:pPr lvl="1"/>
            <a:r>
              <a:rPr lang="en-US" sz="1800" dirty="0"/>
              <a:t>Recorded in Campus Solutions via codes that drive student accounting called Item Types</a:t>
            </a:r>
          </a:p>
        </p:txBody>
      </p:sp>
    </p:spTree>
    <p:extLst>
      <p:ext uri="{BB962C8B-B14F-4D97-AF65-F5344CB8AC3E}">
        <p14:creationId xmlns:p14="http://schemas.microsoft.com/office/powerpoint/2010/main" val="2606163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780F-A7C5-41FA-8875-4673F339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 Fee Transaction Detail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364869-2D12-4595-8EA3-62FCAAAB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9" y="1773041"/>
            <a:ext cx="7914841" cy="29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77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871" y="768883"/>
            <a:ext cx="6172200" cy="755912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Revenue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697239"/>
            <a:ext cx="8246745" cy="3034781"/>
          </a:xfrm>
        </p:spPr>
        <p:txBody>
          <a:bodyPr>
            <a:noAutofit/>
          </a:bodyPr>
          <a:lstStyle/>
          <a:p>
            <a:r>
              <a:rPr lang="en-US" sz="1800" dirty="0"/>
              <a:t>Interest Revenue</a:t>
            </a:r>
          </a:p>
          <a:p>
            <a:pPr lvl="1"/>
            <a:r>
              <a:rPr lang="en-US" sz="1800" dirty="0"/>
              <a:t>Recorded monthly by Controller’s Office based avg daily cash balance and applicable rates from previous month</a:t>
            </a:r>
          </a:p>
          <a:p>
            <a:pPr lvl="1"/>
            <a:r>
              <a:rPr lang="en-US" sz="1800" dirty="0"/>
              <a:t>Allocated by fund and, for auxiliaries and some other funds, further allocated down to the Department level</a:t>
            </a:r>
          </a:p>
          <a:p>
            <a:r>
              <a:rPr lang="en-US" sz="1800" dirty="0"/>
              <a:t>Component Unit Revenue</a:t>
            </a:r>
          </a:p>
          <a:p>
            <a:pPr lvl="1"/>
            <a:r>
              <a:rPr lang="en-US" sz="1800" dirty="0"/>
              <a:t>Most activity runs through 663028 as discussed earlier</a:t>
            </a:r>
          </a:p>
          <a:p>
            <a:pPr lvl="1"/>
            <a:r>
              <a:rPr lang="en-US" sz="1800" dirty="0"/>
              <a:t>Capital donations are recorded in OMNI AM in 663031</a:t>
            </a:r>
          </a:p>
          <a:p>
            <a:r>
              <a:rPr lang="en-US" sz="1800" dirty="0"/>
              <a:t>Other Revenues – Should only be used by or in conjunction with the Controller’s Office</a:t>
            </a:r>
          </a:p>
        </p:txBody>
      </p:sp>
    </p:spTree>
    <p:extLst>
      <p:ext uri="{BB962C8B-B14F-4D97-AF65-F5344CB8AC3E}">
        <p14:creationId xmlns:p14="http://schemas.microsoft.com/office/powerpoint/2010/main" val="3305812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871" y="768883"/>
            <a:ext cx="6172200" cy="755912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Revenue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27" y="2169990"/>
            <a:ext cx="8246745" cy="2824041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Deposit Guidance</a:t>
            </a:r>
            <a:endParaRPr lang="en-US" sz="2000" dirty="0"/>
          </a:p>
          <a:p>
            <a:pPr lvl="1"/>
            <a:r>
              <a:rPr lang="en-US" sz="2000" dirty="0"/>
              <a:t>Guidance on how to properly record certain miscellaneous deposits received by departments</a:t>
            </a:r>
          </a:p>
          <a:p>
            <a:r>
              <a:rPr lang="en-US" sz="2000" dirty="0">
                <a:hlinkClick r:id="rId4"/>
              </a:rPr>
              <a:t>Revenue Account Short List / Dictionary</a:t>
            </a:r>
            <a:endParaRPr lang="en-US" sz="2000" dirty="0"/>
          </a:p>
          <a:p>
            <a:pPr lvl="1"/>
            <a:r>
              <a:rPr lang="en-US" sz="2000" dirty="0"/>
              <a:t>General account categorization included in last column</a:t>
            </a:r>
          </a:p>
        </p:txBody>
      </p:sp>
    </p:spTree>
    <p:extLst>
      <p:ext uri="{BB962C8B-B14F-4D97-AF65-F5344CB8AC3E}">
        <p14:creationId xmlns:p14="http://schemas.microsoft.com/office/powerpoint/2010/main" val="1723219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309" y="800086"/>
            <a:ext cx="6172200" cy="775694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Expense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82" y="1798124"/>
            <a:ext cx="8426768" cy="3001485"/>
          </a:xfrm>
        </p:spPr>
        <p:txBody>
          <a:bodyPr>
            <a:normAutofit/>
          </a:bodyPr>
          <a:lstStyle/>
          <a:p>
            <a:r>
              <a:rPr lang="en-US" sz="2000" dirty="0"/>
              <a:t>Budgetary high-level categories</a:t>
            </a:r>
          </a:p>
          <a:p>
            <a:pPr lvl="1"/>
            <a:r>
              <a:rPr lang="en-US" sz="2000" dirty="0"/>
              <a:t>71 – Salary and benefit expenses</a:t>
            </a:r>
          </a:p>
          <a:p>
            <a:pPr lvl="1"/>
            <a:r>
              <a:rPr lang="en-US" sz="2000" dirty="0"/>
              <a:t>72 – OPS expenses</a:t>
            </a:r>
          </a:p>
          <a:p>
            <a:pPr lvl="1"/>
            <a:r>
              <a:rPr lang="en-US" sz="2000" dirty="0"/>
              <a:t>74 – All other operating expenses</a:t>
            </a:r>
          </a:p>
          <a:p>
            <a:pPr lvl="1"/>
            <a:r>
              <a:rPr lang="en-US" sz="2000" dirty="0"/>
              <a:t>76 – Capital expenditures (aka OCO)</a:t>
            </a:r>
          </a:p>
          <a:p>
            <a:pPr lvl="1"/>
            <a:r>
              <a:rPr lang="en-US" sz="2000" dirty="0"/>
              <a:t>78 – Transfers out</a:t>
            </a:r>
          </a:p>
        </p:txBody>
      </p:sp>
    </p:spTree>
    <p:extLst>
      <p:ext uri="{BB962C8B-B14F-4D97-AF65-F5344CB8AC3E}">
        <p14:creationId xmlns:p14="http://schemas.microsoft.com/office/powerpoint/2010/main" val="1066033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309" y="800086"/>
            <a:ext cx="6172200" cy="775694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Expense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82" y="1704818"/>
            <a:ext cx="8426768" cy="3001485"/>
          </a:xfrm>
        </p:spPr>
        <p:txBody>
          <a:bodyPr>
            <a:noAutofit/>
          </a:bodyPr>
          <a:lstStyle/>
          <a:p>
            <a:r>
              <a:rPr lang="en-US" sz="1600" dirty="0"/>
              <a:t>Expenses vs. Transfers</a:t>
            </a:r>
          </a:p>
          <a:p>
            <a:pPr lvl="1"/>
            <a:r>
              <a:rPr lang="en-US" sz="1600" dirty="0"/>
              <a:t>Expenses involve an exchange of goods/services</a:t>
            </a:r>
          </a:p>
          <a:p>
            <a:pPr lvl="1"/>
            <a:r>
              <a:rPr lang="en-US" sz="1600" dirty="0"/>
              <a:t>Transfers are recorded when cash is moved from one department to another (discussed further later)</a:t>
            </a:r>
          </a:p>
          <a:p>
            <a:pPr lvl="2"/>
            <a:r>
              <a:rPr lang="en-US" sz="1600" dirty="0"/>
              <a:t>No exchange of goods/services</a:t>
            </a:r>
          </a:p>
          <a:p>
            <a:pPr lvl="2"/>
            <a:r>
              <a:rPr lang="en-US" sz="1600" dirty="0"/>
              <a:t>e.g. OBS moves cash from one OBS auxiliary to another</a:t>
            </a:r>
          </a:p>
          <a:p>
            <a:pPr lvl="1"/>
            <a:r>
              <a:rPr lang="en-US" sz="1600" dirty="0"/>
              <a:t>If an expense is being shared by multiple departments this should be recorded as an operating expense on each</a:t>
            </a:r>
          </a:p>
          <a:p>
            <a:pPr lvl="2"/>
            <a:r>
              <a:rPr lang="en-US" sz="1600" dirty="0"/>
              <a:t>Preferably, this would be done on the front end with a split PO/voucher rather than an after-the-fact expense transfer</a:t>
            </a:r>
          </a:p>
        </p:txBody>
      </p:sp>
    </p:spTree>
    <p:extLst>
      <p:ext uri="{BB962C8B-B14F-4D97-AF65-F5344CB8AC3E}">
        <p14:creationId xmlns:p14="http://schemas.microsoft.com/office/powerpoint/2010/main" val="224679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3270-57A6-4937-9A35-7190A51E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Accrual Accounting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C593-3C1F-4D47-9F23-79C1197B7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36" y="2153165"/>
            <a:ext cx="8229600" cy="2775019"/>
          </a:xfrm>
        </p:spPr>
        <p:txBody>
          <a:bodyPr>
            <a:normAutofit/>
          </a:bodyPr>
          <a:lstStyle/>
          <a:p>
            <a:r>
              <a:rPr lang="en-US" sz="2600" dirty="0"/>
              <a:t>Accrual accounting is a method of accounting where events are recorded when the transaction occurs rather than when the payment is made</a:t>
            </a:r>
          </a:p>
          <a:p>
            <a:r>
              <a:rPr lang="en-US" sz="2600" dirty="0"/>
              <a:t>Revenue is recorded when it is earned </a:t>
            </a:r>
          </a:p>
          <a:p>
            <a:r>
              <a:rPr lang="en-US" sz="2600" dirty="0"/>
              <a:t>Expenses are recorded when incurred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08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309" y="800086"/>
            <a:ext cx="6172200" cy="775694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Expense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82" y="1704818"/>
            <a:ext cx="8426768" cy="3001485"/>
          </a:xfrm>
        </p:spPr>
        <p:txBody>
          <a:bodyPr>
            <a:normAutofit/>
          </a:bodyPr>
          <a:lstStyle/>
          <a:p>
            <a:r>
              <a:rPr lang="en-US" sz="1600" dirty="0"/>
              <a:t>Salary Reimbursements</a:t>
            </a:r>
          </a:p>
          <a:p>
            <a:pPr lvl="1"/>
            <a:r>
              <a:rPr lang="en-US" sz="1600" dirty="0"/>
              <a:t>Generally, if a payroll funding correction is needed it should be done through a Retroactive Distribution of Funding (RDF) form via Payroll</a:t>
            </a:r>
          </a:p>
          <a:p>
            <a:pPr lvl="1"/>
            <a:r>
              <a:rPr lang="en-US" sz="1600" dirty="0"/>
              <a:t>ALL recurring funding changes should be done via RDF</a:t>
            </a:r>
          </a:p>
          <a:p>
            <a:pPr lvl="1"/>
            <a:r>
              <a:rPr lang="en-US" sz="1600" dirty="0"/>
              <a:t>In limited situations, departments can use specific salary reimbursement accounts; more information on Controller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6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309" y="800086"/>
            <a:ext cx="6172200" cy="775694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Expense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82" y="1704817"/>
            <a:ext cx="8426768" cy="3232943"/>
          </a:xfrm>
        </p:spPr>
        <p:txBody>
          <a:bodyPr>
            <a:normAutofit/>
          </a:bodyPr>
          <a:lstStyle/>
          <a:p>
            <a:r>
              <a:rPr lang="en-US" sz="1600" dirty="0"/>
              <a:t>Resale expense accounts – Should only be used by auxiliaries when buying inventory to sell</a:t>
            </a:r>
          </a:p>
          <a:p>
            <a:r>
              <a:rPr lang="en-US" sz="1600" dirty="0">
                <a:hlinkClick r:id="rId3"/>
              </a:rPr>
              <a:t>Expense Short List / Dictionary</a:t>
            </a:r>
            <a:endParaRPr lang="en-US" sz="1600" dirty="0"/>
          </a:p>
          <a:p>
            <a:pPr lvl="1"/>
            <a:r>
              <a:rPr lang="en-US" sz="1600" dirty="0"/>
              <a:t>Account names standardized so they can be sorted and grouped together (Account Codes are all over the place)</a:t>
            </a:r>
          </a:p>
          <a:p>
            <a:pPr lvl="2"/>
            <a:r>
              <a:rPr lang="en-US" sz="1600" dirty="0"/>
              <a:t>E.g. all student tuition &amp; fee accounts begin with “</a:t>
            </a:r>
            <a:r>
              <a:rPr lang="en-US" sz="1600" dirty="0" err="1"/>
              <a:t>Stdnt</a:t>
            </a:r>
            <a:r>
              <a:rPr lang="en-US" sz="1600" dirty="0"/>
              <a:t> Aid”</a:t>
            </a:r>
          </a:p>
          <a:p>
            <a:pPr lvl="1"/>
            <a:r>
              <a:rPr lang="en-US" sz="1600" dirty="0"/>
              <a:t>Account Use Description provides significantly more detail </a:t>
            </a:r>
          </a:p>
        </p:txBody>
      </p:sp>
    </p:spTree>
    <p:extLst>
      <p:ext uri="{BB962C8B-B14F-4D97-AF65-F5344CB8AC3E}">
        <p14:creationId xmlns:p14="http://schemas.microsoft.com/office/powerpoint/2010/main" val="3964954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04425"/>
            <a:ext cx="6172200" cy="788882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Transfer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16" y="1966305"/>
            <a:ext cx="8426768" cy="3187719"/>
          </a:xfrm>
        </p:spPr>
        <p:txBody>
          <a:bodyPr>
            <a:normAutofit/>
          </a:bodyPr>
          <a:lstStyle/>
          <a:p>
            <a:r>
              <a:rPr lang="en-US" sz="1600" dirty="0"/>
              <a:t>Only “non-exchange” transfers should be recorded as transfers rather than as expense</a:t>
            </a:r>
          </a:p>
          <a:p>
            <a:r>
              <a:rPr lang="en-US" sz="1600" dirty="0"/>
              <a:t>Non-exchange (665004/780102) – Most non-E&amp;G transfer will be recorded using these accounts</a:t>
            </a:r>
          </a:p>
          <a:p>
            <a:r>
              <a:rPr lang="en-US" sz="1600" dirty="0"/>
              <a:t>E&amp;G (665009/780109)</a:t>
            </a:r>
          </a:p>
          <a:p>
            <a:pPr lvl="1"/>
            <a:r>
              <a:rPr lang="en-US" sz="1600" dirty="0"/>
              <a:t>Only used by Budget &amp; Controllers Office </a:t>
            </a:r>
          </a:p>
          <a:p>
            <a:pPr lvl="1"/>
            <a:r>
              <a:rPr lang="en-US" sz="1600" dirty="0"/>
              <a:t>When a budget transfer is processed a corresponding cash transfer is recorded to these accounts</a:t>
            </a:r>
          </a:p>
          <a:p>
            <a:pPr lvl="2"/>
            <a:r>
              <a:rPr lang="en-US" sz="1600" dirty="0"/>
              <a:t>Generally, posted every week on Monday by Accounting Services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03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804425"/>
            <a:ext cx="6172200" cy="788882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Transfer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690034"/>
            <a:ext cx="8426768" cy="3256299"/>
          </a:xfrm>
        </p:spPr>
        <p:txBody>
          <a:bodyPr>
            <a:normAutofit/>
          </a:bodyPr>
          <a:lstStyle/>
          <a:p>
            <a:r>
              <a:rPr lang="en-US" sz="1600" dirty="0"/>
              <a:t>Construction (665020/780120)</a:t>
            </a:r>
          </a:p>
          <a:p>
            <a:pPr lvl="1"/>
            <a:r>
              <a:rPr lang="en-US" sz="1400" dirty="0"/>
              <a:t>Recorded by Construction Accounting</a:t>
            </a:r>
          </a:p>
          <a:p>
            <a:pPr lvl="1"/>
            <a:r>
              <a:rPr lang="en-US" sz="1400" dirty="0"/>
              <a:t>Used to move funds from operating department (E&amp;G, aux, etc.) to fund a construction project</a:t>
            </a:r>
          </a:p>
          <a:p>
            <a:r>
              <a:rPr lang="en-US" sz="1600" dirty="0"/>
              <a:t>Capital Property (600015/790012)</a:t>
            </a:r>
          </a:p>
          <a:p>
            <a:pPr lvl="1"/>
            <a:r>
              <a:rPr lang="en-US" sz="1400" dirty="0"/>
              <a:t>When a capital asset is transferred from one department to another, these accounts are used as the offset</a:t>
            </a:r>
          </a:p>
          <a:p>
            <a:pPr lvl="1"/>
            <a:r>
              <a:rPr lang="en-US" sz="1400" dirty="0"/>
              <a:t>No budgetary effect</a:t>
            </a:r>
          </a:p>
          <a:p>
            <a:pPr lvl="1"/>
            <a:r>
              <a:rPr lang="en-US" sz="1400" dirty="0"/>
              <a:t>Generally, these transfers are done for operational purposes and the accounting is a non-issue for the department</a:t>
            </a:r>
          </a:p>
          <a:p>
            <a:r>
              <a:rPr lang="en-US" sz="1600" dirty="0"/>
              <a:t>Overhead Assessment (780161) – Used when the Budget Office records their auxiliary overhead assessment each year</a:t>
            </a:r>
          </a:p>
        </p:txBody>
      </p:sp>
    </p:spTree>
    <p:extLst>
      <p:ext uri="{BB962C8B-B14F-4D97-AF65-F5344CB8AC3E}">
        <p14:creationId xmlns:p14="http://schemas.microsoft.com/office/powerpoint/2010/main" val="979582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 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37386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628650"/>
            <a:ext cx="5000625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Journal Sources</a:t>
            </a:r>
            <a:br>
              <a:rPr lang="en-US" sz="2700" dirty="0"/>
            </a:br>
            <a:r>
              <a:rPr lang="en-US" sz="2700" dirty="0"/>
              <a:t>OMNI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7196" y="1887842"/>
            <a:ext cx="8289607" cy="3471242"/>
          </a:xfrm>
        </p:spPr>
        <p:txBody>
          <a:bodyPr numCol="1">
            <a:normAutofit/>
          </a:bodyPr>
          <a:lstStyle/>
          <a:p>
            <a:r>
              <a:rPr lang="en-US" sz="1800" dirty="0"/>
              <a:t>Human Resources Database (HR)</a:t>
            </a:r>
          </a:p>
          <a:p>
            <a:pPr lvl="1"/>
            <a:r>
              <a:rPr lang="en-US" sz="1600" dirty="0"/>
              <a:t>Interfaces summarized accounting information each pay period</a:t>
            </a:r>
          </a:p>
          <a:p>
            <a:pPr lvl="1"/>
            <a:r>
              <a:rPr lang="en-US" sz="1600" dirty="0"/>
              <a:t>3 related Sources</a:t>
            </a:r>
          </a:p>
          <a:p>
            <a:pPr lvl="2"/>
            <a:r>
              <a:rPr lang="en-US" sz="1400" dirty="0"/>
              <a:t>PAY – Actual payroll charges</a:t>
            </a:r>
          </a:p>
          <a:p>
            <a:pPr lvl="2"/>
            <a:r>
              <a:rPr lang="en-US" sz="1400" dirty="0"/>
              <a:t>PNC – Payroll encumbrances are re-established each pay period</a:t>
            </a:r>
          </a:p>
          <a:p>
            <a:pPr lvl="2"/>
            <a:r>
              <a:rPr lang="en-US" sz="1400" dirty="0"/>
              <a:t>PRV – Reverses  the encumbrance amount from previous pay period</a:t>
            </a:r>
          </a:p>
          <a:p>
            <a:pPr lvl="1"/>
            <a:r>
              <a:rPr lang="en-US" sz="1600" dirty="0"/>
              <a:t>PNC &amp; PRV Sources do NOT record any expenditures; only encumbrances (note Journal Status &lt;&gt; P)</a:t>
            </a:r>
          </a:p>
          <a:p>
            <a:pPr lvl="1"/>
            <a:r>
              <a:rPr lang="en-US" sz="1600" dirty="0"/>
              <a:t>Employee-level journal detail available via HR-GL Detail BI report</a:t>
            </a:r>
          </a:p>
        </p:txBody>
      </p:sp>
    </p:spTree>
    <p:extLst>
      <p:ext uri="{BB962C8B-B14F-4D97-AF65-F5344CB8AC3E}">
        <p14:creationId xmlns:p14="http://schemas.microsoft.com/office/powerpoint/2010/main" val="3785085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628650"/>
            <a:ext cx="5000625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Journal Sources</a:t>
            </a:r>
            <a:br>
              <a:rPr lang="en-US" sz="2700" dirty="0"/>
            </a:br>
            <a:r>
              <a:rPr lang="en-US" sz="2700" dirty="0"/>
              <a:t>OMNI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8612" y="1876619"/>
            <a:ext cx="8486775" cy="3491865"/>
          </a:xfrm>
        </p:spPr>
        <p:txBody>
          <a:bodyPr numCol="1">
            <a:normAutofit/>
          </a:bodyPr>
          <a:lstStyle/>
          <a:p>
            <a:r>
              <a:rPr lang="en-US" sz="2000" dirty="0"/>
              <a:t>Student Central Database (SF)</a:t>
            </a:r>
          </a:p>
          <a:p>
            <a:pPr lvl="1"/>
            <a:r>
              <a:rPr lang="en-US" sz="1800" dirty="0"/>
              <a:t>Interfaces summarized accounting information nightly from SC</a:t>
            </a:r>
          </a:p>
          <a:p>
            <a:pPr lvl="1"/>
            <a:r>
              <a:rPr lang="en-US" sz="1800" dirty="0"/>
              <a:t>Student/class-level detail only available in SC or BI Student Financial Transaction Details report</a:t>
            </a:r>
          </a:p>
          <a:p>
            <a:pPr lvl="1"/>
            <a:r>
              <a:rPr lang="en-US" sz="1800" dirty="0"/>
              <a:t>System-generated activity</a:t>
            </a:r>
          </a:p>
          <a:p>
            <a:pPr lvl="2"/>
            <a:r>
              <a:rPr lang="en-US" sz="1600" dirty="0"/>
              <a:t>Tuition/fee assessments, payments, financial aid, etc.</a:t>
            </a:r>
          </a:p>
          <a:p>
            <a:pPr lvl="2"/>
            <a:r>
              <a:rPr lang="en-US" sz="1600" dirty="0"/>
              <a:t>Recorded in SC via Item Types</a:t>
            </a:r>
          </a:p>
          <a:p>
            <a:pPr lvl="2"/>
            <a:r>
              <a:rPr lang="en-US" sz="1600" dirty="0"/>
              <a:t>Item Type – Unique ID that drives accounting for specific transaction type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62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628650"/>
            <a:ext cx="5000625" cy="8001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Journal Sources</a:t>
            </a:r>
            <a:br>
              <a:rPr lang="en-US" sz="2800" dirty="0"/>
            </a:br>
            <a:r>
              <a:rPr lang="en-US" sz="2800" dirty="0"/>
              <a:t>OMNI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" y="1428750"/>
            <a:ext cx="8486775" cy="3657600"/>
          </a:xfrm>
        </p:spPr>
        <p:txBody>
          <a:bodyPr numCol="1">
            <a:normAutofit/>
          </a:bodyPr>
          <a:lstStyle/>
          <a:p>
            <a:r>
              <a:rPr lang="en-US" sz="1800" dirty="0"/>
              <a:t>OMNI Financials Module/System Journals</a:t>
            </a:r>
          </a:p>
          <a:p>
            <a:pPr lvl="1"/>
            <a:r>
              <a:rPr lang="en-US" sz="1600" dirty="0"/>
              <a:t>All journals will reflect summarized data</a:t>
            </a:r>
          </a:p>
          <a:p>
            <a:pPr lvl="1"/>
            <a:r>
              <a:rPr lang="en-US" sz="1600" dirty="0"/>
              <a:t>Transaction details available in each module</a:t>
            </a:r>
          </a:p>
          <a:p>
            <a:pPr lvl="1"/>
            <a:r>
              <a:rPr lang="en-US" sz="1600" dirty="0"/>
              <a:t>Accounts Payable (AP) </a:t>
            </a:r>
          </a:p>
          <a:p>
            <a:pPr lvl="2"/>
            <a:r>
              <a:rPr lang="en-US" sz="1400" dirty="0"/>
              <a:t>Records voucher-related payables, payments, and cancellations</a:t>
            </a:r>
          </a:p>
          <a:p>
            <a:pPr lvl="2"/>
            <a:r>
              <a:rPr lang="en-US" sz="1400" dirty="0"/>
              <a:t>Includes Purchasing Card (PCard) expenses (credit cards issued to department staff for misc. purchases)</a:t>
            </a:r>
          </a:p>
          <a:p>
            <a:pPr lvl="2"/>
            <a:r>
              <a:rPr lang="en-US" sz="1400" dirty="0"/>
              <a:t>Voucher-level details available via:</a:t>
            </a:r>
          </a:p>
          <a:p>
            <a:pPr lvl="3"/>
            <a:r>
              <a:rPr lang="en-US" sz="1100" dirty="0"/>
              <a:t>FSU_DPT_AP or FSU_DPT_GL_JRNL_WITH_VCHR queries</a:t>
            </a:r>
          </a:p>
          <a:p>
            <a:pPr lvl="3"/>
            <a:r>
              <a:rPr lang="en-US" sz="1100" dirty="0"/>
              <a:t>BI Expense Data Mining report</a:t>
            </a:r>
          </a:p>
          <a:p>
            <a:pPr lvl="1"/>
            <a:r>
              <a:rPr lang="en-US" sz="1600" dirty="0"/>
              <a:t>Travel &amp; Expense (EX)</a:t>
            </a:r>
          </a:p>
          <a:p>
            <a:pPr lvl="2"/>
            <a:r>
              <a:rPr lang="en-US" sz="1400" dirty="0"/>
              <a:t>Records all spend interfaced from Concur</a:t>
            </a:r>
          </a:p>
          <a:p>
            <a:pPr lvl="2"/>
            <a:r>
              <a:rPr lang="en-US" sz="1400" dirty="0"/>
              <a:t>Additional Reporting available in BI Concur Expense Report Details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98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9DE7-8064-41EE-AB57-784FB1F9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 Summary in GL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55ADF-DC57-400B-B8FC-5464B9E394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7812" y="1756092"/>
            <a:ext cx="6048375" cy="2996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941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B874-1104-47F5-9793-DA991576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 Transaction in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3732F-3863-452B-8157-B1E5941DFF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93624" y="1804988"/>
            <a:ext cx="5756751" cy="305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76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EE9BE-BE1F-4DDA-927A-6250E9AA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ledger accounts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5C650-162E-49C8-ADC2-8FA207BE0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33805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628650"/>
            <a:ext cx="5000625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Journal Sources</a:t>
            </a:r>
            <a:br>
              <a:rPr lang="en-US" sz="2700" dirty="0"/>
            </a:br>
            <a:r>
              <a:rPr lang="en-US" sz="2700" dirty="0"/>
              <a:t>OMNI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2907" y="1428750"/>
            <a:ext cx="8358188" cy="3657600"/>
          </a:xfrm>
        </p:spPr>
        <p:txBody>
          <a:bodyPr numCol="1">
            <a:normAutofit/>
          </a:bodyPr>
          <a:lstStyle/>
          <a:p>
            <a:r>
              <a:rPr lang="en-US" sz="1700" dirty="0"/>
              <a:t>OMNI Financials Module/System Journals (cont.)</a:t>
            </a:r>
          </a:p>
          <a:p>
            <a:pPr lvl="1"/>
            <a:r>
              <a:rPr lang="en-US" sz="1500" dirty="0"/>
              <a:t>Asset Management (AM)</a:t>
            </a:r>
          </a:p>
          <a:p>
            <a:pPr lvl="2"/>
            <a:r>
              <a:rPr lang="en-US" sz="1300" dirty="0"/>
              <a:t>Records all fixed asset-related transactions (asset additions, retirements, transfers, depreciation, etc.)</a:t>
            </a:r>
          </a:p>
          <a:p>
            <a:pPr lvl="2"/>
            <a:r>
              <a:rPr lang="en-US" sz="1300" dirty="0"/>
              <a:t>See FSU_DPT_AM queries for asset-level details</a:t>
            </a:r>
          </a:p>
          <a:p>
            <a:pPr lvl="1"/>
            <a:r>
              <a:rPr lang="en-US" sz="1500" dirty="0"/>
              <a:t>Accounts Receivable &amp; Billing (AR / BI)</a:t>
            </a:r>
          </a:p>
          <a:p>
            <a:pPr lvl="2"/>
            <a:r>
              <a:rPr lang="en-US" sz="1300" dirty="0"/>
              <a:t>Records billing and related receipt transactions for both auxiliary and sponsored project-related entities</a:t>
            </a:r>
          </a:p>
          <a:p>
            <a:pPr lvl="2"/>
            <a:r>
              <a:rPr lang="en-US" sz="1300" dirty="0"/>
              <a:t>See FSU_DPT_AUX queries for auxiliary-level details</a:t>
            </a:r>
          </a:p>
          <a:p>
            <a:pPr lvl="2"/>
            <a:r>
              <a:rPr lang="en-US" sz="1300" dirty="0"/>
              <a:t>Sponsored Research training covers C&amp;G AR and BI activity as well as Grants Management (GM) and Allocation (ALO) transactions</a:t>
            </a:r>
          </a:p>
          <a:p>
            <a:pPr lvl="1"/>
            <a:r>
              <a:rPr lang="en-US" sz="1500" dirty="0"/>
              <a:t>Year-end Closing Journals (CLO)</a:t>
            </a:r>
          </a:p>
          <a:p>
            <a:pPr lvl="2"/>
            <a:r>
              <a:rPr lang="en-US" sz="1300" dirty="0"/>
              <a:t>Generated by ERP as part of FYE closing processes</a:t>
            </a:r>
          </a:p>
          <a:p>
            <a:pPr lvl="2"/>
            <a:r>
              <a:rPr lang="en-US" sz="1300" dirty="0"/>
              <a:t>Can be ignored for most departmental review purposes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01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628650"/>
            <a:ext cx="5000625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Journal Sources</a:t>
            </a:r>
            <a:br>
              <a:rPr lang="en-US" sz="2700" dirty="0"/>
            </a:br>
            <a:r>
              <a:rPr lang="en-US" sz="2700" dirty="0"/>
              <a:t>Third Party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038" y="1652685"/>
            <a:ext cx="8503920" cy="3440430"/>
          </a:xfrm>
        </p:spPr>
        <p:txBody>
          <a:bodyPr numCol="1">
            <a:normAutofit/>
          </a:bodyPr>
          <a:lstStyle/>
          <a:p>
            <a:r>
              <a:rPr lang="en-US" sz="2000" dirty="0"/>
              <a:t>Graduate student matriculation waivers (MAT)</a:t>
            </a:r>
          </a:p>
          <a:p>
            <a:pPr lvl="1"/>
            <a:r>
              <a:rPr lang="en-US" sz="1400" dirty="0"/>
              <a:t>Generated from the Office of Graduate Studies </a:t>
            </a:r>
          </a:p>
          <a:p>
            <a:pPr lvl="1"/>
            <a:r>
              <a:rPr lang="en-US" sz="1400" dirty="0"/>
              <a:t>Expenses allocated based on individual appointments</a:t>
            </a:r>
          </a:p>
          <a:p>
            <a:pPr lvl="1"/>
            <a:r>
              <a:rPr lang="en-US" sz="1400" dirty="0"/>
              <a:t>Journal Line </a:t>
            </a:r>
            <a:r>
              <a:rPr lang="en-US" sz="1400" dirty="0" err="1"/>
              <a:t>Descr</a:t>
            </a:r>
            <a:r>
              <a:rPr lang="en-US" sz="1400" dirty="0"/>
              <a:t> field contains student EMPLID for reference</a:t>
            </a:r>
          </a:p>
          <a:p>
            <a:r>
              <a:rPr lang="en-US" sz="2000" dirty="0"/>
              <a:t>Spendable balance updates from the FSUF system (FDN)</a:t>
            </a:r>
          </a:p>
          <a:p>
            <a:pPr lvl="1"/>
            <a:r>
              <a:rPr lang="en-US" sz="1400" dirty="0"/>
              <a:t>Recorded nightly</a:t>
            </a:r>
          </a:p>
          <a:p>
            <a:pPr lvl="1"/>
            <a:r>
              <a:rPr lang="en-US" sz="1400" dirty="0"/>
              <a:t>Adjusts FSUF funds’ spendable balance based on previous day’s activity</a:t>
            </a:r>
          </a:p>
          <a:p>
            <a:pPr lvl="1"/>
            <a:r>
              <a:rPr lang="en-US" sz="1400" dirty="0"/>
              <a:t>Donor details available at </a:t>
            </a:r>
            <a:r>
              <a:rPr lang="en-US" sz="1400" dirty="0">
                <a:hlinkClick r:id="rId3"/>
              </a:rPr>
              <a:t>reports.foundation.fsu.edu </a:t>
            </a:r>
            <a:endParaRPr lang="en-US" sz="1400" dirty="0"/>
          </a:p>
          <a:p>
            <a:r>
              <a:rPr lang="en-US" sz="2000" dirty="0"/>
              <a:t>Research Foundation (RFA &amp; RFP)</a:t>
            </a:r>
          </a:p>
          <a:p>
            <a:pPr lvl="1"/>
            <a:r>
              <a:rPr lang="en-US" sz="1400" dirty="0"/>
              <a:t>Invoice Payments Journals recorded bi-weekly through RFP source journals to distribute cash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95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628650"/>
            <a:ext cx="5000625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Journal Sources</a:t>
            </a:r>
            <a:br>
              <a:rPr lang="en-US" sz="2700" dirty="0"/>
            </a:br>
            <a:r>
              <a:rPr lang="en-US" sz="2700" dirty="0"/>
              <a:t>Direct Journals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7210" y="1543050"/>
            <a:ext cx="7863840" cy="2305050"/>
          </a:xfrm>
        </p:spPr>
        <p:txBody>
          <a:bodyPr numCol="1">
            <a:normAutofit/>
          </a:bodyPr>
          <a:lstStyle/>
          <a:p>
            <a:r>
              <a:rPr lang="en-US" sz="1800" dirty="0"/>
              <a:t>Central Office Direct Journals</a:t>
            </a:r>
          </a:p>
          <a:p>
            <a:pPr lvl="1"/>
            <a:r>
              <a:rPr lang="en-US" sz="1600" dirty="0"/>
              <a:t>Journals entered and originated in the Controller’s Office (CON)</a:t>
            </a:r>
          </a:p>
          <a:p>
            <a:pPr lvl="2"/>
            <a:r>
              <a:rPr lang="en-US" sz="1400" dirty="0"/>
              <a:t>Includes cash transfers recorded whenever E&amp;G budget transfers are made</a:t>
            </a:r>
          </a:p>
          <a:p>
            <a:pPr lvl="2"/>
            <a:r>
              <a:rPr lang="en-US" sz="1400" dirty="0"/>
              <a:t>Journal Class will indicate type of journal (just like DOLs)</a:t>
            </a:r>
          </a:p>
          <a:p>
            <a:pPr lvl="1"/>
            <a:r>
              <a:rPr lang="en-US" sz="1600" dirty="0">
                <a:hlinkClick r:id="rId3"/>
              </a:rPr>
              <a:t>Departmental Deposits</a:t>
            </a:r>
            <a:r>
              <a:rPr lang="en-US" sz="1600" dirty="0"/>
              <a:t> (ARD)</a:t>
            </a:r>
          </a:p>
          <a:p>
            <a:pPr lvl="2"/>
            <a:r>
              <a:rPr lang="en-US" sz="1400" dirty="0"/>
              <a:t>Deposits of misc. checks/electronic payments</a:t>
            </a:r>
          </a:p>
          <a:p>
            <a:pPr lvl="2"/>
            <a:r>
              <a:rPr lang="en-US" sz="1400" dirty="0"/>
              <a:t>Posted within three business days after receipt</a:t>
            </a:r>
          </a:p>
        </p:txBody>
      </p:sp>
    </p:spTree>
    <p:extLst>
      <p:ext uri="{BB962C8B-B14F-4D97-AF65-F5344CB8AC3E}">
        <p14:creationId xmlns:p14="http://schemas.microsoft.com/office/powerpoint/2010/main" val="292837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B9DFB142-B6D8-4E5A-B6CA-BC13850A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628650"/>
            <a:ext cx="5000625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Journal Sources</a:t>
            </a:r>
            <a:br>
              <a:rPr lang="en-US" sz="2700" dirty="0"/>
            </a:br>
            <a:r>
              <a:rPr lang="en-US" sz="2700" dirty="0"/>
              <a:t>Direct Journals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53DDD-7208-4C20-AC08-392D2D99207E}"/>
              </a:ext>
            </a:extLst>
          </p:cNvPr>
          <p:cNvSpPr txBox="1"/>
          <p:nvPr/>
        </p:nvSpPr>
        <p:spPr>
          <a:xfrm>
            <a:off x="676275" y="1712000"/>
            <a:ext cx="80867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Central Office Direct Journals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Journals entered and originated in Sponsored Research (SRA)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Interest earning allocations journals (INV)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Journals entered and originated in Payroll (PAO)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Primarily payroll deductions for Parking Services, Leach Center, etc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090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4538" y="628650"/>
            <a:ext cx="5000625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Journal Sources</a:t>
            </a:r>
            <a:br>
              <a:rPr lang="en-US" sz="2700" dirty="0"/>
            </a:br>
            <a:r>
              <a:rPr lang="en-US" sz="2700" dirty="0"/>
              <a:t>Direct Journals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052" y="1509616"/>
            <a:ext cx="8323898" cy="3526155"/>
          </a:xfrm>
        </p:spPr>
        <p:txBody>
          <a:bodyPr numCol="1">
            <a:normAutofit/>
          </a:bodyPr>
          <a:lstStyle/>
          <a:p>
            <a:r>
              <a:rPr lang="en-US" sz="1600" dirty="0"/>
              <a:t>Departmental Journals</a:t>
            </a:r>
          </a:p>
          <a:p>
            <a:pPr lvl="1"/>
            <a:r>
              <a:rPr lang="en-US" sz="1400" dirty="0"/>
              <a:t>Requested by departmental staff</a:t>
            </a:r>
          </a:p>
          <a:p>
            <a:pPr lvl="1"/>
            <a:r>
              <a:rPr lang="en-US" sz="1400" dirty="0"/>
              <a:t>Journals entered, reviewed, and posted by Controller’s Office</a:t>
            </a:r>
          </a:p>
          <a:p>
            <a:pPr lvl="1"/>
            <a:r>
              <a:rPr lang="en-US" sz="1400" dirty="0"/>
              <a:t>Main type is Departmental Online Journal Entries (DOL)</a:t>
            </a:r>
          </a:p>
          <a:p>
            <a:pPr lvl="2"/>
            <a:r>
              <a:rPr lang="en-US" sz="1200" dirty="0"/>
              <a:t>Used primarily to adjust the ledger for transactions already recorded</a:t>
            </a:r>
          </a:p>
          <a:p>
            <a:pPr lvl="2"/>
            <a:r>
              <a:rPr lang="en-US" sz="1200" dirty="0"/>
              <a:t>Requested via </a:t>
            </a:r>
            <a:r>
              <a:rPr lang="en-US" sz="1200" dirty="0">
                <a:hlinkClick r:id="rId3"/>
              </a:rPr>
              <a:t>DOL Form</a:t>
            </a:r>
            <a:endParaRPr lang="en-US" sz="1200" dirty="0"/>
          </a:p>
          <a:p>
            <a:pPr lvl="2"/>
            <a:r>
              <a:rPr lang="en-US" sz="1200" dirty="0"/>
              <a:t>Never used to correct a payroll journal</a:t>
            </a:r>
          </a:p>
          <a:p>
            <a:pPr lvl="1"/>
            <a:r>
              <a:rPr lang="en-US" sz="1400" dirty="0"/>
              <a:t>Interdepartmental Requisitions (AUX) – Generally, no longer needed with completion of the OMNI AR/Billing rollout</a:t>
            </a:r>
          </a:p>
          <a:p>
            <a:pPr lvl="1"/>
            <a:r>
              <a:rPr lang="en-US" sz="1400" dirty="0"/>
              <a:t>Detailed guidelines and sample forms available </a:t>
            </a:r>
            <a:r>
              <a:rPr lang="en-US" sz="1400" dirty="0">
                <a:hlinkClick r:id="rId4"/>
              </a:rPr>
              <a:t>online</a:t>
            </a:r>
            <a:endParaRPr lang="en-US" sz="1400" dirty="0"/>
          </a:p>
          <a:p>
            <a:r>
              <a:rPr lang="en-US" sz="1600" dirty="0"/>
              <a:t>Backup for ALL direct journals is attached to each JE in OMNI</a:t>
            </a:r>
          </a:p>
          <a:p>
            <a:pPr lvl="1"/>
            <a:r>
              <a:rPr lang="en-US" sz="1400" dirty="0"/>
              <a:t>OMNI FI &gt; Transactions &amp; Reporting &gt; Search for a GL Journal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26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8033-AD84-4572-B70B-C05B2767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Controller 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8EA1B-8B82-4399-8AEB-33ECA87E6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5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C7A115-FDAF-474F-B82B-BFB876FF9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08197"/>
              </p:ext>
            </p:extLst>
          </p:nvPr>
        </p:nvGraphicFramePr>
        <p:xfrm>
          <a:off x="457199" y="1604096"/>
          <a:ext cx="8229600" cy="341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77308866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80853088"/>
                    </a:ext>
                  </a:extLst>
                </a:gridCol>
              </a:tblGrid>
              <a:tr h="67635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Accounting &amp; Reporting 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GeneralAccounting@admin.fsu.edu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(850) 644-5010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Accounts Payable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AccountsPayable@fsu.edu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(850) 644-5021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96670"/>
                  </a:ext>
                </a:extLst>
              </a:tr>
              <a:tr h="676358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Auxiliary Accounting</a:t>
                      </a:r>
                    </a:p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ctl-AuxiliaryAccounting@fsu.edu</a:t>
                      </a:r>
                    </a:p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(850) 644-1824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Payroll Services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Payroll@fsu.edu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(850) 644-3813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15087"/>
                  </a:ext>
                </a:extLst>
              </a:tr>
              <a:tr h="67635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Student Business Services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StudentBusiness@fsu.edu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(850) 644-9452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Travel Services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Travel@fsu.edu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(850) 644-5021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558829"/>
                  </a:ext>
                </a:extLst>
              </a:tr>
              <a:tr h="676358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Revenue Accounting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CTL-Deposits@fsu.edu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1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619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884F-D23F-5D09-74D2-177C573A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5CE5B-4512-D949-D4C1-FC078BA2B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 Walker</a:t>
            </a:r>
          </a:p>
          <a:p>
            <a:pPr lvl="1"/>
            <a:r>
              <a:rPr lang="en-US" dirty="0">
                <a:hlinkClick r:id="rId2"/>
              </a:rPr>
              <a:t>pwalker@fsu.edu</a:t>
            </a:r>
            <a:endParaRPr lang="en-US" dirty="0"/>
          </a:p>
          <a:p>
            <a:pPr lvl="1"/>
            <a:r>
              <a:rPr lang="en-US"/>
              <a:t>850-645-2435</a:t>
            </a:r>
          </a:p>
        </p:txBody>
      </p:sp>
    </p:spTree>
    <p:extLst>
      <p:ext uri="{BB962C8B-B14F-4D97-AF65-F5344CB8AC3E}">
        <p14:creationId xmlns:p14="http://schemas.microsoft.com/office/powerpoint/2010/main" val="1784252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We want </a:t>
            </a:r>
            <a:br>
              <a:rPr lang="en" sz="3200" dirty="0"/>
            </a:br>
            <a:r>
              <a:rPr lang="en" sz="3200" dirty="0"/>
              <a:t>your feedback!</a:t>
            </a:r>
            <a:endParaRPr sz="3200" dirty="0"/>
          </a:p>
        </p:txBody>
      </p:sp>
      <p:sp>
        <p:nvSpPr>
          <p:cNvPr id="459" name="Google Shape;459;p23"/>
          <p:cNvSpPr txBox="1">
            <a:spLocks noGrp="1"/>
          </p:cNvSpPr>
          <p:nvPr>
            <p:ph type="body" idx="1"/>
          </p:nvPr>
        </p:nvSpPr>
        <p:spPr>
          <a:xfrm>
            <a:off x="2862439" y="1064001"/>
            <a:ext cx="1858800" cy="494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</a:rPr>
              <a:t>1: Scan the QR Code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460" name="Google Shape;460;p23"/>
          <p:cNvSpPr txBox="1">
            <a:spLocks noGrp="1"/>
          </p:cNvSpPr>
          <p:nvPr>
            <p:ph type="body" idx="2"/>
          </p:nvPr>
        </p:nvSpPr>
        <p:spPr>
          <a:xfrm>
            <a:off x="5341846" y="1303471"/>
            <a:ext cx="2149766" cy="2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2: Visit </a:t>
            </a:r>
            <a:r>
              <a:rPr lang="en-US" dirty="0"/>
              <a:t> </a:t>
            </a:r>
            <a:r>
              <a:rPr lang="en-US" b="1" dirty="0">
                <a:hlinkClick r:id="rId4"/>
              </a:rPr>
              <a:t>fla.st/23SBS9WQ</a:t>
            </a:r>
            <a:r>
              <a:rPr lang="en-US" dirty="0"/>
              <a:t> </a:t>
            </a:r>
            <a:endParaRPr lang="en-US" dirty="0">
              <a:solidFill>
                <a:srgbClr val="4A5C6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46DBB-838D-4C3A-B24B-B82E2F65C2CC}"/>
              </a:ext>
            </a:extLst>
          </p:cNvPr>
          <p:cNvSpPr txBox="1"/>
          <p:nvPr/>
        </p:nvSpPr>
        <p:spPr>
          <a:xfrm>
            <a:off x="311573" y="4776866"/>
            <a:ext cx="6960533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 Light"/>
                <a:cs typeface="Arial"/>
                <a:sym typeface="Arial"/>
              </a:rPr>
              <a:t>Florida State University | Continuous Improvement &amp; Training | Contact us at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 Light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training@fsu.edu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Lato Light"/>
                <a:cs typeface="Arial"/>
                <a:sym typeface="Arial"/>
              </a:rPr>
              <a:t> with any questions!</a:t>
            </a:r>
          </a:p>
        </p:txBody>
      </p:sp>
      <p:grpSp>
        <p:nvGrpSpPr>
          <p:cNvPr id="9" name="Google Shape;604;p36">
            <a:extLst>
              <a:ext uri="{FF2B5EF4-FFF2-40B4-BE49-F238E27FC236}">
                <a16:creationId xmlns:a16="http://schemas.microsoft.com/office/drawing/2014/main" id="{D664FC02-F63B-4D8C-9174-FD82D4CCBC70}"/>
              </a:ext>
            </a:extLst>
          </p:cNvPr>
          <p:cNvGrpSpPr/>
          <p:nvPr/>
        </p:nvGrpSpPr>
        <p:grpSpPr>
          <a:xfrm>
            <a:off x="4910441" y="1727460"/>
            <a:ext cx="2963987" cy="1828518"/>
            <a:chOff x="1177450" y="241631"/>
            <a:chExt cx="6173152" cy="3616776"/>
          </a:xfrm>
        </p:grpSpPr>
        <p:sp>
          <p:nvSpPr>
            <p:cNvPr id="10" name="Google Shape;605;p36">
              <a:extLst>
                <a:ext uri="{FF2B5EF4-FFF2-40B4-BE49-F238E27FC236}">
                  <a16:creationId xmlns:a16="http://schemas.microsoft.com/office/drawing/2014/main" id="{4A03A071-5DB4-49C5-8204-3BE1A62DD3CD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606;p36">
              <a:extLst>
                <a:ext uri="{FF2B5EF4-FFF2-40B4-BE49-F238E27FC236}">
                  <a16:creationId xmlns:a16="http://schemas.microsoft.com/office/drawing/2014/main" id="{2C37CB44-5C8A-4540-92D0-32CCB7E3C6B2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607;p36">
              <a:extLst>
                <a:ext uri="{FF2B5EF4-FFF2-40B4-BE49-F238E27FC236}">
                  <a16:creationId xmlns:a16="http://schemas.microsoft.com/office/drawing/2014/main" id="{F4AEA945-0863-49F8-B30B-A658C3F1C6A3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08;p36">
              <a:extLst>
                <a:ext uri="{FF2B5EF4-FFF2-40B4-BE49-F238E27FC236}">
                  <a16:creationId xmlns:a16="http://schemas.microsoft.com/office/drawing/2014/main" id="{8E872FD1-F98F-4E09-95E4-1C53B16444D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A74DBB-28AC-4361-B95C-E09EE6D68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238" y="1890940"/>
            <a:ext cx="2136903" cy="1414945"/>
          </a:xfrm>
          <a:prstGeom prst="rect">
            <a:avLst/>
          </a:prstGeom>
        </p:spPr>
      </p:pic>
      <p:grpSp>
        <p:nvGrpSpPr>
          <p:cNvPr id="22" name="Google Shape;592;p35">
            <a:extLst>
              <a:ext uri="{FF2B5EF4-FFF2-40B4-BE49-F238E27FC236}">
                <a16:creationId xmlns:a16="http://schemas.microsoft.com/office/drawing/2014/main" id="{08A1CB4C-F1FC-4C90-88F1-FB8F143EB526}"/>
              </a:ext>
            </a:extLst>
          </p:cNvPr>
          <p:cNvGrpSpPr/>
          <p:nvPr/>
        </p:nvGrpSpPr>
        <p:grpSpPr>
          <a:xfrm>
            <a:off x="3030714" y="1412955"/>
            <a:ext cx="1369733" cy="2052419"/>
            <a:chOff x="2112475" y="238124"/>
            <a:chExt cx="3395050" cy="5238750"/>
          </a:xfrm>
        </p:grpSpPr>
        <p:sp>
          <p:nvSpPr>
            <p:cNvPr id="23" name="Google Shape;593;p35">
              <a:extLst>
                <a:ext uri="{FF2B5EF4-FFF2-40B4-BE49-F238E27FC236}">
                  <a16:creationId xmlns:a16="http://schemas.microsoft.com/office/drawing/2014/main" id="{D87EBF2E-23B3-478B-BE44-48AD10843C4E}"/>
                </a:ext>
              </a:extLst>
            </p:cNvPr>
            <p:cNvSpPr/>
            <p:nvPr/>
          </p:nvSpPr>
          <p:spPr>
            <a:xfrm>
              <a:off x="2112475" y="238124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94;p35">
              <a:extLst>
                <a:ext uri="{FF2B5EF4-FFF2-40B4-BE49-F238E27FC236}">
                  <a16:creationId xmlns:a16="http://schemas.microsoft.com/office/drawing/2014/main" id="{83A6113B-3FCF-456D-851E-1903E609E3F7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95;p35">
              <a:extLst>
                <a:ext uri="{FF2B5EF4-FFF2-40B4-BE49-F238E27FC236}">
                  <a16:creationId xmlns:a16="http://schemas.microsoft.com/office/drawing/2014/main" id="{570A5B12-CD9E-47C0-99BE-7934BAC3F5F0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96;p35">
              <a:extLst>
                <a:ext uri="{FF2B5EF4-FFF2-40B4-BE49-F238E27FC236}">
                  <a16:creationId xmlns:a16="http://schemas.microsoft.com/office/drawing/2014/main" id="{7891781D-1BBF-46C1-8EA9-027C5679015D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E095729F-CED6-4A4B-B5B4-FD4D85F3901C}"/>
              </a:ext>
            </a:extLst>
          </p:cNvPr>
          <p:cNvCxnSpPr>
            <a:cxnSpLocks/>
          </p:cNvCxnSpPr>
          <p:nvPr/>
        </p:nvCxnSpPr>
        <p:spPr>
          <a:xfrm>
            <a:off x="4504415" y="1971355"/>
            <a:ext cx="534036" cy="469676"/>
          </a:xfrm>
          <a:prstGeom prst="curvedConnector3">
            <a:avLst>
              <a:gd name="adj1" fmla="val 46433"/>
            </a:avLst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Qr code&#10;&#10;Description automatically generated">
            <a:extLst>
              <a:ext uri="{FF2B5EF4-FFF2-40B4-BE49-F238E27FC236}">
                <a16:creationId xmlns:a16="http://schemas.microsoft.com/office/drawing/2014/main" id="{18214323-E277-1F57-5FFA-6CF5608C5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1354" y="1783590"/>
            <a:ext cx="1318744" cy="131069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EFD59-4BFB-BCDA-E1F4-81DD92343AA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977638" y="3678139"/>
            <a:ext cx="5587589" cy="2739300"/>
          </a:xfrm>
        </p:spPr>
        <p:txBody>
          <a:bodyPr/>
          <a:lstStyle/>
          <a:p>
            <a:pPr marL="146050" indent="0">
              <a:buNone/>
            </a:pPr>
            <a:r>
              <a:rPr lang="en-US" b="1" dirty="0"/>
              <a:t>Note: </a:t>
            </a:r>
            <a:r>
              <a:rPr lang="en-US" dirty="0"/>
              <a:t>Make sure to select </a:t>
            </a:r>
            <a:r>
              <a:rPr lang="en-US" b="1" dirty="0"/>
              <a:t>Advanced University Accounting </a:t>
            </a:r>
            <a:r>
              <a:rPr lang="en-US" dirty="0"/>
              <a:t>in the survey drop-down!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81054"/>
            <a:ext cx="6172200" cy="776270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Asset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52" y="1924549"/>
            <a:ext cx="8152448" cy="301760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Cash (112xxx)</a:t>
            </a:r>
          </a:p>
          <a:p>
            <a:pPr lvl="1"/>
            <a:r>
              <a:rPr lang="en-US" sz="2400" dirty="0"/>
              <a:t>Departmental cash activity/balances</a:t>
            </a:r>
          </a:p>
          <a:p>
            <a:pPr lvl="1"/>
            <a:r>
              <a:rPr lang="en-US" sz="2400" dirty="0"/>
              <a:t>Almost every Source/transaction</a:t>
            </a:r>
          </a:p>
          <a:p>
            <a:pPr lvl="1"/>
            <a:r>
              <a:rPr lang="en-US" sz="2400" dirty="0"/>
              <a:t>Transferring cash between departments in the same fund is generally okay; almost never okay between funds</a:t>
            </a:r>
          </a:p>
          <a:p>
            <a:pPr lvl="1"/>
            <a:r>
              <a:rPr lang="en-US" sz="2400" dirty="0"/>
              <a:t>OMNI uses cash to balance journals at Dept/Fund level</a:t>
            </a:r>
          </a:p>
          <a:p>
            <a:pPr lvl="1"/>
            <a:r>
              <a:rPr lang="en-US" sz="2400" dirty="0"/>
              <a:t>Reconciled at university level by the Controller’s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D55F-07BF-4F79-904A-BAD0B395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640"/>
            <a:ext cx="8229600" cy="729154"/>
          </a:xfrm>
        </p:spPr>
        <p:txBody>
          <a:bodyPr>
            <a:normAutofit fontScale="90000"/>
          </a:bodyPr>
          <a:lstStyle/>
          <a:p>
            <a:r>
              <a:rPr lang="en-US" dirty="0"/>
              <a:t>Journal Entry – No Cash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9BA11-FDCF-47F3-BD1F-5462FE8D4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31" y="1515094"/>
            <a:ext cx="7600335" cy="406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BD4E51-F2B6-404D-BE6C-DEF1DDE9F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25" y="2141753"/>
            <a:ext cx="5805949" cy="267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D031-03D5-4F83-B4F7-56C2F060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DOL – Only Cash</a:t>
            </a:r>
          </a:p>
        </p:txBody>
      </p:sp>
      <p:pic>
        <p:nvPicPr>
          <p:cNvPr id="9" name="Picture 8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EA6170CE-7769-46F0-839D-97106E7D4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88" r="-4225"/>
          <a:stretch/>
        </p:blipFill>
        <p:spPr>
          <a:xfrm>
            <a:off x="263427" y="1759573"/>
            <a:ext cx="4783815" cy="2284526"/>
          </a:xfrm>
          <a:prstGeom prst="rect">
            <a:avLst/>
          </a:prstGeom>
        </p:spPr>
      </p:pic>
      <p:pic>
        <p:nvPicPr>
          <p:cNvPr id="13" name="Picture 1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4F44467-441A-4665-A9AE-981A91AAD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" t="65544" r="39060"/>
          <a:stretch/>
        </p:blipFill>
        <p:spPr>
          <a:xfrm>
            <a:off x="5327204" y="1759573"/>
            <a:ext cx="3359596" cy="150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31F5CC-F5BC-40D4-9E34-4B4BA95608BC}"/>
              </a:ext>
            </a:extLst>
          </p:cNvPr>
          <p:cNvCxnSpPr/>
          <p:nvPr/>
        </p:nvCxnSpPr>
        <p:spPr>
          <a:xfrm flipV="1">
            <a:off x="4713402" y="1838227"/>
            <a:ext cx="613802" cy="13480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7D2B47-40BD-4F3A-AE07-E0CDD0C25B45}"/>
              </a:ext>
            </a:extLst>
          </p:cNvPr>
          <p:cNvCxnSpPr>
            <a:cxnSpLocks/>
          </p:cNvCxnSpPr>
          <p:nvPr/>
        </p:nvCxnSpPr>
        <p:spPr>
          <a:xfrm flipH="1" flipV="1">
            <a:off x="4713402" y="3186260"/>
            <a:ext cx="613802" cy="832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59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6E1C-E6C6-49FB-8A46-FE7C3A65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795000"/>
            <a:ext cx="6172200" cy="736321"/>
          </a:xfrm>
        </p:spPr>
        <p:txBody>
          <a:bodyPr>
            <a:normAutofit fontScale="90000"/>
          </a:bodyPr>
          <a:lstStyle/>
          <a:p>
            <a:r>
              <a:rPr lang="en-US" dirty="0"/>
              <a:t>GL Accounts</a:t>
            </a:r>
            <a:br>
              <a:rPr lang="en-US" dirty="0"/>
            </a:br>
            <a:r>
              <a:rPr lang="en-US" sz="2475" dirty="0"/>
              <a:t>Asset Accounts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5021-5515-4311-B178-DF74C002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1786196"/>
            <a:ext cx="8323898" cy="3005832"/>
          </a:xfrm>
        </p:spPr>
        <p:txBody>
          <a:bodyPr>
            <a:normAutofit/>
          </a:bodyPr>
          <a:lstStyle/>
          <a:p>
            <a:r>
              <a:rPr lang="en-US" dirty="0" err="1"/>
              <a:t>ePayables</a:t>
            </a:r>
            <a:r>
              <a:rPr lang="en-US" dirty="0"/>
              <a:t> Cash (112999)</a:t>
            </a:r>
          </a:p>
          <a:p>
            <a:pPr lvl="1"/>
            <a:r>
              <a:rPr lang="en-US" dirty="0"/>
              <a:t>Liability Account</a:t>
            </a:r>
          </a:p>
          <a:p>
            <a:pPr lvl="1"/>
            <a:r>
              <a:rPr lang="en-US" dirty="0"/>
              <a:t>Departments can treat just like cash</a:t>
            </a:r>
          </a:p>
          <a:p>
            <a:pPr lvl="1"/>
            <a:r>
              <a:rPr lang="en-US" dirty="0"/>
              <a:t>Stale balances should be monitored; contact Accounts Payable</a:t>
            </a:r>
          </a:p>
        </p:txBody>
      </p:sp>
    </p:spTree>
    <p:extLst>
      <p:ext uri="{BB962C8B-B14F-4D97-AF65-F5344CB8AC3E}">
        <p14:creationId xmlns:p14="http://schemas.microsoft.com/office/powerpoint/2010/main" val="338755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87AF-F2AE-4FB2-9151-8DF0842E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112999 Balance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C2CF6-663F-477E-80D5-DAAAD64853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900084"/>
            <a:ext cx="8229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461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FECDA9C018943ADABE0D28E15463C" ma:contentTypeVersion="12" ma:contentTypeDescription="Create a new document." ma:contentTypeScope="" ma:versionID="841dba56e08c8bf96efbab946655907f">
  <xsd:schema xmlns:xsd="http://www.w3.org/2001/XMLSchema" xmlns:xs="http://www.w3.org/2001/XMLSchema" xmlns:p="http://schemas.microsoft.com/office/2006/metadata/properties" xmlns:ns3="43003737-617f-4e39-a158-588bac05c4eb" xmlns:ns4="9895b6f7-5342-4497-8022-5b96a6942951" targetNamespace="http://schemas.microsoft.com/office/2006/metadata/properties" ma:root="true" ma:fieldsID="3a3c73f11e884e88c96530179285558d" ns3:_="" ns4:_="">
    <xsd:import namespace="43003737-617f-4e39-a158-588bac05c4eb"/>
    <xsd:import namespace="9895b6f7-5342-4497-8022-5b96a69429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03737-617f-4e39-a158-588bac05c4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5b6f7-5342-4497-8022-5b96a69429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5B58A5-34C3-475F-8ECF-4ED869B8D1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A62DEF-6CE3-434A-B7BC-3E84CA352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003737-617f-4e39-a158-588bac05c4eb"/>
    <ds:schemaRef ds:uri="9895b6f7-5342-4497-8022-5b96a69429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6F236C-8FDE-41EE-BE10-AE960EA4AD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18180</TotalTime>
  <Words>2169</Words>
  <Application>Microsoft Office PowerPoint</Application>
  <PresentationFormat>On-screen Show (16:9)</PresentationFormat>
  <Paragraphs>322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Lato Light</vt:lpstr>
      <vt:lpstr>Roboto Slab Regular</vt:lpstr>
      <vt:lpstr>Times New Roman</vt:lpstr>
      <vt:lpstr>Garnet_HighDef-1</vt:lpstr>
      <vt:lpstr>Kent template</vt:lpstr>
      <vt:lpstr>Advanced University Accounting</vt:lpstr>
      <vt:lpstr>Agenda</vt:lpstr>
      <vt:lpstr>Accrual Accounting</vt:lpstr>
      <vt:lpstr>General ledger accounts</vt:lpstr>
      <vt:lpstr>GL Accounts Asset Accounts</vt:lpstr>
      <vt:lpstr>Journal Entry – No Cash</vt:lpstr>
      <vt:lpstr>DOL – Only Cash</vt:lpstr>
      <vt:lpstr>GL Accounts Asset Accounts</vt:lpstr>
      <vt:lpstr>112999 Balance</vt:lpstr>
      <vt:lpstr>PowerPoint Presentation</vt:lpstr>
      <vt:lpstr>GL Accounts Asset Accounts</vt:lpstr>
      <vt:lpstr>GL Accounts Asset Accounts</vt:lpstr>
      <vt:lpstr>Due From 167000</vt:lpstr>
      <vt:lpstr>GL Accounts Asset Accounts</vt:lpstr>
      <vt:lpstr>Employee Cash Advance </vt:lpstr>
      <vt:lpstr>GL Accounts Asset Accounts</vt:lpstr>
      <vt:lpstr>GL Accounts Asset Accounts</vt:lpstr>
      <vt:lpstr>Flow of Fixed Assets</vt:lpstr>
      <vt:lpstr>Flow of Fixed Assets</vt:lpstr>
      <vt:lpstr>Flow of Fixed Assets (Cont.)</vt:lpstr>
      <vt:lpstr>GL Accounts Liability Accounts</vt:lpstr>
      <vt:lpstr>GL Accounts Fund Balance Accounts</vt:lpstr>
      <vt:lpstr>GL Accounts Revenue Accounts</vt:lpstr>
      <vt:lpstr>GL Accounts Revenue Accounts</vt:lpstr>
      <vt:lpstr>Material Fee Transaction Detail</vt:lpstr>
      <vt:lpstr>GL Accounts Revenue Accounts</vt:lpstr>
      <vt:lpstr>GL Accounts Revenue Accounts</vt:lpstr>
      <vt:lpstr>GL Accounts Expense Accounts</vt:lpstr>
      <vt:lpstr>GL Accounts Expense Accounts</vt:lpstr>
      <vt:lpstr>GL Accounts Expense Accounts</vt:lpstr>
      <vt:lpstr>GL Accounts Expense Accounts</vt:lpstr>
      <vt:lpstr>GL Accounts Transfer Accounts</vt:lpstr>
      <vt:lpstr>GL Accounts Transfer Accounts</vt:lpstr>
      <vt:lpstr>Journal Sources</vt:lpstr>
      <vt:lpstr>Journal Sources OMNI Systems</vt:lpstr>
      <vt:lpstr>Journal Sources OMNI Systems</vt:lpstr>
      <vt:lpstr>Journal Sources OMNI Systems</vt:lpstr>
      <vt:lpstr>AP Summary in GL</vt:lpstr>
      <vt:lpstr>AP Transaction in Module</vt:lpstr>
      <vt:lpstr>Journal Sources OMNI Systems</vt:lpstr>
      <vt:lpstr>Journal Sources Third Party Systems</vt:lpstr>
      <vt:lpstr>Journal Sources Direct Journals</vt:lpstr>
      <vt:lpstr>Journal Sources Direct Journals</vt:lpstr>
      <vt:lpstr>Journal Sources Direct Journals</vt:lpstr>
      <vt:lpstr>Controller Contact Info</vt:lpstr>
      <vt:lpstr>Presenter</vt:lpstr>
      <vt:lpstr>We want  your feedback!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Departmental Ledger Review Training</dc:title>
  <dc:creator>Daniel Pearce</dc:creator>
  <cp:lastModifiedBy>Ellen Rider</cp:lastModifiedBy>
  <cp:revision>59</cp:revision>
  <dcterms:created xsi:type="dcterms:W3CDTF">2021-05-26T18:08:20Z</dcterms:created>
  <dcterms:modified xsi:type="dcterms:W3CDTF">2024-04-24T15:27:53Z</dcterms:modified>
</cp:coreProperties>
</file>