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</p:sldMasterIdLst>
  <p:notesMasterIdLst>
    <p:notesMasterId r:id="rId41"/>
  </p:notesMasterIdLst>
  <p:sldIdLst>
    <p:sldId id="353" r:id="rId3"/>
    <p:sldId id="258" r:id="rId4"/>
    <p:sldId id="259" r:id="rId5"/>
    <p:sldId id="260" r:id="rId6"/>
    <p:sldId id="315" r:id="rId7"/>
    <p:sldId id="261" r:id="rId8"/>
    <p:sldId id="262" r:id="rId9"/>
    <p:sldId id="263" r:id="rId10"/>
    <p:sldId id="296" r:id="rId11"/>
    <p:sldId id="297" r:id="rId12"/>
    <p:sldId id="298" r:id="rId13"/>
    <p:sldId id="299" r:id="rId14"/>
    <p:sldId id="300" r:id="rId15"/>
    <p:sldId id="264" r:id="rId16"/>
    <p:sldId id="265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10" r:id="rId25"/>
    <p:sldId id="266" r:id="rId26"/>
    <p:sldId id="267" r:id="rId27"/>
    <p:sldId id="269" r:id="rId28"/>
    <p:sldId id="339" r:id="rId29"/>
    <p:sldId id="268" r:id="rId30"/>
    <p:sldId id="358" r:id="rId31"/>
    <p:sldId id="308" r:id="rId32"/>
    <p:sldId id="309" r:id="rId33"/>
    <p:sldId id="356" r:id="rId34"/>
    <p:sldId id="325" r:id="rId35"/>
    <p:sldId id="354" r:id="rId36"/>
    <p:sldId id="355" r:id="rId37"/>
    <p:sldId id="285" r:id="rId38"/>
    <p:sldId id="357" r:id="rId39"/>
    <p:sldId id="360" r:id="rId4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berly McMurray" initials="KM" lastIdx="1" clrIdx="0">
    <p:extLst>
      <p:ext uri="{19B8F6BF-5375-455C-9EA6-DF929625EA0E}">
        <p15:presenceInfo xmlns:p15="http://schemas.microsoft.com/office/powerpoint/2012/main" userId="S::kmcmurray@fsu.edu::f233e178-8487-4d3f-8cfe-f5da8d6572d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B8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69347" autoAdjust="0"/>
  </p:normalViewPr>
  <p:slideViewPr>
    <p:cSldViewPr snapToGrid="0" snapToObjects="1">
      <p:cViewPr varScale="1">
        <p:scale>
          <a:sx n="69" d="100"/>
          <a:sy n="69" d="100"/>
        </p:scale>
        <p:origin x="1578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commentAuthors" Target="commentAuthor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2C25F7-DD2B-4621-A8ED-0EEFF6384E14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8461A-A5D1-4E69-A5AE-445E8F78F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679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Edited 4/24/2024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8461A-A5D1-4E69-A5AE-445E8F78FC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0259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35f391192_04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EA048-DCC3-42DB-A5BA-CB133212740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498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8461A-A5D1-4E69-A5AE-445E8F78FC0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507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1B66E-889F-4A4A-9F89-53DDBB0E051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48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1B66E-889F-4A4A-9F89-53DDBB0E051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697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EA048-DCC3-42DB-A5BA-CB133212740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36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EA048-DCC3-42DB-A5BA-CB133212740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21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EA048-DCC3-42DB-A5BA-CB133212740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633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1B66E-889F-4A4A-9F89-53DDBB0E051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5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72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7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7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7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7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7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7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7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7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7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7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7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7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3" name="Google Shape;173;p7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74" name="Google Shape;174;p7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7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" name="Google Shape;176;p7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77" name="Google Shape;177;p7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7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7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7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7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7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7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2683000" y="1428750"/>
            <a:ext cx="1858800" cy="27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1pPr>
            <a:lvl2pPr marL="914400" lvl="1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2pPr>
            <a:lvl3pPr marL="1371600" lvl="2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3pPr>
            <a:lvl4pPr marL="1828800" lvl="3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4pPr>
            <a:lvl5pPr marL="2286000" lvl="4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5pPr>
            <a:lvl6pPr marL="2743200" lvl="5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6pPr>
            <a:lvl7pPr marL="3200400" lvl="6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7pPr>
            <a:lvl8pPr marL="3657600" lvl="7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8pPr>
            <a:lvl9pPr marL="4114800" lvl="8" indent="-311150" rtl="0">
              <a:spcBef>
                <a:spcPts val="1000"/>
              </a:spcBef>
              <a:spcAft>
                <a:spcPts val="1000"/>
              </a:spcAft>
              <a:buSzPts val="1300"/>
              <a:buChar char="◦"/>
              <a:defRPr sz="1300"/>
            </a:lvl9pPr>
          </a:lstStyle>
          <a:p>
            <a:endParaRPr/>
          </a:p>
        </p:txBody>
      </p:sp>
      <p:sp>
        <p:nvSpPr>
          <p:cNvPr id="187" name="Google Shape;187;p7"/>
          <p:cNvSpPr txBox="1">
            <a:spLocks noGrp="1"/>
          </p:cNvSpPr>
          <p:nvPr>
            <p:ph type="body" idx="2"/>
          </p:nvPr>
        </p:nvSpPr>
        <p:spPr>
          <a:xfrm>
            <a:off x="4637114" y="1428750"/>
            <a:ext cx="1858800" cy="27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1pPr>
            <a:lvl2pPr marL="914400" lvl="1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2pPr>
            <a:lvl3pPr marL="1371600" lvl="2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3pPr>
            <a:lvl4pPr marL="1828800" lvl="3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4pPr>
            <a:lvl5pPr marL="2286000" lvl="4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5pPr>
            <a:lvl6pPr marL="2743200" lvl="5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6pPr>
            <a:lvl7pPr marL="3200400" lvl="6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7pPr>
            <a:lvl8pPr marL="3657600" lvl="7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8pPr>
            <a:lvl9pPr marL="4114800" lvl="8" indent="-311150" rtl="0">
              <a:spcBef>
                <a:spcPts val="1000"/>
              </a:spcBef>
              <a:spcAft>
                <a:spcPts val="1000"/>
              </a:spcAft>
              <a:buSzPts val="1300"/>
              <a:buChar char="◦"/>
              <a:defRPr sz="1300"/>
            </a:lvl9pPr>
          </a:lstStyle>
          <a:p>
            <a:endParaRPr/>
          </a:p>
        </p:txBody>
      </p:sp>
      <p:sp>
        <p:nvSpPr>
          <p:cNvPr id="188" name="Google Shape;188;p7"/>
          <p:cNvSpPr txBox="1">
            <a:spLocks noGrp="1"/>
          </p:cNvSpPr>
          <p:nvPr>
            <p:ph type="body" idx="3"/>
          </p:nvPr>
        </p:nvSpPr>
        <p:spPr>
          <a:xfrm>
            <a:off x="6591228" y="1428750"/>
            <a:ext cx="1858800" cy="27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1pPr>
            <a:lvl2pPr marL="914400" lvl="1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2pPr>
            <a:lvl3pPr marL="1371600" lvl="2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3pPr>
            <a:lvl4pPr marL="1828800" lvl="3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4pPr>
            <a:lvl5pPr marL="2286000" lvl="4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5pPr>
            <a:lvl6pPr marL="2743200" lvl="5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6pPr>
            <a:lvl7pPr marL="3200400" lvl="6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7pPr>
            <a:lvl8pPr marL="3657600" lvl="7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8pPr>
            <a:lvl9pPr marL="4114800" lvl="8" indent="-311150" rtl="0">
              <a:spcBef>
                <a:spcPts val="1000"/>
              </a:spcBef>
              <a:spcAft>
                <a:spcPts val="1000"/>
              </a:spcAft>
              <a:buSzPts val="1300"/>
              <a:buChar char="◦"/>
              <a:defRPr sz="1300"/>
            </a:lvl9pPr>
          </a:lstStyle>
          <a:p>
            <a:endParaRPr/>
          </a:p>
        </p:txBody>
      </p:sp>
      <p:sp>
        <p:nvSpPr>
          <p:cNvPr id="189" name="Google Shape;189;p7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160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3672"/>
            <a:ext cx="8229600" cy="729154"/>
          </a:xfrm>
        </p:spPr>
        <p:txBody>
          <a:bodyPr/>
          <a:lstStyle>
            <a:lvl1pPr>
              <a:defRPr b="0" i="0">
                <a:latin typeface="Times New Roman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0481"/>
            <a:ext cx="8229600" cy="2775019"/>
          </a:xfrm>
        </p:spPr>
        <p:txBody>
          <a:bodyPr/>
          <a:lstStyle>
            <a:lvl1pPr>
              <a:defRPr b="0" i="0">
                <a:latin typeface="Arial"/>
                <a:cs typeface="Arial"/>
              </a:defRPr>
            </a:lvl1pPr>
            <a:lvl2pPr>
              <a:defRPr b="0" i="0">
                <a:latin typeface="Arial"/>
                <a:cs typeface="Arial"/>
              </a:defRPr>
            </a:lvl2pPr>
            <a:lvl3pPr>
              <a:defRPr b="0" i="0">
                <a:latin typeface="Arial"/>
                <a:cs typeface="Arial"/>
              </a:defRPr>
            </a:lvl3pPr>
            <a:lvl4pPr>
              <a:defRPr b="0" i="0">
                <a:latin typeface="Arial"/>
                <a:cs typeface="Arial"/>
              </a:defRPr>
            </a:lvl4pPr>
            <a:lvl5pPr>
              <a:defRPr b="0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45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D0B88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877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6010"/>
            <a:ext cx="8229600" cy="647987"/>
          </a:xfrm>
        </p:spPr>
        <p:txBody>
          <a:bodyPr/>
          <a:lstStyle>
            <a:lvl1pPr>
              <a:defRPr b="1" i="0">
                <a:latin typeface="Times New Roman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2238"/>
            <a:ext cx="4038600" cy="2956037"/>
          </a:xfrm>
        </p:spPr>
        <p:txBody>
          <a:bodyPr/>
          <a:lstStyle>
            <a:lvl1pPr>
              <a:defRPr sz="2800" b="0" i="0">
                <a:latin typeface="Arial"/>
                <a:cs typeface="Arial"/>
              </a:defRPr>
            </a:lvl1pPr>
            <a:lvl2pPr>
              <a:defRPr sz="2400" b="0" i="0">
                <a:latin typeface="Arial"/>
                <a:cs typeface="Arial"/>
              </a:defRPr>
            </a:lvl2pPr>
            <a:lvl3pPr>
              <a:defRPr sz="2000" b="0" i="0">
                <a:latin typeface="Arial"/>
                <a:cs typeface="Arial"/>
              </a:defRPr>
            </a:lvl3pPr>
            <a:lvl4pPr>
              <a:defRPr sz="1800" b="0" i="0">
                <a:latin typeface="Arial"/>
                <a:cs typeface="Arial"/>
              </a:defRPr>
            </a:lvl4pPr>
            <a:lvl5pPr>
              <a:defRPr sz="1800" b="0" i="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2238"/>
            <a:ext cx="4038600" cy="2956037"/>
          </a:xfrm>
        </p:spPr>
        <p:txBody>
          <a:bodyPr/>
          <a:lstStyle>
            <a:lvl1pPr>
              <a:defRPr sz="2800" b="0" i="0">
                <a:latin typeface="Arial"/>
                <a:cs typeface="Arial"/>
              </a:defRPr>
            </a:lvl1pPr>
            <a:lvl2pPr>
              <a:defRPr sz="2400" b="0" i="0">
                <a:latin typeface="Arial"/>
                <a:cs typeface="Arial"/>
              </a:defRPr>
            </a:lvl2pPr>
            <a:lvl3pPr>
              <a:defRPr sz="2000" b="0" i="0">
                <a:latin typeface="Arial"/>
                <a:cs typeface="Arial"/>
              </a:defRPr>
            </a:lvl3pPr>
            <a:lvl4pPr>
              <a:defRPr sz="1800" b="0" i="0">
                <a:latin typeface="Arial"/>
                <a:cs typeface="Arial"/>
              </a:defRPr>
            </a:lvl4pPr>
            <a:lvl5pPr>
              <a:defRPr sz="1800" b="0" i="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035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32789"/>
            <a:ext cx="4040188" cy="59982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55375"/>
            <a:ext cx="4040188" cy="2949470"/>
          </a:xfr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932789"/>
            <a:ext cx="4041775" cy="59982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55375"/>
            <a:ext cx="4041775" cy="2949470"/>
          </a:xfr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4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Subtitle Page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759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937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73674"/>
            <a:ext cx="3008313" cy="951513"/>
          </a:xfrm>
        </p:spPr>
        <p:txBody>
          <a:bodyPr anchor="b"/>
          <a:lstStyle>
            <a:lvl1pPr algn="l">
              <a:defRPr sz="20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73673"/>
            <a:ext cx="5111750" cy="4066190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825187"/>
            <a:ext cx="3008313" cy="3114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867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134" y="3928241"/>
            <a:ext cx="7260896" cy="288050"/>
          </a:xfrm>
        </p:spPr>
        <p:txBody>
          <a:bodyPr anchor="b"/>
          <a:lstStyle>
            <a:lvl1pPr algn="l">
              <a:defRPr sz="20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10134" y="348156"/>
            <a:ext cx="7260896" cy="34815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10134" y="4216292"/>
            <a:ext cx="7260896" cy="550971"/>
          </a:xfr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82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7600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65581"/>
            <a:ext cx="8229600" cy="2732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BFF53-7C97-8C49-AB42-96FD965FEBF4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7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○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376535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controller.vpfa.fsu.edu/services/accounting-reporting/ledger-review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oaas.fsu.ed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seehttps://controller.vpfa.fsu.edu/services/accounting-reporti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GeneralAccounting@admin.fsu.ed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maparks@fsu.edu" TargetMode="External"/><Relationship Id="rId2" Type="http://schemas.openxmlformats.org/officeDocument/2006/relationships/hyperlink" Target="mailto:bcmiller@fsu.edu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.xml"/><Relationship Id="rId6" Type="http://schemas.openxmlformats.org/officeDocument/2006/relationships/image" Target="../media/image25.png"/><Relationship Id="rId5" Type="http://schemas.openxmlformats.org/officeDocument/2006/relationships/hyperlink" Target="mailto:training@fsu.edu" TargetMode="External"/><Relationship Id="rId4" Type="http://schemas.openxmlformats.org/officeDocument/2006/relationships/hyperlink" Target="https://fsu.qualtrics.com/jfe/form/SV_5sQ2gOkcis6zw22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EEE9BE-BE1F-4DDA-927A-6250E9AAA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Departmental Ledger Review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15C650-162E-49C8-ADC2-8FA207BE06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986355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A179B-BA01-4570-928B-04ED17C70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Unexpected Fluctuations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88E296-B286-4647-85D9-09518C96B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55" y="1889790"/>
            <a:ext cx="7766301" cy="185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057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D27D9-97EC-4F36-B67F-2437E65F2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Atypical Balance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C00E429-9128-44CF-AB5E-2CD5C46145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008163"/>
            <a:ext cx="8229600" cy="22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971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65D2B-C8CB-4633-B874-BF43BCD90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Large Expense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E2B479-8338-4659-A831-9245E1E63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10" y="1809917"/>
            <a:ext cx="8686800" cy="12418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231A39-D6C9-4972-BD17-033032EEE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10" y="3133808"/>
            <a:ext cx="8686800" cy="179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360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E2DD4-EFAC-4D4D-B143-ACC05797D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Static Balances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A0B437-8921-405E-BDC4-4B802825E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17542"/>
            <a:ext cx="9144000" cy="14505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3EF64E-5986-4E85-A17A-9E3613654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68068"/>
            <a:ext cx="9005455" cy="101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479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48FDC-9C74-4947-B1EC-DBE94BF34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1C - Comparing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4F365-827B-4743-AD35-2AAB044EA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30531"/>
            <a:ext cx="8229600" cy="3106794"/>
          </a:xfrm>
        </p:spPr>
        <p:txBody>
          <a:bodyPr>
            <a:noAutofit/>
          </a:bodyPr>
          <a:lstStyle/>
          <a:p>
            <a:r>
              <a:rPr lang="en-US" sz="2400" dirty="0"/>
              <a:t>Compare current period activity with prior period activity</a:t>
            </a:r>
          </a:p>
          <a:p>
            <a:r>
              <a:rPr lang="en-US" sz="2400" dirty="0"/>
              <a:t>Compare current year activity and balances with prior year activity and balances</a:t>
            </a:r>
          </a:p>
          <a:p>
            <a:r>
              <a:rPr lang="en-US" sz="2400" dirty="0"/>
              <a:t>Compare revenue and expenses to payment and billing schedules from customers and vendors</a:t>
            </a:r>
          </a:p>
        </p:txBody>
      </p:sp>
    </p:spTree>
    <p:extLst>
      <p:ext uri="{BB962C8B-B14F-4D97-AF65-F5344CB8AC3E}">
        <p14:creationId xmlns:p14="http://schemas.microsoft.com/office/powerpoint/2010/main" val="3526467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2A5F7-49C1-4B12-96A8-A55604517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1D - Data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38EDB-8836-4FEC-A28B-2927AA821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3400" dirty="0"/>
              <a:t>Look for unfamiliar vendor payments</a:t>
            </a:r>
          </a:p>
          <a:p>
            <a:r>
              <a:rPr lang="en-US" sz="3400" dirty="0"/>
              <a:t>Look for any duplicate payments</a:t>
            </a:r>
          </a:p>
          <a:p>
            <a:r>
              <a:rPr lang="en-US" sz="3400" dirty="0"/>
              <a:t>Look for deficit spending</a:t>
            </a:r>
          </a:p>
          <a:p>
            <a:r>
              <a:rPr lang="en-US" sz="3400" dirty="0"/>
              <a:t>Look for unusual or excessive expenses </a:t>
            </a:r>
          </a:p>
          <a:p>
            <a:r>
              <a:rPr lang="en-US" sz="3400" dirty="0"/>
              <a:t>Look for expenses that are not allowable for the funding source used</a:t>
            </a:r>
          </a:p>
          <a:p>
            <a:r>
              <a:rPr lang="en-US" sz="3400" dirty="0"/>
              <a:t>Verify Payroll Certification amounts correspond to salary expenses</a:t>
            </a:r>
          </a:p>
          <a:p>
            <a:r>
              <a:rPr lang="en-US" sz="3400" dirty="0"/>
              <a:t>Look for </a:t>
            </a:r>
            <a:r>
              <a:rPr lang="en-US" sz="3400" dirty="0" err="1"/>
              <a:t>PCard</a:t>
            </a:r>
            <a:r>
              <a:rPr lang="en-US" sz="3400" dirty="0"/>
              <a:t> transactions for unfamiliar cardholders or inappropriate/unexpected charges</a:t>
            </a:r>
          </a:p>
          <a:p>
            <a:r>
              <a:rPr lang="en-US" sz="3400" dirty="0"/>
              <a:t>Track key ratios</a:t>
            </a:r>
          </a:p>
          <a:p>
            <a:r>
              <a:rPr lang="en-US" sz="3400" dirty="0"/>
              <a:t>Compute variances</a:t>
            </a:r>
          </a:p>
          <a:p>
            <a:r>
              <a:rPr lang="en-US" sz="3400" dirty="0"/>
              <a:t>Look for other high-risk transactions specific to dept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198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2D800-617A-4D90-98F3-F0A7386F7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Unfamiliar Vendor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E6D9BC-FA98-4E89-B8F7-D99EEEEF3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9655"/>
            <a:ext cx="9144000" cy="267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025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6D292-19BA-4DEF-B78E-8A4C178FF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Duplicate Payment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22E608-6579-45A2-B9AB-9F278A0C1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7134"/>
            <a:ext cx="9144000" cy="162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0785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1C03D-0DE2-4FAF-998B-FD03E7474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Deficit Spending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4A16CB-2101-40E6-B2EC-656C0978D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5089"/>
            <a:ext cx="9144000" cy="199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358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65D2B-C8CB-4633-B874-BF43BCD90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Unusual or Excessive Expenses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E2B479-8338-4659-A831-9245E1E63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10" y="1809917"/>
            <a:ext cx="8686800" cy="12418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231A39-D6C9-4972-BD17-033032EEE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10" y="3133808"/>
            <a:ext cx="8686800" cy="179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739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019EC-E89B-4F3A-BCD0-278D3C64A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a ledger review?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C9D20-3A75-4358-B385-365A3D811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509" y="1760481"/>
            <a:ext cx="8626764" cy="2719155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Analyzing ledger transactions and balances</a:t>
            </a:r>
          </a:p>
          <a:p>
            <a:r>
              <a:rPr lang="en-US" dirty="0"/>
              <a:t>All accounts should be reviewed including assets, liabilities, revenue and expenses</a:t>
            </a:r>
          </a:p>
          <a:p>
            <a:r>
              <a:rPr lang="en-US" dirty="0"/>
              <a:t>Provide reasonable assurance that charges and credits are valid </a:t>
            </a:r>
          </a:p>
          <a:p>
            <a:r>
              <a:rPr lang="en-US" dirty="0"/>
              <a:t>Verifies transactions are </a:t>
            </a:r>
          </a:p>
          <a:p>
            <a:pPr lvl="1"/>
            <a:r>
              <a:rPr lang="en-US" dirty="0"/>
              <a:t>appropriate </a:t>
            </a:r>
          </a:p>
          <a:p>
            <a:pPr lvl="1"/>
            <a:r>
              <a:rPr lang="en-US" dirty="0"/>
              <a:t>compliant with all applicable policies and regulations</a:t>
            </a:r>
          </a:p>
          <a:p>
            <a:r>
              <a:rPr lang="en-US" dirty="0"/>
              <a:t>Verifies account balances </a:t>
            </a:r>
          </a:p>
          <a:p>
            <a:pPr lvl="1"/>
            <a:r>
              <a:rPr lang="en-US" dirty="0"/>
              <a:t>accounts and balance amounts are expected and appropriate</a:t>
            </a:r>
          </a:p>
          <a:p>
            <a:pPr lvl="1"/>
            <a:r>
              <a:rPr lang="en-US" dirty="0"/>
              <a:t>balance amounts are substantiated by valid assets and liabilities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Historically departmental reviews haven’t put much focus on looking at balance sheet accounts, but activity on those accounts should be reviewed as well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Ledger review guidance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0953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DFC45-F939-45FC-B30F-7ED92EBEB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Expenses Not Allowable for Funding Source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B4E5263-77AF-41EC-BC72-E51E5F0728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2500" y="1760538"/>
            <a:ext cx="4978999" cy="277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0648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BBD13-09A3-4381-BD93-E4883071F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Verify Payroll Certification Matches Salary Expense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E05C4F-7AF2-4D00-B7BE-8B6F7E12F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436" y="3540675"/>
            <a:ext cx="7444509" cy="13378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ECFA6B-558B-4E0A-9534-81506D57F8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740" y="1474249"/>
            <a:ext cx="834390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566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2D800-617A-4D90-98F3-F0A7386F7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PCard</a:t>
            </a:r>
            <a:r>
              <a:rPr lang="en-US" sz="2800" dirty="0"/>
              <a:t> Transactions for Unfamiliar/Unexpected Charges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E6D9BC-FA98-4E89-B8F7-D99EEEEF3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9655"/>
            <a:ext cx="9144000" cy="267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9555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2D800-617A-4D90-98F3-F0A7386F7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Key Ratios and Variances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A57B63-675A-4F87-8B6C-B787D9937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45" y="1630591"/>
            <a:ext cx="4738255" cy="20243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6E66F7-19BB-48E9-8037-9DC50B63A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5970" y="2122477"/>
            <a:ext cx="3837270" cy="89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1894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E627A-3E26-4298-BE5B-8FEDEECD2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2A - Researching Transactions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40D29-5D4F-4DCB-8E62-E3DAFC4484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900" dirty="0"/>
              <a:t>Unusual or suspicious transactions should be investigated in order to determine the cause of significant variances related to account balances.  </a:t>
            </a:r>
          </a:p>
          <a:p>
            <a:r>
              <a:rPr lang="en-US" sz="1900" dirty="0"/>
              <a:t>Compare source documents to the transaction recorded in OMNI.  Is the documentation sufficient to explain the transaction?  Do you need to obtain additional documentation?</a:t>
            </a:r>
          </a:p>
          <a:p>
            <a:r>
              <a:rPr lang="en-US" sz="1900" dirty="0"/>
              <a:t>Should the transaction be recorded to a different budget/</a:t>
            </a:r>
            <a:r>
              <a:rPr lang="en-US" sz="1900" dirty="0" err="1"/>
              <a:t>chartfield</a:t>
            </a:r>
            <a:r>
              <a:rPr lang="en-US" sz="1900" dirty="0"/>
              <a:t> string?</a:t>
            </a:r>
          </a:p>
          <a:p>
            <a:r>
              <a:rPr lang="en-US" sz="1900" dirty="0"/>
              <a:t>Who initiated and/or authorized the transaction? </a:t>
            </a:r>
          </a:p>
          <a:p>
            <a:r>
              <a:rPr lang="en-US" sz="1900" dirty="0"/>
              <a:t>Is it a timing difference or is there an actual error?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9166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11E95-BB4B-4007-83E6-BF4B26BC7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2B - Corrective 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700E2-90E9-4C64-9C5B-D37E75C3E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53165"/>
            <a:ext cx="8229600" cy="2775019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How to resolve routine errors</a:t>
            </a:r>
          </a:p>
          <a:p>
            <a:r>
              <a:rPr lang="en-US" sz="2400" dirty="0"/>
              <a:t>Emails, phone calls, and meetings</a:t>
            </a:r>
          </a:p>
          <a:p>
            <a:r>
              <a:rPr lang="en-US" sz="2400" dirty="0"/>
              <a:t>How to perform a correcting journal entry</a:t>
            </a:r>
          </a:p>
          <a:p>
            <a:r>
              <a:rPr lang="en-US" sz="2400" dirty="0"/>
              <a:t>Suspected fraud: contact OAAS</a:t>
            </a:r>
          </a:p>
          <a:p>
            <a:pPr lvl="1"/>
            <a:r>
              <a:rPr lang="en-US" sz="2000" dirty="0"/>
              <a:t>Website: </a:t>
            </a:r>
            <a:r>
              <a:rPr lang="en-US" sz="2000" dirty="0">
                <a:hlinkClick r:id="rId3"/>
              </a:rPr>
              <a:t>https://oaas.fsu.edu/</a:t>
            </a:r>
            <a:endParaRPr lang="en-US" sz="2000" dirty="0"/>
          </a:p>
          <a:p>
            <a:pPr lvl="1"/>
            <a:r>
              <a:rPr lang="en-US" sz="2000" dirty="0"/>
              <a:t>Phone: (850) 644-6031</a:t>
            </a:r>
          </a:p>
          <a:p>
            <a:pPr lvl="1"/>
            <a:r>
              <a:rPr lang="en-US" sz="2000" dirty="0"/>
              <a:t>Email: oaas@fsu.edu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3082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25FC1-D56D-4C28-B5A8-3C26322CF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04405"/>
            <a:ext cx="8229600" cy="3026806"/>
          </a:xfrm>
        </p:spPr>
        <p:txBody>
          <a:bodyPr>
            <a:normAutofit fontScale="70000" lnSpcReduction="20000"/>
          </a:bodyPr>
          <a:lstStyle/>
          <a:p>
            <a:pPr marL="342900" lvl="1" indent="-342900">
              <a:buFont typeface="Arial"/>
              <a:buChar char="•"/>
            </a:pPr>
            <a:r>
              <a:rPr lang="en-US" sz="3200" dirty="0"/>
              <a:t>See </a:t>
            </a:r>
            <a:r>
              <a:rPr lang="en-US" sz="3200" dirty="0">
                <a:hlinkClick r:id="rId3"/>
              </a:rPr>
              <a:t>Accounting &amp; Reporting section</a:t>
            </a:r>
            <a:r>
              <a:rPr lang="en-US" sz="3200" dirty="0"/>
              <a:t> of Controller’s website</a:t>
            </a:r>
          </a:p>
          <a:p>
            <a:pPr marL="342900" lvl="1" indent="-342900">
              <a:buFont typeface="Arial"/>
              <a:buChar char="•"/>
            </a:pPr>
            <a:r>
              <a:rPr lang="en-US" sz="3200" dirty="0"/>
              <a:t>General guidelines</a:t>
            </a:r>
          </a:p>
          <a:p>
            <a:pPr marL="742950" lvl="2" indent="-342900"/>
            <a:r>
              <a:rPr lang="en-US" dirty="0"/>
              <a:t>Should not take place before the original transaction has been posted</a:t>
            </a:r>
          </a:p>
          <a:p>
            <a:pPr marL="742950" lvl="2" indent="-342900"/>
            <a:r>
              <a:rPr lang="en-US" dirty="0"/>
              <a:t>Always preferable for original source transaction to be corrected when possible</a:t>
            </a:r>
          </a:p>
          <a:p>
            <a:pPr marL="742950" lvl="2" indent="-342900"/>
            <a:r>
              <a:rPr lang="en-US" dirty="0"/>
              <a:t>The department that processed the original transaction must approve the correction</a:t>
            </a:r>
          </a:p>
          <a:p>
            <a:pPr marL="742950" lvl="2" indent="-342900"/>
            <a:r>
              <a:rPr lang="en-US" dirty="0"/>
              <a:t>Should be processed in a timely manner and as soon as possible after the original transaction has been recorded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C1187FD-E695-4070-A2C0-A3AA7F1B7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73671"/>
            <a:ext cx="8229600" cy="1051843"/>
          </a:xfrm>
        </p:spPr>
        <p:txBody>
          <a:bodyPr>
            <a:normAutofit fontScale="90000"/>
          </a:bodyPr>
          <a:lstStyle/>
          <a:p>
            <a:r>
              <a:rPr lang="en-US" dirty="0"/>
              <a:t>Step 2B - Corrective Actions</a:t>
            </a:r>
            <a:br>
              <a:rPr lang="en-US" dirty="0"/>
            </a:br>
            <a:r>
              <a:rPr lang="en-US" sz="3300" dirty="0"/>
              <a:t>Departmental Online Journal Entries (DOL)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7142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25FC1-D56D-4C28-B5A8-3C26322CF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40908"/>
            <a:ext cx="8229600" cy="2775019"/>
          </a:xfrm>
        </p:spPr>
        <p:txBody>
          <a:bodyPr>
            <a:normAutofit/>
          </a:bodyPr>
          <a:lstStyle/>
          <a:p>
            <a:pPr marL="342900" lvl="1" indent="-342900">
              <a:buFont typeface="Arial"/>
              <a:buChar char="•"/>
            </a:pPr>
            <a:r>
              <a:rPr lang="en-US" sz="2400" dirty="0"/>
              <a:t>Appropriate backup required</a:t>
            </a:r>
          </a:p>
          <a:p>
            <a:pPr marL="742950" lvl="2" indent="-342900"/>
            <a:r>
              <a:rPr lang="en-US" sz="2000" dirty="0"/>
              <a:t>Refer to original transactions on form (e.g., journal, voucher, etc.)</a:t>
            </a:r>
          </a:p>
          <a:p>
            <a:pPr marL="742950" lvl="2" indent="-342900"/>
            <a:r>
              <a:rPr lang="en-US" sz="2000" dirty="0"/>
              <a:t>Attach support via query, etc.</a:t>
            </a:r>
          </a:p>
          <a:p>
            <a:pPr marL="342900" lvl="1" indent="-342900">
              <a:buFont typeface="Arial"/>
              <a:buChar char="•"/>
            </a:pPr>
            <a:r>
              <a:rPr lang="en-US" sz="2400" dirty="0"/>
              <a:t>Obtain appropriate signatures and email to </a:t>
            </a:r>
            <a:r>
              <a:rPr lang="en-US" sz="2400" dirty="0">
                <a:hlinkClick r:id="rId3"/>
              </a:rPr>
              <a:t>GeneralAccounting@admin.fsu.edu</a:t>
            </a:r>
            <a:r>
              <a:rPr lang="en-US" sz="2400" dirty="0"/>
              <a:t> </a:t>
            </a:r>
            <a:endParaRPr lang="en-US" sz="20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C1187FD-E695-4070-A2C0-A3AA7F1B7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73671"/>
            <a:ext cx="8229600" cy="1051843"/>
          </a:xfrm>
        </p:spPr>
        <p:txBody>
          <a:bodyPr>
            <a:normAutofit fontScale="90000"/>
          </a:bodyPr>
          <a:lstStyle/>
          <a:p>
            <a:r>
              <a:rPr lang="en-US" dirty="0"/>
              <a:t>Step 2B - Corrective Actions</a:t>
            </a:r>
            <a:br>
              <a:rPr lang="en-US" dirty="0"/>
            </a:br>
            <a:r>
              <a:rPr lang="en-US" sz="3300" dirty="0"/>
              <a:t>Departmental Online Journal Entries (DOL)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6414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FA6C4-5323-4F9D-A4B2-7EDEE2FB2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3 - Review Documentation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742FB-5763-4A68-ABD7-B483CF2E4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2524"/>
            <a:ext cx="8229600" cy="2775019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Should be completed, reviewed, and signed off on prior to the end of the second succeeding month.</a:t>
            </a:r>
          </a:p>
          <a:p>
            <a:r>
              <a:rPr lang="en-US" dirty="0"/>
              <a:t>Reviewer different than person performing the review.</a:t>
            </a:r>
          </a:p>
          <a:p>
            <a:r>
              <a:rPr lang="en-US" dirty="0"/>
              <a:t>Include:</a:t>
            </a:r>
          </a:p>
          <a:p>
            <a:pPr lvl="1"/>
            <a:r>
              <a:rPr lang="en-US" dirty="0"/>
              <a:t>Account balances</a:t>
            </a:r>
          </a:p>
          <a:p>
            <a:pPr lvl="1"/>
            <a:r>
              <a:rPr lang="en-US" dirty="0"/>
              <a:t>Name and Date of reviewer</a:t>
            </a:r>
          </a:p>
          <a:p>
            <a:pPr lvl="1"/>
            <a:r>
              <a:rPr lang="en-US" dirty="0"/>
              <a:t>Name and Date of approver</a:t>
            </a:r>
          </a:p>
          <a:p>
            <a:pPr lvl="1"/>
            <a:r>
              <a:rPr lang="en-US" dirty="0"/>
              <a:t>Notes on corrective action</a:t>
            </a:r>
          </a:p>
          <a:p>
            <a:pPr lvl="1"/>
            <a:r>
              <a:rPr lang="en-US" dirty="0"/>
              <a:t>Supplementary documentation</a:t>
            </a:r>
          </a:p>
        </p:txBody>
      </p:sp>
    </p:spTree>
    <p:extLst>
      <p:ext uri="{BB962C8B-B14F-4D97-AF65-F5344CB8AC3E}">
        <p14:creationId xmlns:p14="http://schemas.microsoft.com/office/powerpoint/2010/main" val="2202763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F67B9-694A-B90C-E900-454447960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PCard</a:t>
            </a:r>
            <a:r>
              <a:rPr lang="en-US" dirty="0"/>
              <a:t> Monthly Reconciliation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157F2-501F-44A6-B435-0E7E3289B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</a:rPr>
              <a:t>PCard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 reconciliations must be prepared monthly.</a:t>
            </a:r>
          </a:p>
          <a:p>
            <a:r>
              <a:rPr lang="en-US" sz="2000" dirty="0">
                <a:latin typeface="+mj-lt"/>
                <a:ea typeface="Times New Roman" panose="02020603050405020304" pitchFamily="18" charset="0"/>
              </a:rPr>
              <a:t>No longer required to be completed in OMNI Financials.</a:t>
            </a:r>
            <a:endParaRPr lang="en-US" sz="2000" dirty="0">
              <a:effectLst/>
              <a:latin typeface="+mj-lt"/>
              <a:ea typeface="Times New Roman" panose="02020603050405020304" pitchFamily="18" charset="0"/>
            </a:endParaRPr>
          </a:p>
          <a:p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Run the FSU_CTRL_AP_PCARD_RECON query to gather information for the reconciliation.</a:t>
            </a:r>
          </a:p>
          <a:p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The monthly reconciliation is required to be signed by the cardholder, proxy, and the supervisor or Dean/Director/Department Head (DDDH).</a:t>
            </a:r>
            <a:endParaRPr lang="en-US" sz="2000" dirty="0">
              <a:effectLst/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522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9663D-788A-4B4A-BDDA-2AF435AB1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do we review our ledger?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413BF-C3C0-4685-A657-4FF82749D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4767"/>
            <a:ext cx="8229600" cy="3154419"/>
          </a:xfrm>
        </p:spPr>
        <p:txBody>
          <a:bodyPr>
            <a:normAutofit/>
          </a:bodyPr>
          <a:lstStyle/>
          <a:p>
            <a:r>
              <a:rPr lang="en-US" sz="2000" dirty="0"/>
              <a:t>Ensure the sound financial management of university resources</a:t>
            </a:r>
          </a:p>
          <a:p>
            <a:r>
              <a:rPr lang="en-US" sz="2000" dirty="0"/>
              <a:t>Effective internal controls</a:t>
            </a:r>
          </a:p>
          <a:p>
            <a:r>
              <a:rPr lang="en-US" sz="2000" dirty="0"/>
              <a:t>Accuracy and completeness of account balances</a:t>
            </a:r>
          </a:p>
          <a:p>
            <a:r>
              <a:rPr lang="en-US" sz="2000" dirty="0"/>
              <a:t>Timely recording of transactions</a:t>
            </a:r>
          </a:p>
          <a:p>
            <a:r>
              <a:rPr lang="en-US" sz="2000" dirty="0"/>
              <a:t>Compliance with applicable laws, regulations, and university policy</a:t>
            </a:r>
          </a:p>
          <a:p>
            <a:r>
              <a:rPr lang="en-US" sz="2000" dirty="0"/>
              <a:t>Facilitates financial decision making by university administrators and allows auditability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6635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CE438-0129-4939-B630-E3C609C28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73672"/>
            <a:ext cx="8229600" cy="72915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Example of Documentation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030776F-AB16-4EDF-8CC2-FFAA9980D4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847" y="1695883"/>
            <a:ext cx="8446306" cy="30608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15963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8A6F2-F1D5-494E-82B0-2A894A2FD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76010"/>
            <a:ext cx="8229600" cy="64798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Example of Optional Supplementary Documentation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A189D7A-6F67-499F-83C4-2206D132B71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176234"/>
            <a:ext cx="4038600" cy="1888045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AC8627-533F-4D8A-8F8B-1F5617E94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1595" y="2077319"/>
            <a:ext cx="3305175" cy="204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2147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EEE9BE-BE1F-4DDA-927A-6250E9AAA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Additional Reporting Tools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15C650-162E-49C8-ADC2-8FA207BE06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5245365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14538" y="850591"/>
            <a:ext cx="5000625" cy="800100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BI Reports</a:t>
            </a:r>
            <a:br>
              <a:rPr lang="en-US" sz="3200" dirty="0"/>
            </a:br>
            <a:r>
              <a:rPr lang="en-US" sz="3200" dirty="0"/>
              <a:t>Other Reports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63410" y="2227099"/>
            <a:ext cx="7962115" cy="3171530"/>
          </a:xfrm>
        </p:spPr>
        <p:txBody>
          <a:bodyPr numCol="1">
            <a:normAutofit/>
          </a:bodyPr>
          <a:lstStyle/>
          <a:p>
            <a:r>
              <a:rPr lang="en-US" sz="2000" dirty="0"/>
              <a:t>Available Balance – Drillable budgetary report</a:t>
            </a:r>
          </a:p>
          <a:p>
            <a:r>
              <a:rPr lang="en-US" sz="2000" dirty="0"/>
              <a:t>HR-GL Detail (HR report)</a:t>
            </a:r>
          </a:p>
          <a:p>
            <a:pPr lvl="1"/>
            <a:r>
              <a:rPr lang="en-US" sz="2000" dirty="0"/>
              <a:t>HR journals broken down by employee</a:t>
            </a:r>
          </a:p>
          <a:p>
            <a:pPr lvl="1"/>
            <a:r>
              <a:rPr lang="en-US" sz="2000" dirty="0"/>
              <a:t>This level of detail is only available via this report</a:t>
            </a:r>
          </a:p>
          <a:p>
            <a:pPr lvl="1"/>
            <a:r>
              <a:rPr lang="en-US" sz="2000" dirty="0"/>
              <a:t>FSU_PY_FI_REP_INQUIRY role required (if not HR Rep)</a:t>
            </a:r>
          </a:p>
        </p:txBody>
      </p:sp>
    </p:spTree>
    <p:extLst>
      <p:ext uri="{BB962C8B-B14F-4D97-AF65-F5344CB8AC3E}">
        <p14:creationId xmlns:p14="http://schemas.microsoft.com/office/powerpoint/2010/main" val="18608808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34639" y="761815"/>
            <a:ext cx="5000625" cy="800100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BI Reports</a:t>
            </a:r>
            <a:br>
              <a:rPr lang="en-US" sz="3200" dirty="0"/>
            </a:br>
            <a:r>
              <a:rPr lang="en-US" sz="3200" dirty="0"/>
              <a:t>Other Reports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63410" y="1658929"/>
            <a:ext cx="7962115" cy="3274410"/>
          </a:xfrm>
        </p:spPr>
        <p:txBody>
          <a:bodyPr numCol="1">
            <a:normAutofit fontScale="92500" lnSpcReduction="10000"/>
          </a:bodyPr>
          <a:lstStyle/>
          <a:p>
            <a:r>
              <a:rPr lang="en-US" sz="2200" dirty="0"/>
              <a:t>Construction Ledger</a:t>
            </a:r>
          </a:p>
          <a:p>
            <a:pPr lvl="1"/>
            <a:r>
              <a:rPr lang="en-US" sz="2200" dirty="0"/>
              <a:t>Available budget, cash balance, interest earnings, and expense / encumbrance details for construction projects</a:t>
            </a:r>
          </a:p>
          <a:p>
            <a:pPr lvl="1"/>
            <a:r>
              <a:rPr lang="en-US" sz="2200" dirty="0"/>
              <a:t>Useful for departments financing minor projects with departmental funds</a:t>
            </a:r>
          </a:p>
          <a:p>
            <a:r>
              <a:rPr lang="en-US" sz="2200" dirty="0"/>
              <a:t>Trend Ledger</a:t>
            </a:r>
          </a:p>
          <a:p>
            <a:pPr lvl="1"/>
            <a:r>
              <a:rPr lang="en-US" sz="2200" dirty="0"/>
              <a:t>Comparative revenues/expenses</a:t>
            </a:r>
          </a:p>
          <a:p>
            <a:pPr lvl="1"/>
            <a:r>
              <a:rPr lang="en-US" sz="2200" dirty="0"/>
              <a:t>3-year trend of annual amounts</a:t>
            </a:r>
          </a:p>
          <a:p>
            <a:pPr lvl="1"/>
            <a:r>
              <a:rPr lang="en-US" sz="2200" dirty="0"/>
              <a:t>Month-to-month trend is also available in Budget &amp; Transaction dashboard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601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14538" y="724468"/>
            <a:ext cx="5000625" cy="800100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BI Reports</a:t>
            </a:r>
            <a:br>
              <a:rPr lang="en-US" sz="3200" dirty="0"/>
            </a:br>
            <a:r>
              <a:rPr lang="en-US" sz="3200" dirty="0"/>
              <a:t>Other Reports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5762" y="1524568"/>
            <a:ext cx="8334031" cy="3455377"/>
          </a:xfrm>
        </p:spPr>
        <p:txBody>
          <a:bodyPr numCol="1">
            <a:normAutofit/>
          </a:bodyPr>
          <a:lstStyle/>
          <a:p>
            <a:r>
              <a:rPr lang="en-US" sz="1800" dirty="0"/>
              <a:t>Dept Cash Balance Trend</a:t>
            </a:r>
          </a:p>
          <a:p>
            <a:pPr lvl="1"/>
            <a:r>
              <a:rPr lang="en-US" sz="1600" dirty="0"/>
              <a:t>Primarily intended for use by Auxiliary/Designated departments</a:t>
            </a:r>
          </a:p>
          <a:p>
            <a:pPr lvl="1"/>
            <a:r>
              <a:rPr lang="en-US" sz="1600" dirty="0"/>
              <a:t>End of period cash balance and trend line over 12 months</a:t>
            </a:r>
          </a:p>
          <a:p>
            <a:pPr lvl="1"/>
            <a:r>
              <a:rPr lang="en-US" sz="1600" dirty="0"/>
              <a:t>Helps identify cash flow issues</a:t>
            </a:r>
          </a:p>
          <a:p>
            <a:pPr lvl="1"/>
            <a:r>
              <a:rPr lang="en-US" sz="1600" dirty="0"/>
              <a:t>Can run by Budget Manager</a:t>
            </a:r>
          </a:p>
          <a:p>
            <a:r>
              <a:rPr lang="en-US" sz="1800" dirty="0"/>
              <a:t>Transaction Details (Student Financials report)</a:t>
            </a:r>
          </a:p>
          <a:p>
            <a:pPr lvl="1"/>
            <a:r>
              <a:rPr lang="en-US" sz="1600" dirty="0"/>
              <a:t>Additional detail for SF journals from the Student Central system</a:t>
            </a:r>
          </a:p>
          <a:p>
            <a:pPr lvl="1"/>
            <a:r>
              <a:rPr lang="en-US" sz="1600" dirty="0"/>
              <a:t>FSU_SFS_TRANSDTL_RPT_VIEW role required</a:t>
            </a:r>
          </a:p>
          <a:p>
            <a:r>
              <a:rPr lang="en-US" sz="1800" dirty="0"/>
              <a:t>myFSU Security – Detail of OMNI security roles by department and/or employee; internal </a:t>
            </a:r>
            <a:r>
              <a:rPr lang="en-US" sz="1800"/>
              <a:t>security roles review </a:t>
            </a:r>
            <a:r>
              <a:rPr lang="en-US" sz="1800" dirty="0"/>
              <a:t>must be completed quarterly</a:t>
            </a:r>
          </a:p>
          <a:p>
            <a:r>
              <a:rPr lang="en-US" sz="1800" dirty="0"/>
              <a:t>Remember the ‘Help’ link available on each report</a:t>
            </a:r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237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F8033-AD84-4572-B70B-C05B27679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Controller Contact Info</a:t>
            </a:r>
          </a:p>
        </p:txBody>
      </p:sp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29A1527C-45B1-81D9-C97B-FD9956C589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623192"/>
              </p:ext>
            </p:extLst>
          </p:nvPr>
        </p:nvGraphicFramePr>
        <p:xfrm>
          <a:off x="619124" y="1604096"/>
          <a:ext cx="7962902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1451">
                  <a:extLst>
                    <a:ext uri="{9D8B030D-6E8A-4147-A177-3AD203B41FA5}">
                      <a16:colId xmlns:a16="http://schemas.microsoft.com/office/drawing/2014/main" val="773088660"/>
                    </a:ext>
                  </a:extLst>
                </a:gridCol>
                <a:gridCol w="3981451">
                  <a:extLst>
                    <a:ext uri="{9D8B030D-6E8A-4147-A177-3AD203B41FA5}">
                      <a16:colId xmlns:a16="http://schemas.microsoft.com/office/drawing/2014/main" val="3380853088"/>
                    </a:ext>
                  </a:extLst>
                </a:gridCol>
              </a:tblGrid>
              <a:tr h="80150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Accounting &amp; Reporting 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GeneralAccounting@admin.fsu.edu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(850) 644-5010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Accounts Payable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AccountsPayable@fsu.edu</a:t>
                      </a:r>
                    </a:p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796670"/>
                  </a:ext>
                </a:extLst>
              </a:tr>
              <a:tr h="801507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chemeClr val="tx1"/>
                          </a:solidFill>
                        </a:rPr>
                        <a:t>Auxiliary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Services</a:t>
                      </a:r>
                      <a:endParaRPr lang="pl-PL" sz="16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pl-PL" sz="1600" b="0" dirty="0">
                          <a:solidFill>
                            <a:schemeClr val="tx1"/>
                          </a:solidFill>
                        </a:rPr>
                        <a:t>ctl-AuxiliaryAccounting@fsu.edu</a:t>
                      </a:r>
                    </a:p>
                    <a:p>
                      <a:pPr algn="ctr"/>
                      <a:r>
                        <a:rPr lang="pl-PL" sz="1600" b="0" dirty="0">
                          <a:solidFill>
                            <a:schemeClr val="tx1"/>
                          </a:solidFill>
                        </a:rPr>
                        <a:t>(850) 644-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4417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Deposit Accounting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ctl-Deposits@fsu.edu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(850) 644-9420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15087"/>
                  </a:ext>
                </a:extLst>
              </a:tr>
              <a:tr h="80150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Financial Systems</a:t>
                      </a:r>
                    </a:p>
                    <a:p>
                      <a:pPr algn="ctr"/>
                      <a:r>
                        <a:rPr lang="en-US" sz="1600" b="0">
                          <a:solidFill>
                            <a:schemeClr val="tx1"/>
                          </a:solidFill>
                        </a:rPr>
                        <a:t>ctl-finsys@fsu.edu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(850) 644-5140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Payroll Services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Payroll@fsu.edu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(850) 644-3813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0558829"/>
                  </a:ext>
                </a:extLst>
              </a:tr>
              <a:tr h="80150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Student Business Services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StudentBusiness@fsu.edu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(850) 644-9452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Travel Services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Travel@fsu.edu</a:t>
                      </a:r>
                    </a:p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24942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36191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22E16-FF50-6C9A-1923-9340919E1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Presenters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70268-EFA1-AB4A-57B6-DBD193E2E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Betsy Miller</a:t>
            </a:r>
          </a:p>
          <a:p>
            <a:pPr lvl="1"/>
            <a:r>
              <a:rPr lang="en-US" dirty="0">
                <a:hlinkClick r:id="rId2"/>
              </a:rPr>
              <a:t>bcmiller@fsu.edu</a:t>
            </a:r>
            <a:endParaRPr lang="en-US" dirty="0"/>
          </a:p>
          <a:p>
            <a:pPr lvl="1"/>
            <a:r>
              <a:rPr lang="en-US" dirty="0"/>
              <a:t>850-644-0292</a:t>
            </a:r>
          </a:p>
          <a:p>
            <a:r>
              <a:rPr lang="en-US" dirty="0"/>
              <a:t>Mary Ann Parks</a:t>
            </a:r>
          </a:p>
          <a:p>
            <a:pPr lvl="1"/>
            <a:r>
              <a:rPr lang="en-US" dirty="0">
                <a:hlinkClick r:id="rId3"/>
              </a:rPr>
              <a:t>maparks@fsu.edu</a:t>
            </a:r>
            <a:endParaRPr lang="en-US" dirty="0"/>
          </a:p>
          <a:p>
            <a:pPr lvl="1"/>
            <a:r>
              <a:rPr lang="en-US" dirty="0"/>
              <a:t>850-644-1824</a:t>
            </a:r>
          </a:p>
        </p:txBody>
      </p:sp>
    </p:spTree>
    <p:extLst>
      <p:ext uri="{BB962C8B-B14F-4D97-AF65-F5344CB8AC3E}">
        <p14:creationId xmlns:p14="http://schemas.microsoft.com/office/powerpoint/2010/main" val="2614892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3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We want </a:t>
            </a:r>
            <a:br>
              <a:rPr lang="en" sz="3200" dirty="0"/>
            </a:br>
            <a:r>
              <a:rPr lang="en" sz="3200" dirty="0"/>
              <a:t>your feedback!</a:t>
            </a:r>
            <a:endParaRPr sz="3200" dirty="0"/>
          </a:p>
        </p:txBody>
      </p:sp>
      <p:sp>
        <p:nvSpPr>
          <p:cNvPr id="459" name="Google Shape;459;p23"/>
          <p:cNvSpPr txBox="1">
            <a:spLocks noGrp="1"/>
          </p:cNvSpPr>
          <p:nvPr>
            <p:ph type="body" idx="1"/>
          </p:nvPr>
        </p:nvSpPr>
        <p:spPr>
          <a:xfrm>
            <a:off x="2862439" y="1064001"/>
            <a:ext cx="1858800" cy="4948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accent2"/>
                </a:solidFill>
              </a:rPr>
              <a:t>1: Scan the QR Code</a:t>
            </a:r>
            <a:endParaRPr b="1" dirty="0">
              <a:solidFill>
                <a:schemeClr val="accent2"/>
              </a:solidFill>
            </a:endParaRPr>
          </a:p>
        </p:txBody>
      </p:sp>
      <p:sp>
        <p:nvSpPr>
          <p:cNvPr id="460" name="Google Shape;460;p23"/>
          <p:cNvSpPr txBox="1">
            <a:spLocks noGrp="1"/>
          </p:cNvSpPr>
          <p:nvPr>
            <p:ph type="body" idx="2"/>
          </p:nvPr>
        </p:nvSpPr>
        <p:spPr>
          <a:xfrm>
            <a:off x="5341846" y="1303471"/>
            <a:ext cx="2149766" cy="2922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2: Visit </a:t>
            </a:r>
            <a:r>
              <a:rPr lang="en-US" dirty="0"/>
              <a:t> </a:t>
            </a:r>
            <a:r>
              <a:rPr lang="en-US" b="1" dirty="0">
                <a:hlinkClick r:id="rId4"/>
              </a:rPr>
              <a:t>fla.st/23SBS9WQ</a:t>
            </a:r>
            <a:r>
              <a:rPr lang="en-US" dirty="0"/>
              <a:t> </a:t>
            </a:r>
            <a:endParaRPr lang="en-US" dirty="0">
              <a:solidFill>
                <a:srgbClr val="4A5C65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F46DBB-838D-4C3A-B24B-B82E2F65C2CC}"/>
              </a:ext>
            </a:extLst>
          </p:cNvPr>
          <p:cNvSpPr txBox="1"/>
          <p:nvPr/>
        </p:nvSpPr>
        <p:spPr>
          <a:xfrm>
            <a:off x="311573" y="4776866"/>
            <a:ext cx="6960533" cy="25391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4A5C65"/>
                </a:solidFill>
                <a:effectLst/>
                <a:uLnTx/>
                <a:uFillTx/>
                <a:latin typeface="Lato Light"/>
                <a:cs typeface="Arial"/>
                <a:sym typeface="Arial"/>
              </a:rPr>
              <a:t>Florida State University | Continuous Improvement &amp; Training | Contact us at </a:t>
            </a: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4A5C65"/>
                </a:solidFill>
                <a:effectLst/>
                <a:uLnTx/>
                <a:uFillTx/>
                <a:latin typeface="Lato Light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training@fsu.edu</a:t>
            </a: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4A5C65"/>
                </a:solidFill>
                <a:effectLst/>
                <a:uLnTx/>
                <a:uFillTx/>
                <a:latin typeface="Lato Light"/>
                <a:cs typeface="Arial"/>
                <a:sym typeface="Arial"/>
              </a:rPr>
              <a:t> with any questions!</a:t>
            </a:r>
          </a:p>
        </p:txBody>
      </p:sp>
      <p:grpSp>
        <p:nvGrpSpPr>
          <p:cNvPr id="9" name="Google Shape;604;p36">
            <a:extLst>
              <a:ext uri="{FF2B5EF4-FFF2-40B4-BE49-F238E27FC236}">
                <a16:creationId xmlns:a16="http://schemas.microsoft.com/office/drawing/2014/main" id="{D664FC02-F63B-4D8C-9174-FD82D4CCBC70}"/>
              </a:ext>
            </a:extLst>
          </p:cNvPr>
          <p:cNvGrpSpPr/>
          <p:nvPr/>
        </p:nvGrpSpPr>
        <p:grpSpPr>
          <a:xfrm>
            <a:off x="4910441" y="1727460"/>
            <a:ext cx="2963987" cy="1828518"/>
            <a:chOff x="1177450" y="241631"/>
            <a:chExt cx="6173152" cy="3616776"/>
          </a:xfrm>
        </p:grpSpPr>
        <p:sp>
          <p:nvSpPr>
            <p:cNvPr id="10" name="Google Shape;605;p36">
              <a:extLst>
                <a:ext uri="{FF2B5EF4-FFF2-40B4-BE49-F238E27FC236}">
                  <a16:creationId xmlns:a16="http://schemas.microsoft.com/office/drawing/2014/main" id="{4A03A071-5DB4-49C5-8204-3BE1A62DD3CD}"/>
                </a:ext>
              </a:extLst>
            </p:cNvPr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606;p36">
              <a:extLst>
                <a:ext uri="{FF2B5EF4-FFF2-40B4-BE49-F238E27FC236}">
                  <a16:creationId xmlns:a16="http://schemas.microsoft.com/office/drawing/2014/main" id="{2C37CB44-5C8A-4540-92D0-32CCB7E3C6B2}"/>
                </a:ext>
              </a:extLst>
            </p:cNvPr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607;p36">
              <a:extLst>
                <a:ext uri="{FF2B5EF4-FFF2-40B4-BE49-F238E27FC236}">
                  <a16:creationId xmlns:a16="http://schemas.microsoft.com/office/drawing/2014/main" id="{F4AEA945-0863-49F8-B30B-A658C3F1C6A3}"/>
                </a:ext>
              </a:extLst>
            </p:cNvPr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608;p36">
              <a:extLst>
                <a:ext uri="{FF2B5EF4-FFF2-40B4-BE49-F238E27FC236}">
                  <a16:creationId xmlns:a16="http://schemas.microsoft.com/office/drawing/2014/main" id="{8E872FD1-F98F-4E09-95E4-1C53B16444DC}"/>
                </a:ext>
              </a:extLst>
            </p:cNvPr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EA74DBB-28AC-4361-B95C-E09EE6D689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1238" y="1890940"/>
            <a:ext cx="2136903" cy="1414945"/>
          </a:xfrm>
          <a:prstGeom prst="rect">
            <a:avLst/>
          </a:prstGeom>
        </p:spPr>
      </p:pic>
      <p:grpSp>
        <p:nvGrpSpPr>
          <p:cNvPr id="22" name="Google Shape;592;p35">
            <a:extLst>
              <a:ext uri="{FF2B5EF4-FFF2-40B4-BE49-F238E27FC236}">
                <a16:creationId xmlns:a16="http://schemas.microsoft.com/office/drawing/2014/main" id="{08A1CB4C-F1FC-4C90-88F1-FB8F143EB526}"/>
              </a:ext>
            </a:extLst>
          </p:cNvPr>
          <p:cNvGrpSpPr/>
          <p:nvPr/>
        </p:nvGrpSpPr>
        <p:grpSpPr>
          <a:xfrm>
            <a:off x="3030714" y="1412955"/>
            <a:ext cx="1369733" cy="2052419"/>
            <a:chOff x="2112475" y="238124"/>
            <a:chExt cx="3395050" cy="5238750"/>
          </a:xfrm>
        </p:grpSpPr>
        <p:sp>
          <p:nvSpPr>
            <p:cNvPr id="23" name="Google Shape;593;p35">
              <a:extLst>
                <a:ext uri="{FF2B5EF4-FFF2-40B4-BE49-F238E27FC236}">
                  <a16:creationId xmlns:a16="http://schemas.microsoft.com/office/drawing/2014/main" id="{D87EBF2E-23B3-478B-BE44-48AD10843C4E}"/>
                </a:ext>
              </a:extLst>
            </p:cNvPr>
            <p:cNvSpPr/>
            <p:nvPr/>
          </p:nvSpPr>
          <p:spPr>
            <a:xfrm>
              <a:off x="2112475" y="238124"/>
              <a:ext cx="3395050" cy="5238750"/>
            </a:xfrm>
            <a:custGeom>
              <a:avLst/>
              <a:gdLst/>
              <a:ahLst/>
              <a:cxnLst/>
              <a:rect l="l" t="t" r="r" b="b"/>
              <a:pathLst>
                <a:path w="135802" h="209550" extrusionOk="0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594;p35">
              <a:extLst>
                <a:ext uri="{FF2B5EF4-FFF2-40B4-BE49-F238E27FC236}">
                  <a16:creationId xmlns:a16="http://schemas.microsoft.com/office/drawing/2014/main" id="{83A6113B-3FCF-456D-851E-1903E609E3F7}"/>
                </a:ext>
              </a:extLst>
            </p:cNvPr>
            <p:cNvSpPr/>
            <p:nvPr/>
          </p:nvSpPr>
          <p:spPr>
            <a:xfrm>
              <a:off x="3671350" y="5147100"/>
              <a:ext cx="279175" cy="179900"/>
            </a:xfrm>
            <a:custGeom>
              <a:avLst/>
              <a:gdLst/>
              <a:ahLst/>
              <a:cxnLst/>
              <a:rect l="l" t="t" r="r" b="b"/>
              <a:pathLst>
                <a:path w="11167" h="7196" extrusionOk="0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595;p35">
              <a:extLst>
                <a:ext uri="{FF2B5EF4-FFF2-40B4-BE49-F238E27FC236}">
                  <a16:creationId xmlns:a16="http://schemas.microsoft.com/office/drawing/2014/main" id="{570A5B12-CD9E-47C0-99BE-7934BAC3F5F0}"/>
                </a:ext>
              </a:extLst>
            </p:cNvPr>
            <p:cNvSpPr/>
            <p:nvPr/>
          </p:nvSpPr>
          <p:spPr>
            <a:xfrm>
              <a:off x="3650725" y="446100"/>
              <a:ext cx="54375" cy="54350"/>
            </a:xfrm>
            <a:custGeom>
              <a:avLst/>
              <a:gdLst/>
              <a:ahLst/>
              <a:cxnLst/>
              <a:rect l="l" t="t" r="r" b="b"/>
              <a:pathLst>
                <a:path w="2175" h="2174" extrusionOk="0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596;p35">
              <a:extLst>
                <a:ext uri="{FF2B5EF4-FFF2-40B4-BE49-F238E27FC236}">
                  <a16:creationId xmlns:a16="http://schemas.microsoft.com/office/drawing/2014/main" id="{7891781D-1BBF-46C1-8EA9-027C5679015D}"/>
                </a:ext>
              </a:extLst>
            </p:cNvPr>
            <p:cNvSpPr/>
            <p:nvPr/>
          </p:nvSpPr>
          <p:spPr>
            <a:xfrm>
              <a:off x="3761275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E095729F-CED6-4A4B-B5B4-FD4D85F3901C}"/>
              </a:ext>
            </a:extLst>
          </p:cNvPr>
          <p:cNvCxnSpPr>
            <a:cxnSpLocks/>
          </p:cNvCxnSpPr>
          <p:nvPr/>
        </p:nvCxnSpPr>
        <p:spPr>
          <a:xfrm>
            <a:off x="4504415" y="1971355"/>
            <a:ext cx="534036" cy="469676"/>
          </a:xfrm>
          <a:prstGeom prst="curvedConnector3">
            <a:avLst>
              <a:gd name="adj1" fmla="val 46433"/>
            </a:avLst>
          </a:prstGeom>
          <a:ln w="38100"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4" descr="Qr code&#10;&#10;Description automatically generated">
            <a:extLst>
              <a:ext uri="{FF2B5EF4-FFF2-40B4-BE49-F238E27FC236}">
                <a16:creationId xmlns:a16="http://schemas.microsoft.com/office/drawing/2014/main" id="{18214323-E277-1F57-5FFA-6CF5608C5A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1354" y="1783590"/>
            <a:ext cx="1318744" cy="1310695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4EFD59-4BFB-BCDA-E1F4-81DD92343AAA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1977638" y="3649392"/>
            <a:ext cx="5587589" cy="2739300"/>
          </a:xfrm>
        </p:spPr>
        <p:txBody>
          <a:bodyPr/>
          <a:lstStyle/>
          <a:p>
            <a:pPr marL="146050" indent="0">
              <a:buNone/>
            </a:pPr>
            <a:r>
              <a:rPr lang="en-US" sz="1200" b="1" dirty="0"/>
              <a:t>Note: </a:t>
            </a:r>
            <a:r>
              <a:rPr lang="en-US" sz="1200" dirty="0"/>
              <a:t>Make sure to select </a:t>
            </a:r>
            <a:r>
              <a:rPr lang="en-US" sz="1200" b="1" dirty="0"/>
              <a:t>Departmental Ledger Review</a:t>
            </a:r>
            <a:r>
              <a:rPr lang="en-US" sz="1200" dirty="0"/>
              <a:t> in the survey drop-down! </a:t>
            </a: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15702-03A8-4352-97B4-961837D43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Who performs ledger review?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94C32-684D-4E8B-892E-EE260C81C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44428"/>
            <a:ext cx="8229600" cy="2992494"/>
          </a:xfrm>
        </p:spPr>
        <p:txBody>
          <a:bodyPr>
            <a:normAutofit/>
          </a:bodyPr>
          <a:lstStyle/>
          <a:p>
            <a:r>
              <a:rPr lang="en-US" sz="2400" dirty="0"/>
              <a:t>Budget Manager/designee should perform the review</a:t>
            </a:r>
          </a:p>
          <a:p>
            <a:r>
              <a:rPr lang="en-US" sz="2400" dirty="0"/>
              <a:t>Sign off should be done by someone at the supervisor/management level</a:t>
            </a:r>
          </a:p>
          <a:p>
            <a:r>
              <a:rPr lang="en-US" sz="2400" dirty="0"/>
              <a:t>Separation of duties: Employees who originate and/or authorize transactions being reconciled should not perform review or sign off on the review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466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8216" y="717427"/>
            <a:ext cx="7833946" cy="800100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Departmental Ledger Review BI Report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3013" y="1854877"/>
            <a:ext cx="8637973" cy="3407019"/>
          </a:xfrm>
        </p:spPr>
        <p:txBody>
          <a:bodyPr numCol="1">
            <a:normAutofit fontScale="70000" lnSpcReduction="20000"/>
          </a:bodyPr>
          <a:lstStyle/>
          <a:p>
            <a:r>
              <a:rPr lang="en-US" dirty="0"/>
              <a:t>Updated daily</a:t>
            </a:r>
          </a:p>
          <a:p>
            <a:r>
              <a:rPr lang="en-US" dirty="0"/>
              <a:t>Used for monthly review of department financial activity</a:t>
            </a:r>
          </a:p>
          <a:p>
            <a:r>
              <a:rPr lang="en-US" dirty="0"/>
              <a:t>Main page summarizes balances by account type and period</a:t>
            </a:r>
          </a:p>
          <a:p>
            <a:pPr lvl="1"/>
            <a:r>
              <a:rPr lang="en-US" sz="2800" dirty="0"/>
              <a:t>Drilling links show balances by account code (112000, 740252, etc.)</a:t>
            </a:r>
          </a:p>
          <a:p>
            <a:pPr lvl="1"/>
            <a:r>
              <a:rPr lang="en-US" sz="2800" dirty="0"/>
              <a:t>Clicking on the balance amounts will show transaction details</a:t>
            </a:r>
            <a:endParaRPr lang="en-US" dirty="0"/>
          </a:p>
          <a:p>
            <a:r>
              <a:rPr lang="en-US" dirty="0"/>
              <a:t>All funds and projects in a dept will be returned</a:t>
            </a:r>
          </a:p>
          <a:p>
            <a:pPr lvl="1"/>
            <a:r>
              <a:rPr lang="en-US" sz="3200" dirty="0"/>
              <a:t>Use prompts or drilling links to show only one fund or project</a:t>
            </a:r>
          </a:p>
          <a:p>
            <a:r>
              <a:rPr lang="en-US" dirty="0"/>
              <a:t>Downloadable to Excel</a:t>
            </a:r>
          </a:p>
        </p:txBody>
      </p:sp>
    </p:spTree>
    <p:extLst>
      <p:ext uri="{BB962C8B-B14F-4D97-AF65-F5344CB8AC3E}">
        <p14:creationId xmlns:p14="http://schemas.microsoft.com/office/powerpoint/2010/main" val="2893471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134C3-6C2A-445D-BF88-528AED172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Steps to perform a ledger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17851-F7A4-474A-8E8A-D762577B3C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600" dirty="0"/>
              <a:t>Step 1A - Data Gathering</a:t>
            </a:r>
          </a:p>
          <a:p>
            <a:r>
              <a:rPr lang="en-US" sz="2600" dirty="0"/>
              <a:t>Step 1B - High Level Data Review</a:t>
            </a:r>
          </a:p>
          <a:p>
            <a:r>
              <a:rPr lang="en-US" sz="2600" dirty="0"/>
              <a:t>Step 1C - Comparing Data</a:t>
            </a:r>
          </a:p>
          <a:p>
            <a:r>
              <a:rPr lang="en-US" sz="2600" dirty="0"/>
              <a:t>Step 1D - Data Analysis</a:t>
            </a:r>
          </a:p>
          <a:p>
            <a:r>
              <a:rPr lang="en-US" sz="2600" dirty="0"/>
              <a:t>Step 2A - Researching Transactions</a:t>
            </a:r>
          </a:p>
          <a:p>
            <a:r>
              <a:rPr lang="en-US" sz="2600" dirty="0"/>
              <a:t>Step 2B - Corrective Actions</a:t>
            </a:r>
          </a:p>
          <a:p>
            <a:r>
              <a:rPr lang="en-US" sz="2600" dirty="0"/>
              <a:t>Step 3   - Document Review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855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816BE-55DE-4981-9A6D-DC6DD655A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1A - Access Ledger Trend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67EDB-9BED-47A3-8506-B1328363D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1400" dirty="0"/>
              <a:t>myFSU BI   &gt;   Financial Reports   &gt;   Departmental Ledger Review</a:t>
            </a:r>
          </a:p>
          <a:p>
            <a:endParaRPr lang="en-US" sz="1400" dirty="0"/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04ACA6-8139-4988-B3F5-C264C5EF0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2124131"/>
            <a:ext cx="2022620" cy="358053"/>
          </a:xfrm>
          <a:prstGeom prst="rect">
            <a:avLst/>
          </a:prstGeom>
        </p:spPr>
      </p:pic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8437D7D-638A-446C-A9BE-E2ECC0DD95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639839"/>
            <a:ext cx="2022620" cy="18439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62551C-AC01-43CF-AC2F-16EB735667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3981" y="2207491"/>
            <a:ext cx="6510709" cy="217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662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0BE9D-F791-4D56-9709-084F3CC31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1B - Data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B46C8-A161-4C78-B979-521AC7BA60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High level review of data for reasonableness and accuracy</a:t>
            </a:r>
          </a:p>
          <a:p>
            <a:r>
              <a:rPr lang="en-US" dirty="0"/>
              <a:t>Look for significant changes that occur over one or more periods</a:t>
            </a:r>
          </a:p>
          <a:p>
            <a:r>
              <a:rPr lang="en-US" dirty="0"/>
              <a:t>Look for unexpected fluctuations</a:t>
            </a:r>
          </a:p>
          <a:p>
            <a:r>
              <a:rPr lang="en-US" dirty="0"/>
              <a:t>Look for atypical balances</a:t>
            </a:r>
          </a:p>
          <a:p>
            <a:r>
              <a:rPr lang="en-US" dirty="0"/>
              <a:t>Look for large expenditures</a:t>
            </a:r>
          </a:p>
          <a:p>
            <a:r>
              <a:rPr lang="en-US" dirty="0"/>
              <a:t>Look for static balances</a:t>
            </a:r>
          </a:p>
        </p:txBody>
      </p:sp>
    </p:spTree>
    <p:extLst>
      <p:ext uri="{BB962C8B-B14F-4D97-AF65-F5344CB8AC3E}">
        <p14:creationId xmlns:p14="http://schemas.microsoft.com/office/powerpoint/2010/main" val="1407898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912A6-A981-4392-AD93-E8E7D6236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Significant Changes in a Period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EF919A3-CF50-4077-90CA-E52AFDF263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94226"/>
            <a:ext cx="8229600" cy="270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0447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Garnet_HighDef-1">
  <a:themeElements>
    <a:clrScheme name="Custom 1">
      <a:dk1>
        <a:sysClr val="windowText" lastClr="000000"/>
      </a:dk1>
      <a:lt1>
        <a:sysClr val="window" lastClr="FFFFFF"/>
      </a:lt1>
      <a:dk2>
        <a:srgbClr val="99263E"/>
      </a:dk2>
      <a:lt2>
        <a:srgbClr val="EEECE1"/>
      </a:lt2>
      <a:accent1>
        <a:srgbClr val="D0B88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ent template">
  <a:themeElements>
    <a:clrScheme name="Custom 347">
      <a:dk1>
        <a:srgbClr val="4A5C65"/>
      </a:dk1>
      <a:lt1>
        <a:srgbClr val="FFFFFF"/>
      </a:lt1>
      <a:dk2>
        <a:srgbClr val="A6BCC9"/>
      </a:dk2>
      <a:lt2>
        <a:srgbClr val="DEE9F2"/>
      </a:lt2>
      <a:accent1>
        <a:srgbClr val="02BDC7"/>
      </a:accent1>
      <a:accent2>
        <a:srgbClr val="FFB600"/>
      </a:accent2>
      <a:accent3>
        <a:srgbClr val="FF9755"/>
      </a:accent3>
      <a:accent4>
        <a:srgbClr val="FD6C68"/>
      </a:accent4>
      <a:accent5>
        <a:srgbClr val="FC4067"/>
      </a:accent5>
      <a:accent6>
        <a:srgbClr val="A6BCC9"/>
      </a:accent6>
      <a:hlink>
        <a:srgbClr val="02BDC7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Garnet_HighDef</Template>
  <TotalTime>128</TotalTime>
  <Words>1295</Words>
  <Application>Microsoft Office PowerPoint</Application>
  <PresentationFormat>On-screen Show (16:9)</PresentationFormat>
  <Paragraphs>194</Paragraphs>
  <Slides>38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Calibri</vt:lpstr>
      <vt:lpstr>Lato Light</vt:lpstr>
      <vt:lpstr>Roboto Slab Regular</vt:lpstr>
      <vt:lpstr>Times New Roman</vt:lpstr>
      <vt:lpstr>Garnet_HighDef-1</vt:lpstr>
      <vt:lpstr>Kent template</vt:lpstr>
      <vt:lpstr>Departmental Ledger Review</vt:lpstr>
      <vt:lpstr>What is a ledger review?</vt:lpstr>
      <vt:lpstr>Why do we review our ledger?</vt:lpstr>
      <vt:lpstr>Who performs ledger review?</vt:lpstr>
      <vt:lpstr>Departmental Ledger Review BI Report</vt:lpstr>
      <vt:lpstr>Steps to perform a ledger review</vt:lpstr>
      <vt:lpstr>Step 1A - Access Ledger Trend Report</vt:lpstr>
      <vt:lpstr>Step 1B - Data Review</vt:lpstr>
      <vt:lpstr>Significant Changes in a Period</vt:lpstr>
      <vt:lpstr>Unexpected Fluctuations</vt:lpstr>
      <vt:lpstr>Atypical Balance</vt:lpstr>
      <vt:lpstr>Large Expense</vt:lpstr>
      <vt:lpstr>Static Balances</vt:lpstr>
      <vt:lpstr>Step 1C - Comparing Data</vt:lpstr>
      <vt:lpstr>Step 1D - Data Analysis</vt:lpstr>
      <vt:lpstr>Unfamiliar Vendor</vt:lpstr>
      <vt:lpstr>Duplicate Payment</vt:lpstr>
      <vt:lpstr>Deficit Spending</vt:lpstr>
      <vt:lpstr>Unusual or Excessive Expenses</vt:lpstr>
      <vt:lpstr>Expenses Not Allowable for Funding Source</vt:lpstr>
      <vt:lpstr>Verify Payroll Certification Matches Salary Expense</vt:lpstr>
      <vt:lpstr>PCard Transactions for Unfamiliar/Unexpected Charges</vt:lpstr>
      <vt:lpstr>Key Ratios and Variances</vt:lpstr>
      <vt:lpstr>Step 2A - Researching Transactions</vt:lpstr>
      <vt:lpstr>Step 2B - Corrective Actions</vt:lpstr>
      <vt:lpstr>Step 2B - Corrective Actions Departmental Online Journal Entries (DOL)</vt:lpstr>
      <vt:lpstr>Step 2B - Corrective Actions Departmental Online Journal Entries (DOL)</vt:lpstr>
      <vt:lpstr>Step 3 - Review Documentation</vt:lpstr>
      <vt:lpstr>PCard Monthly Reconciliation</vt:lpstr>
      <vt:lpstr>Example of Documentation</vt:lpstr>
      <vt:lpstr>Example of Optional Supplementary Documentation</vt:lpstr>
      <vt:lpstr>Additional Reporting Tools</vt:lpstr>
      <vt:lpstr>BI Reports Other Reports</vt:lpstr>
      <vt:lpstr>BI Reports Other Reports</vt:lpstr>
      <vt:lpstr>BI Reports Other Reports</vt:lpstr>
      <vt:lpstr>Controller Contact Info</vt:lpstr>
      <vt:lpstr>Presenters</vt:lpstr>
      <vt:lpstr>We want  your feedback!</vt:lpstr>
    </vt:vector>
  </TitlesOfParts>
  <Company>Florida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Departmental Ledger Review</dc:title>
  <dc:creator>Gil Page</dc:creator>
  <cp:lastModifiedBy>Ellen Rider</cp:lastModifiedBy>
  <cp:revision>12</cp:revision>
  <dcterms:created xsi:type="dcterms:W3CDTF">2021-09-28T12:28:25Z</dcterms:created>
  <dcterms:modified xsi:type="dcterms:W3CDTF">2024-04-24T15:16:32Z</dcterms:modified>
</cp:coreProperties>
</file>