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275" r:id="rId3"/>
    <p:sldId id="337" r:id="rId4"/>
    <p:sldId id="345" r:id="rId5"/>
    <p:sldId id="300" r:id="rId6"/>
    <p:sldId id="352" r:id="rId7"/>
    <p:sldId id="344" r:id="rId8"/>
    <p:sldId id="296" r:id="rId9"/>
    <p:sldId id="354" r:id="rId10"/>
    <p:sldId id="350" r:id="rId11"/>
    <p:sldId id="322" r:id="rId12"/>
    <p:sldId id="351" r:id="rId13"/>
    <p:sldId id="355" r:id="rId14"/>
    <p:sldId id="323" r:id="rId15"/>
    <p:sldId id="324" r:id="rId16"/>
    <p:sldId id="356" r:id="rId17"/>
    <p:sldId id="348" r:id="rId18"/>
    <p:sldId id="274" r:id="rId19"/>
    <p:sldId id="346" r:id="rId20"/>
    <p:sldId id="282" r:id="rId21"/>
    <p:sldId id="284" r:id="rId22"/>
    <p:sldId id="347" r:id="rId23"/>
    <p:sldId id="349" r:id="rId24"/>
    <p:sldId id="338" r:id="rId25"/>
    <p:sldId id="313" r:id="rId26"/>
    <p:sldId id="319" r:id="rId27"/>
    <p:sldId id="316" r:id="rId28"/>
    <p:sldId id="336" r:id="rId29"/>
    <p:sldId id="331" r:id="rId30"/>
    <p:sldId id="339" r:id="rId31"/>
    <p:sldId id="318" r:id="rId32"/>
    <p:sldId id="330" r:id="rId33"/>
    <p:sldId id="340" r:id="rId34"/>
    <p:sldId id="341" r:id="rId35"/>
    <p:sldId id="320" r:id="rId36"/>
    <p:sldId id="271" r:id="rId37"/>
    <p:sldId id="311" r:id="rId38"/>
    <p:sldId id="312" r:id="rId39"/>
    <p:sldId id="357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y McMurray" initials="KM" lastIdx="1" clrIdx="0">
    <p:extLst>
      <p:ext uri="{19B8F6BF-5375-455C-9EA6-DF929625EA0E}">
        <p15:presenceInfo xmlns:p15="http://schemas.microsoft.com/office/powerpoint/2012/main" userId="S::kmcmurray@fsu.edu::f233e178-8487-4d3f-8cfe-f5da8d6572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39ADD8-7726-4370-BEE3-C5571B8FF749}" v="24" dt="2021-11-05T19:39:22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56404" autoAdjust="0"/>
  </p:normalViewPr>
  <p:slideViewPr>
    <p:cSldViewPr snapToGrid="0" snapToObjects="1">
      <p:cViewPr varScale="1">
        <p:scale>
          <a:sx n="53" d="100"/>
          <a:sy n="53" d="100"/>
        </p:scale>
        <p:origin x="178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454CE-4AB2-4AE2-A078-762F4AE711E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E40BC-F8BC-4449-8CFC-390F8B60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E40BC-F8BC-4449-8CFC-390F8B60B5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2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1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E40BC-F8BC-4449-8CFC-390F8B60B5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89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E40BC-F8BC-4449-8CFC-390F8B60B5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9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9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6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2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08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1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9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9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E40BC-F8BC-4449-8CFC-390F8B60B5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28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303213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5689" y="3936379"/>
            <a:ext cx="6434252" cy="4627757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0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42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98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1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1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4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73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37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64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1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92088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5689" y="3936379"/>
            <a:ext cx="6434252" cy="46277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97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97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2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E40BC-F8BC-4449-8CFC-390F8B60B5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4700" y="153988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5689" y="3936379"/>
            <a:ext cx="6434252" cy="46277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7A477DB1-931C-40AE-BC19-5F46F275C7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5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3365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5689" y="3936379"/>
            <a:ext cx="6434252" cy="4627757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FB5EA048-DCC3-42DB-A5BA-CB13321274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4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E40BC-F8BC-4449-8CFC-390F8B60B5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74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E40BC-F8BC-4449-8CFC-390F8B60B5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0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E40BC-F8BC-4449-8CFC-390F8B60B5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672"/>
            <a:ext cx="8229600" cy="729154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481"/>
            <a:ext cx="8229600" cy="2775019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2789"/>
            <a:ext cx="4040188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375"/>
            <a:ext cx="4040188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2789"/>
            <a:ext cx="4041775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5375"/>
            <a:ext cx="4041775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73674"/>
            <a:ext cx="3008313" cy="951513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3673"/>
            <a:ext cx="5111750" cy="4066190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5187"/>
            <a:ext cx="3008313" cy="3114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3928241"/>
            <a:ext cx="7260896" cy="288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348156"/>
            <a:ext cx="7260896" cy="3481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4216292"/>
            <a:ext cx="7260896" cy="550971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600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5581"/>
            <a:ext cx="8229600" cy="273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sites/g/files/upcbnu1236/files/documents/Accounting%20%26%20Reporting/Expense%20Account%20Short%20List.xls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roller.vpfa.fsu.edu/sites/g/files/upcbnu1236/files/documents/Accounts%20Payable/Expenditure_Guidelines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recommended-queri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ntroller.vpfa.fsu.edu/quer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policies.vpfa.fsu.edu/policies-and-procedures/financial" TargetMode="External"/><Relationship Id="rId3" Type="http://schemas.openxmlformats.org/officeDocument/2006/relationships/hyperlink" Target="http://controller.vpfa.fsu.edu/" TargetMode="External"/><Relationship Id="rId7" Type="http://schemas.openxmlformats.org/officeDocument/2006/relationships/hyperlink" Target="http://hr.fsu.edu/?page=dept_reps/dept_reps_hom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.fsu.edu/research-offices/sra/" TargetMode="External"/><Relationship Id="rId5" Type="http://schemas.openxmlformats.org/officeDocument/2006/relationships/hyperlink" Target="https://procurement.fsu.edu/" TargetMode="External"/><Relationship Id="rId4" Type="http://schemas.openxmlformats.org/officeDocument/2006/relationships/hyperlink" Target="https://budget.fsu.edu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ontroller.vpfa.fsu.edu/services/accounting-reporting/directory" TargetMode="External"/><Relationship Id="rId7" Type="http://schemas.openxmlformats.org/officeDocument/2006/relationships/hyperlink" Target="http://controller.vpfa.fsu.edu/sites/default/files/media/doc/QA/BTFA01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troller.vpfa.fsu.edu/training" TargetMode="External"/><Relationship Id="rId5" Type="http://schemas.openxmlformats.org/officeDocument/2006/relationships/hyperlink" Target="mailto:CTL-Communication@fsu.edu" TargetMode="External"/><Relationship Id="rId4" Type="http://schemas.openxmlformats.org/officeDocument/2006/relationships/hyperlink" Target="mailto:GeneralAccounting@admin.fsu.edu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ccdaniels@fsu.edu" TargetMode="External"/><Relationship Id="rId2" Type="http://schemas.openxmlformats.org/officeDocument/2006/relationships/hyperlink" Target="mailto:bcmiller@fs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sites/g/files/upcbnu1236/files/documents/Accounting%20%26%20Reporting/Accounting_Terms_Concept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Intermediate University Accounting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BTAC02</a:t>
            </a:r>
          </a:p>
        </p:txBody>
      </p:sp>
    </p:spTree>
    <p:extLst>
      <p:ext uri="{BB962C8B-B14F-4D97-AF65-F5344CB8AC3E}">
        <p14:creationId xmlns:p14="http://schemas.microsoft.com/office/powerpoint/2010/main" val="81084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3270-57A6-4937-9A35-7190A51E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Accrual Accounting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C593-3C1F-4D47-9F23-79C1197B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36" y="2153165"/>
            <a:ext cx="8229600" cy="2775019"/>
          </a:xfrm>
        </p:spPr>
        <p:txBody>
          <a:bodyPr>
            <a:normAutofit/>
          </a:bodyPr>
          <a:lstStyle/>
          <a:p>
            <a:r>
              <a:rPr lang="en-US" sz="2600" dirty="0"/>
              <a:t>Accrual accounting is a method of accounting where events are recorded when the transaction occurs rather than when the payment is made</a:t>
            </a:r>
          </a:p>
          <a:p>
            <a:r>
              <a:rPr lang="en-US" sz="2600" dirty="0"/>
              <a:t>Revenue is recorded when it is earned </a:t>
            </a:r>
          </a:p>
          <a:p>
            <a:r>
              <a:rPr lang="en-US" sz="2600" dirty="0"/>
              <a:t>Expenses are recorded when incurred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0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F911-3AB7-47FD-951B-487121CE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Accrual Accounting</a:t>
            </a:r>
            <a:br>
              <a:rPr lang="en-US" dirty="0"/>
            </a:br>
            <a:r>
              <a:rPr lang="en-US" dirty="0"/>
              <a:t>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0832C-8EA7-4941-A136-8AD6DDFB6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4571"/>
            <a:ext cx="8229600" cy="3237287"/>
          </a:xfrm>
        </p:spPr>
        <p:txBody>
          <a:bodyPr>
            <a:normAutofit/>
          </a:bodyPr>
          <a:lstStyle/>
          <a:p>
            <a:r>
              <a:rPr lang="en-US" sz="2000" dirty="0"/>
              <a:t>Revenue is recorded when earned</a:t>
            </a:r>
          </a:p>
          <a:p>
            <a:r>
              <a:rPr lang="en-US" sz="2000" dirty="0"/>
              <a:t>Example: The Ohio State University calls the FSU Chemistry Department to order some consumable chemistry supplies.</a:t>
            </a:r>
          </a:p>
          <a:p>
            <a:r>
              <a:rPr lang="en-US" sz="2000" dirty="0"/>
              <a:t>FSU gathers the supplies that have been ordered and ships them off to The Ohio State University on October 15, 2020.</a:t>
            </a:r>
          </a:p>
          <a:p>
            <a:r>
              <a:rPr lang="en-US" sz="2000" dirty="0"/>
              <a:t>Payment is received from OSU on 11/20/2020.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2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9539-A9CB-4B28-AAD9-67CCD979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Accrual Accounting</a:t>
            </a:r>
            <a:br>
              <a:rPr lang="en-US" dirty="0"/>
            </a:br>
            <a:r>
              <a:rPr lang="en-US" dirty="0"/>
              <a:t>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992D6-A870-4F99-9632-6E46DD558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0399"/>
            <a:ext cx="8229600" cy="2775019"/>
          </a:xfrm>
        </p:spPr>
        <p:txBody>
          <a:bodyPr>
            <a:normAutofit/>
          </a:bodyPr>
          <a:lstStyle/>
          <a:p>
            <a:r>
              <a:rPr lang="en-US" sz="2000" dirty="0"/>
              <a:t>FSU sends an invoice to The Ohio State University (10/15/2020)</a:t>
            </a:r>
          </a:p>
          <a:p>
            <a:pPr lvl="1"/>
            <a:r>
              <a:rPr lang="en-US" sz="2000" dirty="0"/>
              <a:t>Debit: 151300 Accounts receivable </a:t>
            </a:r>
          </a:p>
          <a:p>
            <a:pPr lvl="1"/>
            <a:r>
              <a:rPr lang="en-US" sz="2000" dirty="0"/>
              <a:t>Credit: 623001 Sales/Svc Other </a:t>
            </a:r>
            <a:r>
              <a:rPr lang="en-US" sz="2000" dirty="0" err="1"/>
              <a:t>Extrn</a:t>
            </a:r>
            <a:endParaRPr lang="en-US" sz="2000" dirty="0"/>
          </a:p>
          <a:p>
            <a:r>
              <a:rPr lang="en-US" sz="2000" dirty="0"/>
              <a:t>FSU receives payment from The Ohio State University (11/20/2020)</a:t>
            </a:r>
          </a:p>
          <a:p>
            <a:pPr lvl="1"/>
            <a:r>
              <a:rPr lang="en-US" sz="2000" dirty="0"/>
              <a:t>Debit: 112000 Cash</a:t>
            </a:r>
          </a:p>
          <a:p>
            <a:pPr lvl="1"/>
            <a:r>
              <a:rPr lang="en-US" sz="2000" dirty="0"/>
              <a:t>Credit: 151300 Accounts receivable</a:t>
            </a:r>
          </a:p>
        </p:txBody>
      </p:sp>
    </p:spTree>
    <p:extLst>
      <p:ext uri="{BB962C8B-B14F-4D97-AF65-F5344CB8AC3E}">
        <p14:creationId xmlns:p14="http://schemas.microsoft.com/office/powerpoint/2010/main" val="315191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F56B-54D0-46E1-A39A-405D32C1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Accrual Accounting</a:t>
            </a:r>
            <a:br>
              <a:rPr lang="en-US" dirty="0"/>
            </a:br>
            <a:r>
              <a:rPr lang="en-US" dirty="0"/>
              <a:t>Revenue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A6B2D8-DF86-4567-8708-08DC1D4A4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658" y="1998486"/>
            <a:ext cx="4271786" cy="2475373"/>
          </a:xfrm>
        </p:spPr>
      </p:pic>
    </p:spTree>
    <p:extLst>
      <p:ext uri="{BB962C8B-B14F-4D97-AF65-F5344CB8AC3E}">
        <p14:creationId xmlns:p14="http://schemas.microsoft.com/office/powerpoint/2010/main" val="146530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EED0-8EC7-4575-8384-E40F828F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Accrual Accounting</a:t>
            </a:r>
            <a:br>
              <a:rPr lang="en-US" dirty="0"/>
            </a:br>
            <a:r>
              <a:rPr lang="en-US" dirty="0"/>
              <a:t>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E4B45-7560-4C05-A7AA-581BB4B39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3165"/>
            <a:ext cx="8229600" cy="2775019"/>
          </a:xfrm>
        </p:spPr>
        <p:txBody>
          <a:bodyPr>
            <a:normAutofit/>
          </a:bodyPr>
          <a:lstStyle/>
          <a:p>
            <a:r>
              <a:rPr lang="en-US" sz="2000" dirty="0"/>
              <a:t>Expenses are recorded when incurred</a:t>
            </a:r>
          </a:p>
          <a:p>
            <a:r>
              <a:rPr lang="en-US" sz="2000" dirty="0"/>
              <a:t>Example: The Controller’s office places an order for 15 laptops on 9/26/2020.</a:t>
            </a:r>
          </a:p>
          <a:p>
            <a:pPr lvl="1"/>
            <a:r>
              <a:rPr lang="en-US" sz="2000" dirty="0"/>
              <a:t>An encumbrance is created in KK ledger at the time the order is placed and the purchase order is created</a:t>
            </a:r>
          </a:p>
          <a:p>
            <a:r>
              <a:rPr lang="en-US" sz="2000" dirty="0"/>
              <a:t>The laptops are received by the Controller’s Office on 10/15/2020.</a:t>
            </a:r>
          </a:p>
          <a:p>
            <a:r>
              <a:rPr lang="en-US" sz="2000" dirty="0"/>
              <a:t>The invoice is received from Dell on 10/20/2020.</a:t>
            </a:r>
          </a:p>
        </p:txBody>
      </p:sp>
    </p:spTree>
    <p:extLst>
      <p:ext uri="{BB962C8B-B14F-4D97-AF65-F5344CB8AC3E}">
        <p14:creationId xmlns:p14="http://schemas.microsoft.com/office/powerpoint/2010/main" val="3150090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0F0B-40DA-437C-A134-DECEF8A3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Accrual Accounting</a:t>
            </a:r>
            <a:br>
              <a:rPr lang="en-US" dirty="0"/>
            </a:br>
            <a:r>
              <a:rPr lang="en-US" dirty="0"/>
              <a:t>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C5F5-E383-41D8-A98B-D647FC4B2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3165"/>
            <a:ext cx="8229600" cy="2775019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Accounting entries:</a:t>
            </a:r>
          </a:p>
          <a:p>
            <a:pPr lvl="1"/>
            <a:r>
              <a:rPr lang="en-US" sz="2600" dirty="0"/>
              <a:t>When the department receives on the purchase order:</a:t>
            </a:r>
          </a:p>
          <a:p>
            <a:pPr lvl="2"/>
            <a:r>
              <a:rPr lang="en-US" sz="2600" dirty="0"/>
              <a:t>Debit: 741153 Equip Computer/IT Expendable</a:t>
            </a:r>
          </a:p>
          <a:p>
            <a:pPr lvl="2"/>
            <a:r>
              <a:rPr lang="en-US" sz="2600" dirty="0"/>
              <a:t>Credit: 311000 Accounts payable</a:t>
            </a:r>
          </a:p>
          <a:p>
            <a:pPr lvl="1"/>
            <a:r>
              <a:rPr lang="en-US" sz="2600" dirty="0"/>
              <a:t>When accounts payable sends payment to the vendor</a:t>
            </a:r>
          </a:p>
          <a:p>
            <a:pPr lvl="2"/>
            <a:r>
              <a:rPr lang="en-US" sz="2600" dirty="0"/>
              <a:t>Debit: 311000 Accounts payable</a:t>
            </a:r>
          </a:p>
          <a:p>
            <a:pPr lvl="2"/>
            <a:r>
              <a:rPr lang="en-US" sz="2600" dirty="0"/>
              <a:t>Credit: 112xxx Cash</a:t>
            </a:r>
          </a:p>
          <a:p>
            <a:r>
              <a:rPr lang="en-US" sz="2600" dirty="0"/>
              <a:t>Other common examples – payroll liabilities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9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14F6-26F3-4E2F-ABD9-E239FAD3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Accrual Accounting</a:t>
            </a:r>
            <a:br>
              <a:rPr lang="en-US" dirty="0"/>
            </a:br>
            <a:r>
              <a:rPr lang="en-US" dirty="0"/>
              <a:t>Expenses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58A628D-1543-4B27-9F7C-FB6F63225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3064" y="1930065"/>
            <a:ext cx="4617871" cy="2996703"/>
          </a:xfrm>
        </p:spPr>
      </p:pic>
    </p:spTree>
    <p:extLst>
      <p:ext uri="{BB962C8B-B14F-4D97-AF65-F5344CB8AC3E}">
        <p14:creationId xmlns:p14="http://schemas.microsoft.com/office/powerpoint/2010/main" val="32013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EE9BE-BE1F-4DDA-927A-6250E9AA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Ledger Account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5C650-162E-49C8-ADC2-8FA207BE0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53755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781054"/>
            <a:ext cx="6172200" cy="776270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Cash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52" y="1924549"/>
            <a:ext cx="8152448" cy="301760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Cash (112000)</a:t>
            </a:r>
          </a:p>
          <a:p>
            <a:pPr lvl="1"/>
            <a:r>
              <a:rPr lang="en-US" sz="2400" dirty="0"/>
              <a:t>Especially important for auxiliaries to monitor</a:t>
            </a:r>
          </a:p>
          <a:p>
            <a:pPr lvl="1"/>
            <a:r>
              <a:rPr lang="en-US" sz="2400" dirty="0"/>
              <a:t>Should always be positive</a:t>
            </a:r>
          </a:p>
          <a:p>
            <a:pPr lvl="1"/>
            <a:r>
              <a:rPr lang="en-US" sz="2400" dirty="0"/>
              <a:t>Budget vs. Cash</a:t>
            </a:r>
          </a:p>
          <a:p>
            <a:pPr marL="814388" lvl="2" indent="-128588">
              <a:buFont typeface="Arial" panose="020B0604020202020204" pitchFamily="34" charset="0"/>
              <a:buChar char="•"/>
            </a:pPr>
            <a:r>
              <a:rPr lang="en-US" sz="1800" dirty="0"/>
              <a:t>For E&amp;G departments, cash should follow budget</a:t>
            </a:r>
          </a:p>
          <a:p>
            <a:pPr marL="814388" lvl="2" indent="-128588">
              <a:buFont typeface="Arial" panose="020B0604020202020204" pitchFamily="34" charset="0"/>
              <a:buChar char="•"/>
            </a:pPr>
            <a:r>
              <a:rPr lang="en-US" sz="1800" dirty="0"/>
              <a:t>Cash transfers are recorded weekly by the Controller’s Office to match budget transfers </a:t>
            </a:r>
          </a:p>
          <a:p>
            <a:pPr marL="814388" lvl="2" indent="-128588">
              <a:buFont typeface="Arial" panose="020B0604020202020204" pitchFamily="34" charset="0"/>
              <a:buChar char="•"/>
            </a:pPr>
            <a:r>
              <a:rPr lang="en-US" sz="1800" dirty="0"/>
              <a:t>For auxiliaries and others, cash and budget will almost never match due to timing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17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781054"/>
            <a:ext cx="6172200" cy="776270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Other Balance Sheet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52" y="1924549"/>
            <a:ext cx="8152448" cy="3017604"/>
          </a:xfrm>
        </p:spPr>
        <p:txBody>
          <a:bodyPr>
            <a:normAutofit/>
          </a:bodyPr>
          <a:lstStyle/>
          <a:p>
            <a:r>
              <a:rPr lang="en-US" sz="2400" dirty="0"/>
              <a:t>Accounts Receivable (15xxxx)</a:t>
            </a:r>
          </a:p>
          <a:p>
            <a:r>
              <a:rPr lang="en-US" sz="2400" dirty="0"/>
              <a:t>Due From Component Units (167000)</a:t>
            </a:r>
          </a:p>
          <a:p>
            <a:r>
              <a:rPr lang="en-US" sz="2400" dirty="0"/>
              <a:t>Accounts Payable (311000)</a:t>
            </a:r>
          </a:p>
        </p:txBody>
      </p:sp>
    </p:spTree>
    <p:extLst>
      <p:ext uri="{BB962C8B-B14F-4D97-AF65-F5344CB8AC3E}">
        <p14:creationId xmlns:p14="http://schemas.microsoft.com/office/powerpoint/2010/main" val="195038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57388" y="670346"/>
            <a:ext cx="5114925" cy="528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Class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0799" y="1878174"/>
            <a:ext cx="6172200" cy="2860880"/>
          </a:xfrm>
        </p:spPr>
        <p:txBody>
          <a:bodyPr numCol="1">
            <a:normAutofit/>
          </a:bodyPr>
          <a:lstStyle/>
          <a:p>
            <a:r>
              <a:rPr lang="en-US" sz="2400" dirty="0"/>
              <a:t>Accounting Basics</a:t>
            </a:r>
          </a:p>
          <a:p>
            <a:r>
              <a:rPr lang="en-US" sz="2400" dirty="0"/>
              <a:t>GL Account Overview</a:t>
            </a:r>
          </a:p>
          <a:p>
            <a:r>
              <a:rPr lang="en-US" sz="2400" dirty="0"/>
              <a:t>Reporting Tools</a:t>
            </a:r>
          </a:p>
        </p:txBody>
      </p:sp>
    </p:spTree>
    <p:extLst>
      <p:ext uri="{BB962C8B-B14F-4D97-AF65-F5344CB8AC3E}">
        <p14:creationId xmlns:p14="http://schemas.microsoft.com/office/powerpoint/2010/main" val="63034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871" y="768883"/>
            <a:ext cx="6172200" cy="755912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Revenue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697239"/>
            <a:ext cx="8246745" cy="3197659"/>
          </a:xfrm>
        </p:spPr>
        <p:txBody>
          <a:bodyPr>
            <a:normAutofit/>
          </a:bodyPr>
          <a:lstStyle/>
          <a:p>
            <a:r>
              <a:rPr lang="en-US" sz="1600" dirty="0"/>
              <a:t>6xxxxx</a:t>
            </a:r>
          </a:p>
          <a:p>
            <a:r>
              <a:rPr lang="en-US" sz="1600" dirty="0"/>
              <a:t>Auxiliary Revenues – Internal vs. External</a:t>
            </a:r>
          </a:p>
          <a:p>
            <a:pPr lvl="1"/>
            <a:r>
              <a:rPr lang="en-US" sz="1600" dirty="0"/>
              <a:t>Internal – Received from any entity with an FSU six-digit DeptID</a:t>
            </a:r>
          </a:p>
          <a:p>
            <a:pPr lvl="1"/>
            <a:r>
              <a:rPr lang="en-US" sz="1600" dirty="0"/>
              <a:t>External </a:t>
            </a:r>
          </a:p>
          <a:p>
            <a:pPr lvl="2"/>
            <a:r>
              <a:rPr lang="en-US" sz="1600" dirty="0"/>
              <a:t>All other auxiliary revenues received from any non-FSU dept </a:t>
            </a:r>
          </a:p>
          <a:p>
            <a:pPr lvl="2"/>
            <a:r>
              <a:rPr lang="en-US" sz="1600" dirty="0"/>
              <a:t>Includes students, employees and related organizations like FSUF</a:t>
            </a:r>
          </a:p>
        </p:txBody>
      </p:sp>
    </p:spTree>
    <p:extLst>
      <p:ext uri="{BB962C8B-B14F-4D97-AF65-F5344CB8AC3E}">
        <p14:creationId xmlns:p14="http://schemas.microsoft.com/office/powerpoint/2010/main" val="287986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309" y="800086"/>
            <a:ext cx="6172200" cy="775694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Expense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82" y="1798124"/>
            <a:ext cx="8426768" cy="3001485"/>
          </a:xfrm>
        </p:spPr>
        <p:txBody>
          <a:bodyPr>
            <a:normAutofit/>
          </a:bodyPr>
          <a:lstStyle/>
          <a:p>
            <a:r>
              <a:rPr lang="en-US" sz="2000" dirty="0"/>
              <a:t>Budgetary high-level categories</a:t>
            </a:r>
          </a:p>
          <a:p>
            <a:pPr lvl="1"/>
            <a:r>
              <a:rPr lang="en-US" sz="2000" dirty="0"/>
              <a:t>71 – Salary and benefit expenses</a:t>
            </a:r>
          </a:p>
          <a:p>
            <a:pPr lvl="1"/>
            <a:r>
              <a:rPr lang="en-US" sz="2000" dirty="0"/>
              <a:t>72 – OPS expenses</a:t>
            </a:r>
          </a:p>
          <a:p>
            <a:pPr lvl="1"/>
            <a:r>
              <a:rPr lang="en-US" sz="2000" dirty="0"/>
              <a:t>74 – All other operating expenses</a:t>
            </a:r>
          </a:p>
          <a:p>
            <a:pPr lvl="1"/>
            <a:r>
              <a:rPr lang="en-US" sz="2000" dirty="0"/>
              <a:t>76 – Capital expenditures (aka OCO)</a:t>
            </a:r>
          </a:p>
          <a:p>
            <a:pPr lvl="1"/>
            <a:r>
              <a:rPr lang="en-US" sz="2000" dirty="0"/>
              <a:t>78 – Transfers out</a:t>
            </a:r>
          </a:p>
        </p:txBody>
      </p:sp>
    </p:spTree>
    <p:extLst>
      <p:ext uri="{BB962C8B-B14F-4D97-AF65-F5344CB8AC3E}">
        <p14:creationId xmlns:p14="http://schemas.microsoft.com/office/powerpoint/2010/main" val="1066033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309" y="800086"/>
            <a:ext cx="6172200" cy="775694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Expense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82" y="1704817"/>
            <a:ext cx="8426768" cy="3232943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3"/>
              </a:rPr>
              <a:t>Expense Short List</a:t>
            </a:r>
            <a:endParaRPr lang="en-US" sz="1600" dirty="0"/>
          </a:p>
          <a:p>
            <a:pPr lvl="1"/>
            <a:r>
              <a:rPr lang="en-US" sz="1600" dirty="0"/>
              <a:t>Account names standardized so they can be sorted and grouped together (Account Codes are all over the place)</a:t>
            </a:r>
          </a:p>
          <a:p>
            <a:pPr lvl="2"/>
            <a:r>
              <a:rPr lang="en-US" sz="1600" dirty="0"/>
              <a:t>E.g. all student tuition &amp; fee accounts begin with “</a:t>
            </a:r>
            <a:r>
              <a:rPr lang="en-US" sz="1600" dirty="0" err="1"/>
              <a:t>Stdnt</a:t>
            </a:r>
            <a:r>
              <a:rPr lang="en-US" sz="1600" dirty="0"/>
              <a:t> Aid”</a:t>
            </a:r>
          </a:p>
          <a:p>
            <a:pPr lvl="1"/>
            <a:r>
              <a:rPr lang="en-US" sz="1600" dirty="0"/>
              <a:t>Account Use Description provides significantly more detail </a:t>
            </a:r>
          </a:p>
          <a:p>
            <a:r>
              <a:rPr lang="en-US" sz="1600" dirty="0">
                <a:hlinkClick r:id="rId4"/>
              </a:rPr>
              <a:t>Expenditure Guidelines</a:t>
            </a:r>
            <a:r>
              <a:rPr lang="en-US" sz="1600" dirty="0"/>
              <a:t> – Lays out which types of expenditures can be made on different funds</a:t>
            </a:r>
          </a:p>
        </p:txBody>
      </p:sp>
    </p:spTree>
    <p:extLst>
      <p:ext uri="{BB962C8B-B14F-4D97-AF65-F5344CB8AC3E}">
        <p14:creationId xmlns:p14="http://schemas.microsoft.com/office/powerpoint/2010/main" val="1662126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EE9BE-BE1F-4DDA-927A-6250E9AA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5C650-162E-49C8-ADC2-8FA207BE0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524536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57388" y="670346"/>
            <a:ext cx="5114925" cy="528638"/>
          </a:xfrm>
        </p:spPr>
        <p:txBody>
          <a:bodyPr/>
          <a:lstStyle/>
          <a:p>
            <a:pPr algn="ctr"/>
            <a:r>
              <a:rPr lang="en-US" sz="2700" dirty="0"/>
              <a:t>Reporting Tools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0819" y="1555423"/>
            <a:ext cx="8620217" cy="3149742"/>
          </a:xfrm>
        </p:spPr>
        <p:txBody>
          <a:bodyPr numCol="1">
            <a:normAutofit/>
          </a:bodyPr>
          <a:lstStyle/>
          <a:p>
            <a:r>
              <a:rPr lang="en-US" sz="2800" dirty="0"/>
              <a:t>OMNI Financials</a:t>
            </a:r>
          </a:p>
          <a:p>
            <a:pPr lvl="1"/>
            <a:r>
              <a:rPr lang="en-US" sz="2000" dirty="0"/>
              <a:t>Queries</a:t>
            </a:r>
          </a:p>
          <a:p>
            <a:pPr lvl="2"/>
            <a:r>
              <a:rPr lang="en-US" sz="2000" dirty="0"/>
              <a:t>Best for up-to-the-minute data or specific info (e.g. a listing of Journal Sources)</a:t>
            </a:r>
          </a:p>
          <a:p>
            <a:pPr lvl="2"/>
            <a:r>
              <a:rPr lang="en-US" sz="2000" dirty="0"/>
              <a:t>Recommended Queries listing available on Controller’s website 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https://controller.vpfa.fsu.edu/recommended-queries</a:t>
            </a:r>
            <a:endParaRPr lang="en-US" sz="2000" dirty="0"/>
          </a:p>
          <a:p>
            <a:pPr lvl="1"/>
            <a:r>
              <a:rPr lang="en-US" sz="2000" dirty="0"/>
              <a:t>Static Departmental Ledgers</a:t>
            </a:r>
          </a:p>
          <a:p>
            <a:pPr lvl="1"/>
            <a:r>
              <a:rPr lang="en-US" sz="2000" dirty="0"/>
              <a:t>“Canned” PeopleSoft reports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41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57388" y="670346"/>
            <a:ext cx="5114925" cy="52863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Reporting Tools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1891" y="1727304"/>
            <a:ext cx="8620217" cy="3093052"/>
          </a:xfrm>
        </p:spPr>
        <p:txBody>
          <a:bodyPr numCol="1">
            <a:normAutofit/>
          </a:bodyPr>
          <a:lstStyle/>
          <a:p>
            <a:r>
              <a:rPr lang="en-US" sz="2800" dirty="0"/>
              <a:t>Oracle Business Intelligence (BI)</a:t>
            </a:r>
          </a:p>
          <a:p>
            <a:pPr lvl="1"/>
            <a:r>
              <a:rPr lang="en-US" sz="2400" dirty="0"/>
              <a:t>Link from </a:t>
            </a:r>
            <a:r>
              <a:rPr lang="en-US" sz="2400" dirty="0" err="1"/>
              <a:t>myFSU</a:t>
            </a:r>
            <a:r>
              <a:rPr lang="en-US" sz="2400" dirty="0"/>
              <a:t> portal page</a:t>
            </a:r>
          </a:p>
          <a:p>
            <a:pPr lvl="1"/>
            <a:r>
              <a:rPr lang="en-US" sz="2400" dirty="0"/>
              <a:t>FSU’s data warehouse reporting tool</a:t>
            </a:r>
          </a:p>
          <a:p>
            <a:pPr lvl="1"/>
            <a:r>
              <a:rPr lang="en-US" sz="2400" dirty="0"/>
              <a:t>Firefox is strongly recommended</a:t>
            </a:r>
          </a:p>
          <a:p>
            <a:pPr lvl="1"/>
            <a:r>
              <a:rPr lang="en-US" sz="2400" dirty="0"/>
              <a:t>Data loaded nightly from OMNI</a:t>
            </a:r>
          </a:p>
          <a:p>
            <a:pPr lvl="1"/>
            <a:r>
              <a:rPr lang="en-US" sz="2400" dirty="0"/>
              <a:t>Numerous dashboard reports available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7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9258" y="700617"/>
            <a:ext cx="4815417" cy="770467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OMNI Queries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146" y="1471083"/>
            <a:ext cx="7198621" cy="3522134"/>
          </a:xfrm>
        </p:spPr>
        <p:txBody>
          <a:bodyPr numCol="1">
            <a:normAutofit lnSpcReduction="10000"/>
          </a:bodyPr>
          <a:lstStyle/>
          <a:p>
            <a:r>
              <a:rPr lang="en-US" dirty="0"/>
              <a:t>What are they?</a:t>
            </a:r>
          </a:p>
          <a:p>
            <a:r>
              <a:rPr lang="en-US" dirty="0"/>
              <a:t>Which one?</a:t>
            </a:r>
          </a:p>
          <a:p>
            <a:pPr lvl="1"/>
            <a:r>
              <a:rPr lang="en-US" sz="2800" dirty="0">
                <a:hlinkClick r:id="rId3"/>
              </a:rPr>
              <a:t>http://controller.vpfa.fsu.edu/query</a:t>
            </a:r>
            <a:r>
              <a:rPr lang="en-US" sz="2800" dirty="0"/>
              <a:t> </a:t>
            </a:r>
            <a:endParaRPr lang="en-US" dirty="0"/>
          </a:p>
          <a:p>
            <a:r>
              <a:rPr lang="en-US" dirty="0"/>
              <a:t>How do I run them?</a:t>
            </a:r>
          </a:p>
          <a:p>
            <a:pPr lvl="1"/>
            <a:r>
              <a:rPr lang="en-US" sz="2800" dirty="0"/>
              <a:t>OMNI FI &gt; Transactions and Reporting &gt; Reporting &gt; Query Viewer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78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8" y="815081"/>
            <a:ext cx="5000625" cy="8001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BI Reports</a:t>
            </a:r>
            <a:br>
              <a:rPr lang="en-US" sz="3200" dirty="0"/>
            </a:br>
            <a:r>
              <a:rPr lang="en-US" sz="3200" dirty="0"/>
              <a:t>Budget and Transaction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6985" y="1998414"/>
            <a:ext cx="8130030" cy="3130062"/>
          </a:xfrm>
        </p:spPr>
        <p:txBody>
          <a:bodyPr numCol="1">
            <a:normAutofit/>
          </a:bodyPr>
          <a:lstStyle/>
          <a:p>
            <a:r>
              <a:rPr lang="en-US" sz="2400" dirty="0"/>
              <a:t>Intended to be a “one stop shop” </a:t>
            </a:r>
          </a:p>
          <a:p>
            <a:r>
              <a:rPr lang="en-US" sz="2400" dirty="0"/>
              <a:t>Each tab/report structure has</a:t>
            </a:r>
            <a:r>
              <a:rPr lang="en-US" sz="2400" baseline="0" dirty="0"/>
              <a:t> its own intended use</a:t>
            </a:r>
            <a:r>
              <a:rPr lang="en-US" sz="2400" dirty="0"/>
              <a:t> </a:t>
            </a:r>
          </a:p>
          <a:p>
            <a:r>
              <a:rPr lang="en-US" sz="2400" baseline="0" dirty="0"/>
              <a:t>Prompts on Exec Overview tab carry over to E&amp;G Detail, Aux Detail, and C&amp;G Detail </a:t>
            </a:r>
            <a:r>
              <a:rPr lang="en-US" sz="2400" b="1" baseline="0" dirty="0"/>
              <a:t>NOT</a:t>
            </a:r>
            <a:r>
              <a:rPr lang="en-US" sz="2400" baseline="0" dirty="0"/>
              <a:t> other tabs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71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34639" y="747346"/>
            <a:ext cx="5000625" cy="8001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BI Reports</a:t>
            </a:r>
            <a:br>
              <a:rPr lang="en-US" sz="3200" dirty="0"/>
            </a:br>
            <a:r>
              <a:rPr lang="en-US" sz="3200" dirty="0"/>
              <a:t>Budget and Transaction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6985" y="1769388"/>
            <a:ext cx="8130030" cy="3261946"/>
          </a:xfrm>
        </p:spPr>
        <p:txBody>
          <a:bodyPr numCol="1">
            <a:normAutofit/>
          </a:bodyPr>
          <a:lstStyle/>
          <a:p>
            <a:r>
              <a:rPr lang="en-US" sz="2600" dirty="0"/>
              <a:t>Executive Overview</a:t>
            </a:r>
          </a:p>
          <a:p>
            <a:pPr lvl="1"/>
            <a:r>
              <a:rPr lang="en-US" sz="2200" dirty="0"/>
              <a:t>Intended for DDDHs to see their financial situation at a glance</a:t>
            </a:r>
          </a:p>
          <a:p>
            <a:pPr lvl="1"/>
            <a:r>
              <a:rPr lang="en-US" sz="2200" dirty="0"/>
              <a:t>Info on ALL funding sources for department(s) selected</a:t>
            </a:r>
          </a:p>
          <a:p>
            <a:pPr lvl="1"/>
            <a:r>
              <a:rPr lang="en-US" sz="2200" dirty="0"/>
              <a:t>Formatted for printing to PDF</a:t>
            </a:r>
          </a:p>
          <a:p>
            <a:pPr lvl="1"/>
            <a:r>
              <a:rPr lang="en-US" sz="2200" dirty="0"/>
              <a:t>SRAD summary section may take some time to load if department has many sponsored projects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48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19229" y="760625"/>
            <a:ext cx="5000625" cy="8001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BI Reports</a:t>
            </a:r>
            <a:br>
              <a:rPr lang="en-US" sz="3200" dirty="0"/>
            </a:br>
            <a:r>
              <a:rPr lang="en-US" sz="3200" dirty="0"/>
              <a:t>Budget and Transaction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1826" y="1773789"/>
            <a:ext cx="7960347" cy="3246945"/>
          </a:xfrm>
        </p:spPr>
        <p:txBody>
          <a:bodyPr numCol="1">
            <a:normAutofit lnSpcReduction="10000"/>
          </a:bodyPr>
          <a:lstStyle/>
          <a:p>
            <a:r>
              <a:rPr lang="en-US" sz="2000" dirty="0"/>
              <a:t>E&amp;G Detail</a:t>
            </a:r>
          </a:p>
          <a:p>
            <a:pPr lvl="1"/>
            <a:r>
              <a:rPr lang="en-US" sz="1800" dirty="0"/>
              <a:t>Carryover of high-level Available Balance/Cash summary</a:t>
            </a:r>
          </a:p>
          <a:p>
            <a:pPr lvl="1"/>
            <a:r>
              <a:rPr lang="en-US" sz="1800" dirty="0"/>
              <a:t>Encumbrance balances by GL Account, Supplier, or Source</a:t>
            </a:r>
          </a:p>
          <a:p>
            <a:pPr lvl="1"/>
            <a:r>
              <a:rPr lang="en-US" sz="1800" dirty="0"/>
              <a:t>Expense month-to-month trend with totals</a:t>
            </a:r>
          </a:p>
          <a:p>
            <a:pPr lvl="1"/>
            <a:r>
              <a:rPr lang="en-US" sz="1800" dirty="0"/>
              <a:t>All encumbrance/expense amounts link to detail</a:t>
            </a:r>
          </a:p>
          <a:p>
            <a:r>
              <a:rPr lang="en-US" sz="2000" dirty="0"/>
              <a:t>Aux/Designated Detail – Contains same information as E&amp;G Detail report PLUS:</a:t>
            </a:r>
          </a:p>
          <a:p>
            <a:pPr lvl="1"/>
            <a:r>
              <a:rPr lang="en-US" sz="1800" dirty="0"/>
              <a:t>Profit &amp; Loss summary information</a:t>
            </a:r>
          </a:p>
          <a:p>
            <a:pPr lvl="1"/>
            <a:r>
              <a:rPr lang="en-US" sz="1800" dirty="0"/>
              <a:t>Revenue trend information (in addition to expense trends) that hyperlinks to relevant detail/backup</a:t>
            </a:r>
          </a:p>
        </p:txBody>
      </p:sp>
    </p:spTree>
    <p:extLst>
      <p:ext uri="{BB962C8B-B14F-4D97-AF65-F5344CB8AC3E}">
        <p14:creationId xmlns:p14="http://schemas.microsoft.com/office/powerpoint/2010/main" val="236459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EE9BE-BE1F-4DDA-927A-6250E9AA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Basics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5C650-162E-49C8-ADC2-8FA207BE0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37386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8" y="745681"/>
            <a:ext cx="5000625" cy="8001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BI Reports</a:t>
            </a:r>
            <a:br>
              <a:rPr lang="en-US" sz="3200" dirty="0"/>
            </a:br>
            <a:r>
              <a:rPr lang="en-US" sz="3200" dirty="0"/>
              <a:t>Budget and Transaction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4205" y="1809516"/>
            <a:ext cx="8399283" cy="3335050"/>
          </a:xfrm>
        </p:spPr>
        <p:txBody>
          <a:bodyPr numCol="1">
            <a:normAutofit lnSpcReduction="10000"/>
          </a:bodyPr>
          <a:lstStyle/>
          <a:p>
            <a:r>
              <a:rPr lang="en-US" sz="2000" dirty="0"/>
              <a:t>C&amp;G/SRAD/PI Support Detail</a:t>
            </a:r>
          </a:p>
          <a:p>
            <a:pPr lvl="1"/>
            <a:r>
              <a:rPr lang="en-US" sz="1800" dirty="0"/>
              <a:t>Provides high level available balance information on ALL </a:t>
            </a:r>
            <a:r>
              <a:rPr lang="en-US" sz="1800" i="1" dirty="0"/>
              <a:t>open</a:t>
            </a:r>
            <a:r>
              <a:rPr lang="en-US" sz="1800" dirty="0"/>
              <a:t> Sponsored Research projects</a:t>
            </a:r>
          </a:p>
          <a:p>
            <a:pPr lvl="1"/>
            <a:r>
              <a:rPr lang="en-US" sz="1800" dirty="0"/>
              <a:t>Broken down into 4 sections</a:t>
            </a:r>
          </a:p>
          <a:p>
            <a:pPr lvl="2"/>
            <a:r>
              <a:rPr lang="en-US" sz="1600" dirty="0"/>
              <a:t>Other SRAD – Projects NOT identified as “research support” in the name</a:t>
            </a:r>
          </a:p>
          <a:p>
            <a:pPr lvl="2"/>
            <a:r>
              <a:rPr lang="en-US" sz="1600" dirty="0"/>
              <a:t>SRAD Research Support – “Research support” in name</a:t>
            </a:r>
          </a:p>
          <a:p>
            <a:pPr lvl="2"/>
            <a:r>
              <a:rPr lang="en-US" sz="1600" dirty="0"/>
              <a:t>Sponsored Salary Account(s) – Projects from any C&amp;G fund </a:t>
            </a:r>
            <a:r>
              <a:rPr lang="en-US" sz="1600" dirty="0" err="1"/>
              <a:t>ID’d</a:t>
            </a:r>
            <a:r>
              <a:rPr lang="en-US" sz="1600" dirty="0"/>
              <a:t> with “salary” in the name</a:t>
            </a:r>
          </a:p>
          <a:p>
            <a:pPr lvl="2"/>
            <a:r>
              <a:rPr lang="en-US" sz="1600" dirty="0"/>
              <a:t>Other Sponsored Research </a:t>
            </a:r>
          </a:p>
          <a:p>
            <a:pPr lvl="3"/>
            <a:r>
              <a:rPr lang="en-US" sz="1200" dirty="0"/>
              <a:t>All other open C&amp;G Projects with a link from each Project to detailed information (also available from “Sponsored Project Lookup”)</a:t>
            </a:r>
          </a:p>
          <a:p>
            <a:pPr lvl="3"/>
            <a:r>
              <a:rPr lang="en-US" sz="1200" dirty="0"/>
              <a:t>Yellow highlights mean project deadline past but still open</a:t>
            </a:r>
          </a:p>
        </p:txBody>
      </p:sp>
    </p:spTree>
    <p:extLst>
      <p:ext uri="{BB962C8B-B14F-4D97-AF65-F5344CB8AC3E}">
        <p14:creationId xmlns:p14="http://schemas.microsoft.com/office/powerpoint/2010/main" val="1076810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8" y="717427"/>
            <a:ext cx="5000625" cy="8001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BI Reports</a:t>
            </a:r>
            <a:br>
              <a:rPr lang="en-US" sz="3200" dirty="0"/>
            </a:br>
            <a:r>
              <a:rPr lang="en-US" sz="3200" dirty="0"/>
              <a:t>Budget and Transaction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5973" y="1765123"/>
            <a:ext cx="8292053" cy="3378377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2400" dirty="0"/>
              <a:t>Sponsored Project Lookup</a:t>
            </a:r>
          </a:p>
          <a:p>
            <a:pPr lvl="1"/>
            <a:r>
              <a:rPr lang="en-US" sz="2000" dirty="0"/>
              <a:t>“Lookup” for any individual sponsored Project ID</a:t>
            </a:r>
          </a:p>
          <a:p>
            <a:pPr lvl="1"/>
            <a:r>
              <a:rPr lang="en-US" sz="2000" dirty="0"/>
              <a:t>Same reporting information available as hyperlink from C&amp;G Detail report</a:t>
            </a:r>
          </a:p>
          <a:p>
            <a:pPr lvl="1"/>
            <a:r>
              <a:rPr lang="en-US" sz="2000" dirty="0"/>
              <a:t>4 sections:</a:t>
            </a:r>
          </a:p>
          <a:p>
            <a:pPr lvl="2"/>
            <a:r>
              <a:rPr lang="en-US" sz="1800" dirty="0"/>
              <a:t>Award Attributes – Lists researchers and sponsor</a:t>
            </a:r>
          </a:p>
          <a:p>
            <a:pPr lvl="2"/>
            <a:r>
              <a:rPr lang="en-US" sz="1800" dirty="0"/>
              <a:t>Sponsored Project Summary (and “Burn Rate”) – Available Balance and “burn rate”</a:t>
            </a:r>
          </a:p>
          <a:p>
            <a:pPr lvl="2"/>
            <a:r>
              <a:rPr lang="en-US" sz="1800" dirty="0"/>
              <a:t>Sponsored Project Expense Trend – Expense totals by Account, FY, or Period</a:t>
            </a:r>
          </a:p>
          <a:p>
            <a:pPr lvl="2"/>
            <a:r>
              <a:rPr lang="en-US" sz="1800" dirty="0"/>
              <a:t>Sponsored Project Encumbrances – Same options as E&amp;G/Aux</a:t>
            </a:r>
          </a:p>
        </p:txBody>
      </p:sp>
    </p:spTree>
    <p:extLst>
      <p:ext uri="{BB962C8B-B14F-4D97-AF65-F5344CB8AC3E}">
        <p14:creationId xmlns:p14="http://schemas.microsoft.com/office/powerpoint/2010/main" val="2059950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6883" y="726305"/>
            <a:ext cx="5000625" cy="8001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BI Reports</a:t>
            </a:r>
            <a:br>
              <a:rPr lang="en-US" sz="3200" dirty="0"/>
            </a:br>
            <a:r>
              <a:rPr lang="en-US" sz="3200" dirty="0"/>
              <a:t>Budget and Transaction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1907" y="1791814"/>
            <a:ext cx="7924408" cy="3193284"/>
          </a:xfrm>
        </p:spPr>
        <p:txBody>
          <a:bodyPr numCol="1">
            <a:normAutofit lnSpcReduction="10000"/>
          </a:bodyPr>
          <a:lstStyle/>
          <a:p>
            <a:r>
              <a:rPr lang="en-US" sz="1800" dirty="0"/>
              <a:t>Foundation Detail</a:t>
            </a:r>
          </a:p>
          <a:p>
            <a:pPr lvl="1"/>
            <a:r>
              <a:rPr lang="en-US" sz="1600" dirty="0"/>
              <a:t>A Project ID must be selected for the report to run</a:t>
            </a:r>
          </a:p>
          <a:p>
            <a:pPr lvl="1"/>
            <a:r>
              <a:rPr lang="en-US" sz="1600" dirty="0"/>
              <a:t>High level Available Balance summary at FSUF Project level</a:t>
            </a:r>
          </a:p>
          <a:p>
            <a:pPr lvl="1"/>
            <a:r>
              <a:rPr lang="en-US" sz="1600" dirty="0"/>
              <a:t>Just like E&amp;G Detail:</a:t>
            </a:r>
          </a:p>
          <a:p>
            <a:pPr lvl="2"/>
            <a:r>
              <a:rPr lang="en-US" sz="1400" dirty="0"/>
              <a:t>Encumbrance balances by GL Account, Supplier, or Source</a:t>
            </a:r>
          </a:p>
          <a:p>
            <a:pPr lvl="2"/>
            <a:r>
              <a:rPr lang="en-US" sz="1400" dirty="0"/>
              <a:t>Expense month-to-month trend with totals</a:t>
            </a:r>
          </a:p>
          <a:p>
            <a:pPr lvl="2"/>
            <a:r>
              <a:rPr lang="en-US" sz="1400" dirty="0"/>
              <a:t>All encumbrance/expense amounts link to detail</a:t>
            </a:r>
          </a:p>
          <a:p>
            <a:r>
              <a:rPr lang="en-US" sz="1800" dirty="0"/>
              <a:t>Trial Balance</a:t>
            </a:r>
          </a:p>
          <a:p>
            <a:pPr lvl="1"/>
            <a:r>
              <a:rPr lang="en-US" sz="1600" dirty="0"/>
              <a:t>For E&amp;G, Carryforward, Auxiliary/Designated funds only</a:t>
            </a:r>
          </a:p>
          <a:p>
            <a:pPr lvl="1"/>
            <a:r>
              <a:rPr lang="en-US" sz="1600" dirty="0"/>
              <a:t>Should mirror FSU_DPT_TRIAL_BALANCE query</a:t>
            </a:r>
          </a:p>
          <a:p>
            <a:pPr lvl="1"/>
            <a:r>
              <a:rPr lang="en-US" sz="1600" dirty="0"/>
              <a:t>C</a:t>
            </a:r>
            <a:r>
              <a:rPr lang="en-US" sz="1600" baseline="0" dirty="0"/>
              <a:t>an be used to monitor balance sheet accounts such as AP and 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5954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7" y="797326"/>
            <a:ext cx="5000625" cy="8001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BI Reports</a:t>
            </a:r>
            <a:br>
              <a:rPr lang="en-US" sz="3200" dirty="0"/>
            </a:br>
            <a:r>
              <a:rPr lang="en-US" sz="3200" dirty="0"/>
              <a:t>Transaction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99632"/>
            <a:ext cx="7886700" cy="2775016"/>
          </a:xfrm>
        </p:spPr>
        <p:txBody>
          <a:bodyPr numCol="1">
            <a:normAutofit fontScale="92500"/>
          </a:bodyPr>
          <a:lstStyle/>
          <a:p>
            <a:r>
              <a:rPr lang="en-US" sz="2600" dirty="0"/>
              <a:t>Same data as is linked to from Budget &amp; Transaction report</a:t>
            </a:r>
          </a:p>
          <a:p>
            <a:r>
              <a:rPr lang="en-US" sz="2600" dirty="0"/>
              <a:t>Downloadable to Excel or CSV</a:t>
            </a:r>
          </a:p>
          <a:p>
            <a:r>
              <a:rPr lang="en-US" sz="2600" dirty="0"/>
              <a:t>Prompts available for Optional Chartfields (not an option in Budget &amp; Transaction)</a:t>
            </a:r>
          </a:p>
          <a:p>
            <a:r>
              <a:rPr lang="en-US" sz="2600" dirty="0"/>
              <a:t>Hyperlinks to OMNI pages and backup attachments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58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0251" y="788448"/>
            <a:ext cx="5000625" cy="8001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BI Reports</a:t>
            </a:r>
            <a:br>
              <a:rPr lang="en-US" sz="3200" dirty="0"/>
            </a:br>
            <a:r>
              <a:rPr lang="en-US" sz="3200" dirty="0"/>
              <a:t>Transaction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5704" y="1739835"/>
            <a:ext cx="7886700" cy="2981634"/>
          </a:xfrm>
        </p:spPr>
        <p:txBody>
          <a:bodyPr numCol="1">
            <a:normAutofit fontScale="70000" lnSpcReduction="20000"/>
          </a:bodyPr>
          <a:lstStyle/>
          <a:p>
            <a:r>
              <a:rPr lang="en-US" dirty="0"/>
              <a:t>Separate reports by transaction type</a:t>
            </a:r>
          </a:p>
          <a:p>
            <a:pPr lvl="1"/>
            <a:r>
              <a:rPr lang="en-US" dirty="0"/>
              <a:t>Expense</a:t>
            </a:r>
          </a:p>
          <a:p>
            <a:pPr lvl="1"/>
            <a:r>
              <a:rPr lang="en-US" dirty="0"/>
              <a:t>Encumbrance</a:t>
            </a:r>
          </a:p>
          <a:p>
            <a:pPr lvl="1"/>
            <a:r>
              <a:rPr lang="en-US" dirty="0"/>
              <a:t>Cash (will display most period activity)</a:t>
            </a:r>
          </a:p>
          <a:p>
            <a:pPr lvl="1"/>
            <a:r>
              <a:rPr lang="en-US" dirty="0"/>
              <a:t>Revenue</a:t>
            </a:r>
          </a:p>
          <a:p>
            <a:pPr lvl="1"/>
            <a:r>
              <a:rPr lang="en-US" dirty="0"/>
              <a:t>Liabilities (shows available balance changes for FSUF funds as changes to unearned revenues)</a:t>
            </a:r>
          </a:p>
          <a:p>
            <a:pPr lvl="1"/>
            <a:r>
              <a:rPr lang="en-US" dirty="0"/>
              <a:t>Other Assets (primarily AR activity)</a:t>
            </a:r>
          </a:p>
          <a:p>
            <a:r>
              <a:rPr lang="en-US" dirty="0"/>
              <a:t>Customization/saved preference options available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20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8" y="628650"/>
            <a:ext cx="5000625" cy="8001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BI Reports</a:t>
            </a:r>
            <a:br>
              <a:rPr lang="en-US" sz="2800" dirty="0"/>
            </a:br>
            <a:r>
              <a:rPr lang="en-US" sz="2800" dirty="0"/>
              <a:t>Expense Data Mining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6378" y="1789259"/>
            <a:ext cx="8172598" cy="3077262"/>
          </a:xfrm>
        </p:spPr>
        <p:txBody>
          <a:bodyPr numCol="1">
            <a:normAutofit/>
          </a:bodyPr>
          <a:lstStyle/>
          <a:p>
            <a:r>
              <a:rPr lang="en-US" sz="2400" dirty="0"/>
              <a:t>To be used in researching specific expense data</a:t>
            </a:r>
          </a:p>
          <a:p>
            <a:r>
              <a:rPr lang="en-US" sz="2400" dirty="0"/>
              <a:t>ALL the prompts</a:t>
            </a:r>
          </a:p>
          <a:p>
            <a:r>
              <a:rPr lang="en-US" sz="2400" dirty="0"/>
              <a:t>Can break expense data down into smaller parts, e.g.</a:t>
            </a:r>
          </a:p>
          <a:p>
            <a:pPr lvl="1"/>
            <a:r>
              <a:rPr lang="en-US" sz="2000" dirty="0"/>
              <a:t>ID vouchers associated with particular PO</a:t>
            </a:r>
          </a:p>
          <a:p>
            <a:pPr lvl="1"/>
            <a:r>
              <a:rPr lang="en-US" sz="2000" dirty="0"/>
              <a:t>Then run again for those vouchers w/out PO to ID unencumbered freight</a:t>
            </a:r>
          </a:p>
        </p:txBody>
      </p:sp>
    </p:spTree>
    <p:extLst>
      <p:ext uri="{BB962C8B-B14F-4D97-AF65-F5344CB8AC3E}">
        <p14:creationId xmlns:p14="http://schemas.microsoft.com/office/powerpoint/2010/main" val="1914230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1028701"/>
            <a:ext cx="4629150" cy="3454400"/>
          </a:xfrm>
          <a:noFill/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5963" y="663348"/>
            <a:ext cx="5057775" cy="528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8831" y="1629358"/>
            <a:ext cx="6457950" cy="3886200"/>
          </a:xfrm>
        </p:spPr>
        <p:txBody>
          <a:bodyPr numCol="1">
            <a:normAutofit/>
          </a:bodyPr>
          <a:lstStyle/>
          <a:p>
            <a:r>
              <a:rPr lang="en-US" sz="2000" dirty="0"/>
              <a:t>Controller’s Office Website – </a:t>
            </a:r>
            <a:r>
              <a:rPr lang="en-US" sz="2000" dirty="0">
                <a:hlinkClick r:id="rId3"/>
              </a:rPr>
              <a:t>controller.vpfa.fsu.edu</a:t>
            </a:r>
            <a:r>
              <a:rPr lang="en-US" sz="2000" dirty="0"/>
              <a:t> </a:t>
            </a:r>
          </a:p>
          <a:p>
            <a:r>
              <a:rPr lang="en-US" sz="2000" dirty="0"/>
              <a:t>Other central office websites</a:t>
            </a:r>
          </a:p>
          <a:p>
            <a:pPr lvl="1"/>
            <a:r>
              <a:rPr lang="en-US" sz="1800" dirty="0">
                <a:hlinkClick r:id="rId4"/>
              </a:rPr>
              <a:t>Budget Office</a:t>
            </a:r>
            <a:endParaRPr lang="en-US" sz="1800" dirty="0"/>
          </a:p>
          <a:p>
            <a:pPr lvl="1"/>
            <a:r>
              <a:rPr lang="en-US" sz="1800" dirty="0">
                <a:hlinkClick r:id="rId5"/>
              </a:rPr>
              <a:t>Procurement Services</a:t>
            </a:r>
            <a:endParaRPr lang="en-US" sz="1800" dirty="0"/>
          </a:p>
          <a:p>
            <a:pPr lvl="1"/>
            <a:r>
              <a:rPr lang="en-US" sz="1800" dirty="0">
                <a:hlinkClick r:id="rId6"/>
              </a:rPr>
              <a:t>Sponsored Research</a:t>
            </a:r>
            <a:endParaRPr lang="en-US" sz="1800" dirty="0"/>
          </a:p>
          <a:p>
            <a:pPr lvl="1"/>
            <a:r>
              <a:rPr lang="en-US" sz="1800" dirty="0">
                <a:hlinkClick r:id="rId7"/>
              </a:rPr>
              <a:t>Human Resources</a:t>
            </a:r>
            <a:endParaRPr lang="en-US" sz="1800" dirty="0"/>
          </a:p>
          <a:p>
            <a:r>
              <a:rPr lang="en-US" sz="2000" dirty="0">
                <a:hlinkClick r:id="rId8"/>
              </a:rPr>
              <a:t>Financial Policies &amp; Procedures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8732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5963" y="663348"/>
            <a:ext cx="5057775" cy="528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Contacts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43025" y="1433992"/>
            <a:ext cx="6457950" cy="3397652"/>
          </a:xfrm>
        </p:spPr>
        <p:txBody>
          <a:bodyPr numCol="1">
            <a:normAutofit/>
          </a:bodyPr>
          <a:lstStyle/>
          <a:p>
            <a:r>
              <a:rPr lang="en-US" sz="2400" dirty="0">
                <a:hlinkClick r:id="rId3"/>
              </a:rPr>
              <a:t>Accounting &amp; Reporting Services</a:t>
            </a:r>
            <a:endParaRPr lang="en-US" sz="2400" dirty="0"/>
          </a:p>
          <a:p>
            <a:pPr lvl="1"/>
            <a:r>
              <a:rPr lang="en-US" sz="2000" dirty="0">
                <a:hlinkClick r:id="rId4"/>
              </a:rPr>
              <a:t>GeneralAccounting@admin.fsu.edu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644-5010</a:t>
            </a:r>
          </a:p>
          <a:p>
            <a:r>
              <a:rPr lang="en-US" sz="2400" dirty="0">
                <a:hlinkClick r:id="rId5"/>
              </a:rPr>
              <a:t>CTL-Communication@fsu.edu</a:t>
            </a:r>
            <a:endParaRPr lang="en-US" sz="2400" dirty="0"/>
          </a:p>
          <a:p>
            <a:r>
              <a:rPr lang="en-US" sz="2400" dirty="0"/>
              <a:t>Slides available at </a:t>
            </a:r>
            <a:r>
              <a:rPr lang="en-US" sz="2400" dirty="0">
                <a:hlinkClick r:id="rId6"/>
              </a:rPr>
              <a:t>http://controller.vpfa.fsu.edu/training</a:t>
            </a:r>
            <a:r>
              <a:rPr lang="en-US" sz="2400" dirty="0"/>
              <a:t> </a:t>
            </a:r>
          </a:p>
          <a:p>
            <a:pPr lvl="1"/>
            <a:r>
              <a:rPr lang="en-US" sz="2000" dirty="0">
                <a:hlinkClick r:id="rId7"/>
              </a:rPr>
              <a:t>Located under General Ledger training materials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5237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1A43-2A17-09AA-DBAD-72948E85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14BB1-9EDA-7989-7A6B-9D6E702B1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Betsy Miller</a:t>
            </a:r>
          </a:p>
          <a:p>
            <a:pPr lvl="1"/>
            <a:r>
              <a:rPr lang="en-US" dirty="0">
                <a:hlinkClick r:id="rId2"/>
              </a:rPr>
              <a:t>bcmiller@fsu</a:t>
            </a:r>
            <a:r>
              <a:rPr lang="en-US">
                <a:hlinkClick r:id="rId2"/>
              </a:rPr>
              <a:t>.edu</a:t>
            </a:r>
            <a:endParaRPr lang="en-US" dirty="0"/>
          </a:p>
          <a:p>
            <a:pPr lvl="1"/>
            <a:r>
              <a:rPr lang="en-US" dirty="0"/>
              <a:t>850-644-0292</a:t>
            </a:r>
          </a:p>
          <a:p>
            <a:r>
              <a:rPr lang="en-US" dirty="0"/>
              <a:t>Carla Daniels</a:t>
            </a:r>
          </a:p>
          <a:p>
            <a:pPr lvl="1"/>
            <a:r>
              <a:rPr lang="en-US" dirty="0">
                <a:hlinkClick r:id="rId3"/>
              </a:rPr>
              <a:t>ccdaniels@fsu.edu</a:t>
            </a:r>
            <a:endParaRPr lang="en-US" dirty="0"/>
          </a:p>
          <a:p>
            <a:pPr lvl="1"/>
            <a:r>
              <a:rPr lang="en-US" dirty="0"/>
              <a:t>850-644-1851</a:t>
            </a:r>
          </a:p>
        </p:txBody>
      </p:sp>
    </p:spTree>
    <p:extLst>
      <p:ext uri="{BB962C8B-B14F-4D97-AF65-F5344CB8AC3E}">
        <p14:creationId xmlns:p14="http://schemas.microsoft.com/office/powerpoint/2010/main" val="211514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9A9F-8B44-4235-A4EE-711BDE2D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Accounting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C34F-4DF8-4FD7-AB53-6E309D121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 main accounting record of the university is called the general ledger</a:t>
            </a:r>
          </a:p>
          <a:p>
            <a:r>
              <a:rPr lang="en-US" sz="2400" dirty="0"/>
              <a:t>The general ledger is used to create the university’s financial statements and is the official record of financial transactions</a:t>
            </a:r>
          </a:p>
          <a:p>
            <a:r>
              <a:rPr lang="en-US" sz="2400" dirty="0"/>
              <a:t>Transactions get recorded to the general ledger by journal entries</a:t>
            </a:r>
          </a:p>
        </p:txBody>
      </p:sp>
    </p:spTree>
    <p:extLst>
      <p:ext uri="{BB962C8B-B14F-4D97-AF65-F5344CB8AC3E}">
        <p14:creationId xmlns:p14="http://schemas.microsoft.com/office/powerpoint/2010/main" val="89435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2031" y="1600200"/>
            <a:ext cx="8124092" cy="3393017"/>
          </a:xfrm>
        </p:spPr>
        <p:txBody>
          <a:bodyPr numCol="1">
            <a:normAutofit fontScale="85000" lnSpcReduction="20000"/>
          </a:bodyPr>
          <a:lstStyle/>
          <a:p>
            <a:r>
              <a:rPr lang="en-US" dirty="0"/>
              <a:t>Used to record ALL transactions in the ledger</a:t>
            </a:r>
          </a:p>
          <a:p>
            <a:r>
              <a:rPr lang="en-US" dirty="0"/>
              <a:t>Sources</a:t>
            </a:r>
          </a:p>
          <a:p>
            <a:pPr lvl="1"/>
            <a:r>
              <a:rPr lang="en-US" dirty="0"/>
              <a:t>OMNI Systems</a:t>
            </a:r>
          </a:p>
          <a:p>
            <a:pPr lvl="1"/>
            <a:r>
              <a:rPr lang="en-US" dirty="0"/>
              <a:t>“Third Party” Systems </a:t>
            </a:r>
          </a:p>
          <a:p>
            <a:pPr lvl="1"/>
            <a:r>
              <a:rPr lang="en-US" dirty="0"/>
              <a:t>Direct Journal Entries </a:t>
            </a:r>
          </a:p>
          <a:p>
            <a:r>
              <a:rPr lang="en-US" dirty="0"/>
              <a:t>Journal ID</a:t>
            </a:r>
          </a:p>
          <a:p>
            <a:r>
              <a:rPr lang="en-US" dirty="0"/>
              <a:t>Journal Source</a:t>
            </a:r>
          </a:p>
          <a:p>
            <a:pPr lvl="1"/>
            <a:r>
              <a:rPr lang="en-US" dirty="0"/>
              <a:t>FSU_DPT_CODES_GL_SOURCE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7D03787-76CA-4C95-9E81-0880B34FD793}"/>
              </a:ext>
            </a:extLst>
          </p:cNvPr>
          <p:cNvSpPr txBox="1">
            <a:spLocks/>
          </p:cNvSpPr>
          <p:nvPr/>
        </p:nvSpPr>
        <p:spPr>
          <a:xfrm>
            <a:off x="2109258" y="700617"/>
            <a:ext cx="4815417" cy="770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z="2600" dirty="0"/>
              <a:t>Accounting Basics</a:t>
            </a:r>
          </a:p>
          <a:p>
            <a:r>
              <a:rPr lang="en-US" sz="2600" dirty="0"/>
              <a:t>Journal Entries</a:t>
            </a:r>
          </a:p>
        </p:txBody>
      </p:sp>
    </p:spTree>
    <p:extLst>
      <p:ext uri="{BB962C8B-B14F-4D97-AF65-F5344CB8AC3E}">
        <p14:creationId xmlns:p14="http://schemas.microsoft.com/office/powerpoint/2010/main" val="92287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9A9F-8B44-4235-A4EE-711BDE2D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Accounting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C34F-4DF8-4FD7-AB53-6E309D121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basis for all entries in the general ledger is the double-entry system</a:t>
            </a:r>
          </a:p>
          <a:p>
            <a:pPr lvl="1"/>
            <a:r>
              <a:rPr lang="en-US" sz="2000" dirty="0"/>
              <a:t>Every entry has both a debit and a credit</a:t>
            </a:r>
          </a:p>
          <a:p>
            <a:pPr lvl="1"/>
            <a:r>
              <a:rPr lang="en-US" sz="2000" dirty="0"/>
              <a:t>Debits must equal credits</a:t>
            </a:r>
            <a:endParaRPr lang="en-US" sz="2400" dirty="0"/>
          </a:p>
          <a:p>
            <a:r>
              <a:rPr lang="en-US" sz="2400" dirty="0"/>
              <a:t>Debit – an entry in the left column of the ledger</a:t>
            </a:r>
          </a:p>
          <a:p>
            <a:r>
              <a:rPr lang="en-US" sz="2400" dirty="0"/>
              <a:t>Credit – an entry in the right column of the ledger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4927-0E22-42DD-80BC-BDFF75B2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167" y="865717"/>
            <a:ext cx="5943600" cy="5503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Accounting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15AA3-528B-41AD-BA86-D27F46354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167" y="1526117"/>
            <a:ext cx="5943600" cy="2971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08FBA-F839-49FC-B090-37B39D580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942" y="1402768"/>
            <a:ext cx="4210050" cy="1423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C871B2-BC12-45EA-959C-9A5805817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38" y="3039773"/>
            <a:ext cx="5462058" cy="124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8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9258" y="700617"/>
            <a:ext cx="4815417" cy="7704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dirty="0"/>
              <a:t>Accounting Basics</a:t>
            </a:r>
            <a:br>
              <a:rPr lang="en-US" sz="2600" dirty="0"/>
            </a:br>
            <a:r>
              <a:rPr lang="en-US" sz="2600" dirty="0"/>
              <a:t>GL Accounts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5167" y="1471083"/>
            <a:ext cx="5943600" cy="3522134"/>
          </a:xfrm>
        </p:spPr>
        <p:txBody>
          <a:bodyPr numCol="1"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Accounting Concepts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91743"/>
              </p:ext>
            </p:extLst>
          </p:nvPr>
        </p:nvGraphicFramePr>
        <p:xfrm>
          <a:off x="1765300" y="1581150"/>
          <a:ext cx="5723467" cy="1761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971624569"/>
                    </a:ext>
                  </a:extLst>
                </a:gridCol>
              </a:tblGrid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Account Type</a:t>
                      </a: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Example</a:t>
                      </a: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0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1000" baseline="0" dirty="0">
                          <a:solidFill>
                            <a:schemeClr val="bg1"/>
                          </a:solidFill>
                        </a:rPr>
                        <a:t> Digit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Increase</a:t>
                      </a: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Decrease</a:t>
                      </a:r>
                    </a:p>
                  </a:txBody>
                  <a:tcPr marL="66040" marR="66040" marT="33020" marB="33020">
                    <a:solidFill>
                      <a:srgbClr val="782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Current Assets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Cash, Receivables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Non-current Assets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Fixed Assets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417863462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Current Liabilities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Accounts</a:t>
                      </a:r>
                      <a:r>
                        <a:rPr lang="en-US" sz="1000" baseline="0" dirty="0">
                          <a:solidFill>
                            <a:schemeClr val="tx2"/>
                          </a:solidFill>
                        </a:rPr>
                        <a:t> Payable</a:t>
                      </a:r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3053235102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Non-current Liabilities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Loans Payable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91074396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Equity or Fund Balance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Unrestricted Net Assets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2424862323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Revenues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Auxiliary Sales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1944091208"/>
                  </a:ext>
                </a:extLst>
              </a:tr>
              <a:tr h="22013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Expenses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Salaries, Office Supplies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Debit</a:t>
                      </a:r>
                    </a:p>
                  </a:txBody>
                  <a:tcPr marL="66040" marR="66040" marT="33020" marB="330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</a:rPr>
                        <a:t>Credit</a:t>
                      </a:r>
                    </a:p>
                  </a:txBody>
                  <a:tcPr marL="66040" marR="66040" marT="33020" marB="33020"/>
                </a:tc>
                <a:extLst>
                  <a:ext uri="{0D108BD9-81ED-4DB2-BD59-A6C34878D82A}">
                    <a16:rowId xmlns:a16="http://schemas.microsoft.com/office/drawing/2014/main" val="3147336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60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6BBA-64BA-48BB-8D16-C33506A4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Accounting basics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9E00E93-08B9-48EC-ABBC-0014DD6E7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2238"/>
            <a:ext cx="4038600" cy="2956037"/>
          </a:xfrm>
        </p:spPr>
        <p:txBody>
          <a:bodyPr/>
          <a:lstStyle/>
          <a:p>
            <a:r>
              <a:rPr lang="en-US" dirty="0"/>
              <a:t>T-Account Expense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38A053-13A6-49F7-BECF-A9F0A1A164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T-Account Revenue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5194A-C1FD-400C-8A7C-F00C7109F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71" y="2596379"/>
            <a:ext cx="3402257" cy="1047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FE067-B892-4F9E-985F-7066F4145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567" y="2596379"/>
            <a:ext cx="3513963" cy="101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4062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Garnet_HighDef</Template>
  <TotalTime>2447</TotalTime>
  <Words>1575</Words>
  <Application>Microsoft Office PowerPoint</Application>
  <PresentationFormat>On-screen Show (16:9)</PresentationFormat>
  <Paragraphs>290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Garnet_HighDef-1</vt:lpstr>
      <vt:lpstr>Intermediate University Accounting</vt:lpstr>
      <vt:lpstr>Class Objectives</vt:lpstr>
      <vt:lpstr>Accounting Basics</vt:lpstr>
      <vt:lpstr>Accounting Basics</vt:lpstr>
      <vt:lpstr>PowerPoint Presentation</vt:lpstr>
      <vt:lpstr>Accounting Basics</vt:lpstr>
      <vt:lpstr>Accounting basics</vt:lpstr>
      <vt:lpstr>Accounting Basics GL Accounts</vt:lpstr>
      <vt:lpstr>Accounting basics</vt:lpstr>
      <vt:lpstr>Accrual Accounting</vt:lpstr>
      <vt:lpstr>Accrual Accounting Revenue</vt:lpstr>
      <vt:lpstr>Accrual Accounting Revenue</vt:lpstr>
      <vt:lpstr>Accrual Accounting Revenue</vt:lpstr>
      <vt:lpstr>Accrual Accounting Expenses</vt:lpstr>
      <vt:lpstr>Accrual Accounting Expenses</vt:lpstr>
      <vt:lpstr>Accrual Accounting Expenses</vt:lpstr>
      <vt:lpstr>General Ledger Account Overview</vt:lpstr>
      <vt:lpstr>GL Accounts Cash</vt:lpstr>
      <vt:lpstr>GL Accounts Other Balance Sheet</vt:lpstr>
      <vt:lpstr>GL Accounts Revenue Accounts</vt:lpstr>
      <vt:lpstr>GL Accounts Expense Accounts</vt:lpstr>
      <vt:lpstr>GL Accounts Expense Accounts</vt:lpstr>
      <vt:lpstr>Reporting Tools</vt:lpstr>
      <vt:lpstr>Reporting Tools Overview</vt:lpstr>
      <vt:lpstr>Reporting Tools Overview</vt:lpstr>
      <vt:lpstr>OMNI Queries</vt:lpstr>
      <vt:lpstr>BI Reports Budget and Transaction</vt:lpstr>
      <vt:lpstr>BI Reports Budget and Transaction</vt:lpstr>
      <vt:lpstr>BI Reports Budget and Transaction</vt:lpstr>
      <vt:lpstr>BI Reports Budget and Transaction</vt:lpstr>
      <vt:lpstr>BI Reports Budget and Transaction</vt:lpstr>
      <vt:lpstr>BI Reports Budget and Transaction</vt:lpstr>
      <vt:lpstr>BI Reports Transaction Details</vt:lpstr>
      <vt:lpstr>BI Reports Transaction Details</vt:lpstr>
      <vt:lpstr>BI Reports Expense Data Mining</vt:lpstr>
      <vt:lpstr>Questions?</vt:lpstr>
      <vt:lpstr>Resources</vt:lpstr>
      <vt:lpstr>Contacts</vt:lpstr>
      <vt:lpstr>Presenters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University Accounting</dc:title>
  <dc:creator>Corey Jones</dc:creator>
  <cp:lastModifiedBy>Corey Jones</cp:lastModifiedBy>
  <cp:revision>28</cp:revision>
  <dcterms:created xsi:type="dcterms:W3CDTF">2021-07-29T12:13:26Z</dcterms:created>
  <dcterms:modified xsi:type="dcterms:W3CDTF">2022-11-07T19:20:36Z</dcterms:modified>
</cp:coreProperties>
</file>