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74" r:id="rId2"/>
    <p:sldId id="275" r:id="rId3"/>
    <p:sldId id="285" r:id="rId4"/>
    <p:sldId id="313" r:id="rId5"/>
    <p:sldId id="314" r:id="rId6"/>
    <p:sldId id="284" r:id="rId7"/>
    <p:sldId id="276" r:id="rId8"/>
    <p:sldId id="277" r:id="rId9"/>
    <p:sldId id="280" r:id="rId10"/>
    <p:sldId id="282" r:id="rId11"/>
    <p:sldId id="283" r:id="rId12"/>
    <p:sldId id="299" r:id="rId13"/>
    <p:sldId id="302" r:id="rId14"/>
    <p:sldId id="303" r:id="rId15"/>
    <p:sldId id="304" r:id="rId16"/>
    <p:sldId id="301" r:id="rId17"/>
    <p:sldId id="300" r:id="rId18"/>
    <p:sldId id="305" r:id="rId19"/>
    <p:sldId id="317" r:id="rId20"/>
    <p:sldId id="306" r:id="rId21"/>
    <p:sldId id="307" r:id="rId22"/>
    <p:sldId id="308" r:id="rId23"/>
    <p:sldId id="309" r:id="rId24"/>
    <p:sldId id="310" r:id="rId25"/>
    <p:sldId id="279" r:id="rId26"/>
    <p:sldId id="288" r:id="rId27"/>
    <p:sldId id="287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315" r:id="rId39"/>
    <p:sldId id="316" r:id="rId40"/>
    <p:sldId id="271" r:id="rId41"/>
    <p:sldId id="311" r:id="rId42"/>
    <p:sldId id="312" r:id="rId43"/>
  </p:sldIdLst>
  <p:sldSz cx="9144000" cy="6858000" type="screen4x3"/>
  <p:notesSz cx="6858000" cy="9144000"/>
  <p:custDataLst>
    <p:tags r:id="rId4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arce, Daniel" initials="PD" lastIdx="10" clrIdx="0">
    <p:extLst>
      <p:ext uri="{19B8F6BF-5375-455C-9EA6-DF929625EA0E}">
        <p15:presenceInfo xmlns:p15="http://schemas.microsoft.com/office/powerpoint/2012/main" userId="S-1-5-21-2052111302-1897051121-725345543-2847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2F40"/>
    <a:srgbClr val="632031"/>
    <a:srgbClr val="C483C0"/>
    <a:srgbClr val="BFB690"/>
    <a:srgbClr val="DFD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7" autoAdjust="0"/>
    <p:restoredTop sz="84943" autoAdjust="0"/>
  </p:normalViewPr>
  <p:slideViewPr>
    <p:cSldViewPr>
      <p:cViewPr varScale="1">
        <p:scale>
          <a:sx n="97" d="100"/>
          <a:sy n="97" d="100"/>
        </p:scale>
        <p:origin x="147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3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gs" Target="tags/tag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4C74F0C-4D86-9346-89D6-F8DBD13BE290}" type="datetime1">
              <a:rPr lang="en-US"/>
              <a:pPr>
                <a:defRPr/>
              </a:pPr>
              <a:t>6/1/2021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2A969B5-C583-DA4C-AFB2-B38E830AD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405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5C318-0862-48EA-82AA-95BDA05160A1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5EA048-DCC3-42DB-A5BA-CB1332127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68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EA048-DCC3-42DB-A5BA-CB13321274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379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EA048-DCC3-42DB-A5BA-CB133212740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429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EA048-DCC3-42DB-A5BA-CB133212740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5138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EA048-DCC3-42DB-A5BA-CB133212740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3785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EA048-DCC3-42DB-A5BA-CB133212740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2974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EA048-DCC3-42DB-A5BA-CB133212740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686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EA048-DCC3-42DB-A5BA-CB133212740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907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EA048-DCC3-42DB-A5BA-CB133212740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782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EA048-DCC3-42DB-A5BA-CB133212740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276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EA048-DCC3-42DB-A5BA-CB133212740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13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EA048-DCC3-42DB-A5BA-CB133212740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52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EA048-DCC3-42DB-A5BA-CB13321274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011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EA048-DCC3-42DB-A5BA-CB133212740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367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EA048-DCC3-42DB-A5BA-CB133212740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3724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EA048-DCC3-42DB-A5BA-CB133212740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3373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EA048-DCC3-42DB-A5BA-CB133212740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803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EA048-DCC3-42DB-A5BA-CB133212740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6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EA048-DCC3-42DB-A5BA-CB133212740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6354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EA048-DCC3-42DB-A5BA-CB133212740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82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EA048-DCC3-42DB-A5BA-CB133212740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09800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EA048-DCC3-42DB-A5BA-CB133212740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18535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EA048-DCC3-42DB-A5BA-CB133212740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34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EA048-DCC3-42DB-A5BA-CB13321274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5533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EA048-DCC3-42DB-A5BA-CB1332127403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4432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EA048-DCC3-42DB-A5BA-CB1332127403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25154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EA048-DCC3-42DB-A5BA-CB1332127403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12845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2688" y="698500"/>
            <a:ext cx="4645025" cy="3484563"/>
          </a:xfrm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aseline="-25000">
                <a:solidFill>
                  <a:schemeClr val="tx1"/>
                </a:solidFill>
                <a:latin typeface="Times New Roman" pitchFamily="18" charset="0"/>
              </a:defRPr>
            </a:lvl1pPr>
            <a:lvl2pPr marL="747923" indent="-287663" eaLnBrk="0" hangingPunct="0">
              <a:defRPr sz="2800" baseline="-25000">
                <a:solidFill>
                  <a:schemeClr val="tx1"/>
                </a:solidFill>
                <a:latin typeface="Times New Roman" pitchFamily="18" charset="0"/>
              </a:defRPr>
            </a:lvl2pPr>
            <a:lvl3pPr marL="1150650" indent="-230130" eaLnBrk="0" hangingPunct="0">
              <a:defRPr sz="2800" baseline="-25000">
                <a:solidFill>
                  <a:schemeClr val="tx1"/>
                </a:solidFill>
                <a:latin typeface="Times New Roman" pitchFamily="18" charset="0"/>
              </a:defRPr>
            </a:lvl3pPr>
            <a:lvl4pPr marL="1610909" indent="-230130" eaLnBrk="0" hangingPunct="0">
              <a:defRPr sz="2800" baseline="-25000">
                <a:solidFill>
                  <a:schemeClr val="tx1"/>
                </a:solidFill>
                <a:latin typeface="Times New Roman" pitchFamily="18" charset="0"/>
              </a:defRPr>
            </a:lvl4pPr>
            <a:lvl5pPr marL="2071170" indent="-230130" eaLnBrk="0" hangingPunct="0">
              <a:defRPr sz="2800" baseline="-25000">
                <a:solidFill>
                  <a:schemeClr val="tx1"/>
                </a:solidFill>
                <a:latin typeface="Times New Roman" pitchFamily="18" charset="0"/>
              </a:defRPr>
            </a:lvl5pPr>
            <a:lvl6pPr marL="2531429" indent="-23013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itchFamily="18" charset="0"/>
              </a:defRPr>
            </a:lvl6pPr>
            <a:lvl7pPr marL="2991689" indent="-23013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itchFamily="18" charset="0"/>
              </a:defRPr>
            </a:lvl7pPr>
            <a:lvl8pPr marL="3451950" indent="-23013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itchFamily="18" charset="0"/>
              </a:defRPr>
            </a:lvl8pPr>
            <a:lvl9pPr marL="3912209" indent="-23013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343455F-D886-4CBD-B0B4-BDDDED10DD5C}" type="slidenum">
              <a:rPr lang="en-US" sz="1200" baseline="0"/>
              <a:pPr/>
              <a:t>38</a:t>
            </a:fld>
            <a:endParaRPr lang="en-US" sz="1200" baseline="0" dirty="0"/>
          </a:p>
        </p:txBody>
      </p:sp>
    </p:spTree>
    <p:extLst>
      <p:ext uri="{BB962C8B-B14F-4D97-AF65-F5344CB8AC3E}">
        <p14:creationId xmlns:p14="http://schemas.microsoft.com/office/powerpoint/2010/main" val="139067935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EA048-DCC3-42DB-A5BA-CB1332127403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2308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EA048-DCC3-42DB-A5BA-CB1332127403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49756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EA048-DCC3-42DB-A5BA-CB1332127403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525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EA048-DCC3-42DB-A5BA-CB13321274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95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EA048-DCC3-42DB-A5BA-CB133212740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36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EA048-DCC3-42DB-A5BA-CB133212740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58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EA048-DCC3-42DB-A5BA-CB133212740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3435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EA048-DCC3-42DB-A5BA-CB133212740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9371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EA048-DCC3-42DB-A5BA-CB133212740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53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153400" cy="1371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514600"/>
            <a:ext cx="7772400" cy="17526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4648200"/>
            <a:ext cx="7772400" cy="1828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1371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90800"/>
            <a:ext cx="8229600" cy="4114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590801"/>
            <a:ext cx="40386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2590801"/>
            <a:ext cx="40386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81000" y="762000"/>
            <a:ext cx="8305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74320" tIns="45720" rIns="27432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Master title style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text here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25908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125" b="1" kern="1200" cap="none">
          <a:solidFill>
            <a:srgbClr val="782F40"/>
          </a:solidFill>
          <a:effectLst/>
          <a:latin typeface="Adobe Garamond Pro"/>
          <a:ea typeface="ＭＳ Ｐゴシック" charset="-128"/>
          <a:cs typeface="Adobe Garamond Pro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aramond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aramond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aramond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aramond" charset="0"/>
          <a:ea typeface="ＭＳ Ｐゴシック" charset="-128"/>
          <a:cs typeface="ＭＳ Ｐゴシック" charset="-128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aramond" charset="0"/>
          <a:ea typeface="ＭＳ Ｐゴシック" charset="-128"/>
          <a:cs typeface="ＭＳ Ｐゴシック" charset="-128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aramond" charset="0"/>
          <a:ea typeface="ＭＳ Ｐゴシック" charset="-128"/>
          <a:cs typeface="ＭＳ Ｐゴシック" charset="-128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aramond" charset="0"/>
          <a:ea typeface="ＭＳ Ｐゴシック" charset="-128"/>
          <a:cs typeface="ＭＳ Ｐゴシック" charset="-128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aramond" charset="0"/>
          <a:ea typeface="ＭＳ Ｐゴシック" charset="-128"/>
          <a:cs typeface="ＭＳ Ｐゴシック" charset="-128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2">
              <a:lumMod val="65000"/>
              <a:lumOff val="35000"/>
            </a:schemeClr>
          </a:solidFill>
          <a:latin typeface="Calibri"/>
          <a:ea typeface="ＭＳ Ｐゴシック" charset="-128"/>
          <a:cs typeface="Calibri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2">
              <a:lumMod val="65000"/>
              <a:lumOff val="35000"/>
            </a:schemeClr>
          </a:solidFill>
          <a:latin typeface="Calibri"/>
          <a:ea typeface="ＭＳ Ｐゴシック" charset="-128"/>
          <a:cs typeface="Calibri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2">
              <a:lumMod val="65000"/>
              <a:lumOff val="35000"/>
            </a:schemeClr>
          </a:solidFill>
          <a:latin typeface="Calibri"/>
          <a:ea typeface="ＭＳ Ｐゴシック" charset="-128"/>
          <a:cs typeface="Calibri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2">
              <a:lumMod val="65000"/>
              <a:lumOff val="35000"/>
            </a:schemeClr>
          </a:solidFill>
          <a:latin typeface="Calibri"/>
          <a:ea typeface="ＭＳ Ｐゴシック" charset="-128"/>
          <a:cs typeface="Calibri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2">
              <a:lumMod val="65000"/>
              <a:lumOff val="35000"/>
            </a:schemeClr>
          </a:solidFill>
          <a:latin typeface="Calibri"/>
          <a:ea typeface="ＭＳ Ｐゴシック" charset="-128"/>
          <a:cs typeface="Calibri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ilities.fsu.edu/depts/financialServ/customerBillingDet.php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reports.foundation.fsu.edu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controller.vpfa.fsu.edu/services/accounting-reporting/departmental-journals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controller.vpfa.fsu.edu/sites/default/files/media/forms/General_Accounting/Interdepartmental%20Requisition%20and%20Journal%20Entry.pdf" TargetMode="External"/><Relationship Id="rId4" Type="http://schemas.openxmlformats.org/officeDocument/2006/relationships/hyperlink" Target="http://controller.vpfa.fsu.edu/sites/default/files/media/forms/General_Accounting/Departmental%20Online%20Journal%20Entry.pdf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controller.vpfa.fsu.edu/services/treasury/departmental-deposits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policies.vpfa.fsu.edu/policies-and-procedures/financial/omni-departments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controller.vpfa.fsu.edu/services/accounts-payable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ontroller.vpfa.fsu.edu/services/quality-assurance/listservs" TargetMode="Externa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controller.vpfa.fsu.edu/services/accounting-reporting/gl-account-lists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hyperlink" Target="http://controller.vpfa.fsu.edu/services/accounting-reporting/gl-account-lists" TargetMode="External"/><Relationship Id="rId13" Type="http://schemas.openxmlformats.org/officeDocument/2006/relationships/hyperlink" Target="http://hr.fsu.edu/?page=dept_reps/dept_reps_home" TargetMode="External"/><Relationship Id="rId3" Type="http://schemas.openxmlformats.org/officeDocument/2006/relationships/hyperlink" Target="http://controller.vpfa.fsu.edu/" TargetMode="External"/><Relationship Id="rId7" Type="http://schemas.openxmlformats.org/officeDocument/2006/relationships/hyperlink" Target="http://controller.vpfa.fsu.edu/forms" TargetMode="External"/><Relationship Id="rId12" Type="http://schemas.openxmlformats.org/officeDocument/2006/relationships/hyperlink" Target="https://www.research.fsu.edu/research-offices/sra/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controller.vpfa.fsu.edu/sites/default/files/media/doc/Accounting/Accounting_Terms_Concepts.pdf" TargetMode="External"/><Relationship Id="rId11" Type="http://schemas.openxmlformats.org/officeDocument/2006/relationships/hyperlink" Target="https://procurement.fsu.edu/" TargetMode="External"/><Relationship Id="rId5" Type="http://schemas.openxmlformats.org/officeDocument/2006/relationships/hyperlink" Target="http://controller.vpfa.fsu.edu/training" TargetMode="External"/><Relationship Id="rId10" Type="http://schemas.openxmlformats.org/officeDocument/2006/relationships/hyperlink" Target="https://budget.fsu.edu/" TargetMode="External"/><Relationship Id="rId4" Type="http://schemas.openxmlformats.org/officeDocument/2006/relationships/hyperlink" Target="http://controller.vpfa.fsu.edu/business_management_guide" TargetMode="External"/><Relationship Id="rId9" Type="http://schemas.openxmlformats.org/officeDocument/2006/relationships/hyperlink" Target="http://controller.vpfa.fsu.edu/query" TargetMode="External"/><Relationship Id="rId14" Type="http://schemas.openxmlformats.org/officeDocument/2006/relationships/hyperlink" Target="http://policies.vpfa.fsu.edu/policies-and-procedures/financial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controller.vpfa.fsu.edu/services/accounting-reporting/directory" TargetMode="External"/><Relationship Id="rId7" Type="http://schemas.openxmlformats.org/officeDocument/2006/relationships/hyperlink" Target="http://controller.vpfa.fsu.edu/sites/default/files/media/doc/QA/BTFA01.pptx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controller.vpfa.fsu.edu/training" TargetMode="External"/><Relationship Id="rId5" Type="http://schemas.openxmlformats.org/officeDocument/2006/relationships/hyperlink" Target="mailto:CTL-Communication@fsu.edu" TargetMode="External"/><Relationship Id="rId4" Type="http://schemas.openxmlformats.org/officeDocument/2006/relationships/hyperlink" Target="mailto:GeneralAccounting@admin.fsu.edu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west.jpg"/>
          <p:cNvPicPr>
            <a:picLocks noChangeAspect="1"/>
          </p:cNvPicPr>
          <p:nvPr/>
        </p:nvPicPr>
        <p:blipFill>
          <a:blip r:embed="rId3"/>
          <a:srcRect r="3226" b="3226"/>
          <a:stretch>
            <a:fillRect/>
          </a:stretch>
        </p:blipFill>
        <p:spPr>
          <a:xfrm>
            <a:off x="1143000" y="857250"/>
            <a:ext cx="6858000" cy="5143500"/>
          </a:xfrm>
          <a:prstGeom prst="rect">
            <a:avLst/>
          </a:prstGeom>
        </p:spPr>
      </p:pic>
      <p:pic>
        <p:nvPicPr>
          <p:cNvPr id="13" name="Picture 12" descr="titlepic03.png"/>
          <p:cNvPicPr>
            <a:picLocks noChangeAspect="1"/>
          </p:cNvPicPr>
          <p:nvPr/>
        </p:nvPicPr>
        <p:blipFill>
          <a:blip r:embed="rId4"/>
          <a:srcRect b="5390"/>
          <a:stretch>
            <a:fillRect/>
          </a:stretch>
        </p:blipFill>
        <p:spPr>
          <a:xfrm>
            <a:off x="1143000" y="2990998"/>
            <a:ext cx="6858000" cy="300975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43000" y="4077776"/>
            <a:ext cx="6858000" cy="1690206"/>
          </a:xfrm>
          <a:prstGeom prst="rect">
            <a:avLst/>
          </a:prstGeom>
          <a:noFill/>
        </p:spPr>
        <p:txBody>
          <a:bodyPr wrap="square" lIns="137160" tIns="68580" rIns="137160" bIns="68580" anchor="t">
            <a:spAutoFit/>
          </a:bodyPr>
          <a:lstStyle/>
          <a:p>
            <a:pPr lvl="0" algn="ctr" eaLnBrk="0" hangingPunct="0">
              <a:defRPr/>
            </a:pPr>
            <a:r>
              <a:rPr lang="en-US" sz="3375" b="1" dirty="0">
                <a:solidFill>
                  <a:srgbClr val="782F40"/>
                </a:solidFill>
                <a:latin typeface="Adobe Garamond Pro"/>
                <a:ea typeface="ＭＳ Ｐゴシック" charset="-128"/>
                <a:cs typeface="Adobe Garamond Pro"/>
              </a:rPr>
              <a:t>Introduction to University Accounting (BTFA01)</a:t>
            </a:r>
          </a:p>
          <a:p>
            <a:pPr algn="ctr" eaLnBrk="0" hangingPunct="0">
              <a:lnSpc>
                <a:spcPts val="3975"/>
              </a:lnSpc>
              <a:spcAft>
                <a:spcPts val="0"/>
              </a:spcAft>
              <a:defRPr/>
            </a:pP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Arial"/>
                <a:ea typeface="ＭＳ Ｐゴシック" charset="-128"/>
                <a:cs typeface="Arial"/>
              </a:rPr>
              <a:t>Presented by the FSU Controller’s Office</a:t>
            </a:r>
            <a:endParaRPr lang="en-US" sz="3525" b="1" cap="all" dirty="0">
              <a:solidFill>
                <a:srgbClr val="782F40"/>
              </a:solidFill>
              <a:latin typeface="Calibri"/>
              <a:ea typeface="ＭＳ Ｐゴシック" charset="-128"/>
              <a:cs typeface="Calibri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62050" y="838200"/>
            <a:ext cx="6667500" cy="1066800"/>
          </a:xfrm>
        </p:spPr>
        <p:txBody>
          <a:bodyPr/>
          <a:lstStyle/>
          <a:p>
            <a:pPr algn="ctr"/>
            <a:r>
              <a:rPr lang="en-US" sz="3600" dirty="0" err="1"/>
              <a:t>myFSU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Other Links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876800"/>
          </a:xfrm>
        </p:spPr>
        <p:txBody>
          <a:bodyPr numCol="1"/>
          <a:lstStyle/>
          <a:p>
            <a:r>
              <a:rPr lang="en-US" dirty="0"/>
              <a:t>FSU Service Center (aka CRM) – </a:t>
            </a:r>
            <a:r>
              <a:rPr lang="en-US" sz="2100" dirty="0"/>
              <a:t>All help “tickets” or “cases” maintained here</a:t>
            </a:r>
          </a:p>
          <a:p>
            <a:r>
              <a:rPr lang="en-US" dirty="0"/>
              <a:t>Oracle Business Intelligence (BI)</a:t>
            </a:r>
          </a:p>
          <a:p>
            <a:pPr lvl="1"/>
            <a:r>
              <a:rPr lang="en-US" dirty="0"/>
              <a:t>Oracle data warehouse for reporting</a:t>
            </a:r>
          </a:p>
          <a:p>
            <a:pPr lvl="1"/>
            <a:r>
              <a:rPr lang="en-US" dirty="0"/>
              <a:t>Covered extensively in BTFA02 Financial Reporting Tools class</a:t>
            </a:r>
          </a:p>
          <a:p>
            <a:r>
              <a:rPr lang="en-US" dirty="0"/>
              <a:t>Concur – FSU travel system</a:t>
            </a:r>
          </a:p>
          <a:p>
            <a:r>
              <a:rPr lang="en-US" dirty="0"/>
              <a:t>Also of note…</a:t>
            </a:r>
          </a:p>
          <a:p>
            <a:pPr lvl="1"/>
            <a:r>
              <a:rPr lang="en-US" dirty="0"/>
              <a:t>Useful links along the side</a:t>
            </a:r>
          </a:p>
          <a:p>
            <a:pPr lvl="1"/>
            <a:r>
              <a:rPr lang="en-US" dirty="0"/>
              <a:t>Important notices along the top</a:t>
            </a:r>
          </a:p>
          <a:p>
            <a:pPr lvl="1"/>
            <a:r>
              <a:rPr lang="en-US" dirty="0"/>
              <a:t>My Worklist</a:t>
            </a:r>
          </a:p>
          <a:p>
            <a:pPr lvl="1"/>
            <a:r>
              <a:rPr lang="en-US" dirty="0"/>
              <a:t>My Security Center</a:t>
            </a:r>
          </a:p>
          <a:p>
            <a:pPr lvl="1"/>
            <a:r>
              <a:rPr lang="en-US" dirty="0"/>
              <a:t>FSU Calendar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76106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62050" y="838200"/>
            <a:ext cx="6667500" cy="1066800"/>
          </a:xfrm>
        </p:spPr>
        <p:txBody>
          <a:bodyPr/>
          <a:lstStyle/>
          <a:p>
            <a:pPr algn="ctr"/>
            <a:r>
              <a:rPr lang="en-US" sz="3600" dirty="0"/>
              <a:t>PeopleSoft Financials</a:t>
            </a:r>
            <a:br>
              <a:rPr lang="en-US" sz="3600" dirty="0"/>
            </a:br>
            <a:r>
              <a:rPr lang="en-US" sz="3600" dirty="0"/>
              <a:t>(OMNI)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876800"/>
          </a:xfrm>
        </p:spPr>
        <p:txBody>
          <a:bodyPr numCol="1"/>
          <a:lstStyle/>
          <a:p>
            <a:r>
              <a:rPr lang="en-US" dirty="0"/>
              <a:t>Online Management of Networked Information</a:t>
            </a:r>
          </a:p>
          <a:p>
            <a:r>
              <a:rPr lang="en-US" dirty="0"/>
              <a:t>Oracle PeopleSoft Enterprise (ERP) system</a:t>
            </a:r>
          </a:p>
          <a:p>
            <a:r>
              <a:rPr lang="en-US" dirty="0"/>
              <a:t>Implemented in 2004 to replace FLAIR</a:t>
            </a:r>
          </a:p>
          <a:p>
            <a:r>
              <a:rPr lang="en-US" dirty="0"/>
              <a:t>Modular Application</a:t>
            </a:r>
          </a:p>
          <a:p>
            <a:r>
              <a:rPr lang="en-US" dirty="0"/>
              <a:t>Examples of SOME OMNI Modules</a:t>
            </a:r>
          </a:p>
          <a:p>
            <a:pPr lvl="1"/>
            <a:r>
              <a:rPr lang="en-US" dirty="0"/>
              <a:t>Accounts Payable</a:t>
            </a:r>
          </a:p>
          <a:p>
            <a:pPr lvl="1"/>
            <a:r>
              <a:rPr lang="en-US" dirty="0"/>
              <a:t>Purchasing (interfaces with SpearMart)</a:t>
            </a:r>
          </a:p>
          <a:p>
            <a:pPr lvl="1"/>
            <a:r>
              <a:rPr lang="en-US" dirty="0"/>
              <a:t>Travel and Expenses (interfaces with Concur)</a:t>
            </a:r>
          </a:p>
          <a:p>
            <a:pPr lvl="1"/>
            <a:r>
              <a:rPr lang="en-US" dirty="0"/>
              <a:t>Commitment Control (interfaces with Hyperion)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12184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85850" y="893795"/>
            <a:ext cx="6819900" cy="704850"/>
          </a:xfrm>
        </p:spPr>
        <p:txBody>
          <a:bodyPr/>
          <a:lstStyle/>
          <a:p>
            <a:pPr algn="ctr"/>
            <a:r>
              <a:rPr lang="en-US" dirty="0"/>
              <a:t>Ledgers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5181600"/>
          </a:xfrm>
        </p:spPr>
        <p:txBody>
          <a:bodyPr numCol="1"/>
          <a:lstStyle/>
          <a:p>
            <a:r>
              <a:rPr lang="en-US" dirty="0"/>
              <a:t>Ledger – A set of books that stores budgeting and/or accounting transactions</a:t>
            </a:r>
          </a:p>
          <a:p>
            <a:pPr lvl="1"/>
            <a:r>
              <a:rPr lang="en-US" dirty="0"/>
              <a:t>Detailed information stored in smaller (subsidiary) ledgers</a:t>
            </a:r>
          </a:p>
          <a:p>
            <a:pPr lvl="1"/>
            <a:r>
              <a:rPr lang="en-US" dirty="0"/>
              <a:t>Subsidiary ledgers are summarized and permanently recorded (posted) to one primary ledger called the General Ledger (GL)</a:t>
            </a:r>
          </a:p>
          <a:p>
            <a:pPr lvl="1"/>
            <a:r>
              <a:rPr lang="en-US" dirty="0"/>
              <a:t>Transactions that record and post to the GL are called Journal Entries (JEs) and must be in balance (debits = credits)</a:t>
            </a:r>
          </a:p>
          <a:p>
            <a:r>
              <a:rPr lang="en-US" dirty="0"/>
              <a:t>FSU has two main types of ledgers</a:t>
            </a:r>
          </a:p>
          <a:p>
            <a:pPr lvl="1"/>
            <a:r>
              <a:rPr lang="en-US" dirty="0"/>
              <a:t>ACTUALS (usually referred to as GL)</a:t>
            </a:r>
          </a:p>
          <a:p>
            <a:pPr lvl="2"/>
            <a:r>
              <a:rPr lang="en-US" dirty="0"/>
              <a:t>Contains non-budgetary financial information</a:t>
            </a:r>
          </a:p>
          <a:p>
            <a:pPr lvl="2"/>
            <a:r>
              <a:rPr lang="en-US" dirty="0"/>
              <a:t>Primary focus of this class</a:t>
            </a:r>
          </a:p>
          <a:p>
            <a:pPr lvl="1"/>
            <a:r>
              <a:rPr lang="en-US" dirty="0"/>
              <a:t>COMMITMENT CONTROL (KK)</a:t>
            </a:r>
          </a:p>
          <a:p>
            <a:pPr lvl="2"/>
            <a:r>
              <a:rPr lang="en-US" dirty="0"/>
              <a:t>Contains budgetary transactions and </a:t>
            </a:r>
            <a:r>
              <a:rPr lang="en-US"/>
              <a:t>provides a mechanism </a:t>
            </a:r>
            <a:r>
              <a:rPr lang="en-US" dirty="0"/>
              <a:t>for controlling expenditures against a pre-defined spending limit</a:t>
            </a:r>
          </a:p>
        </p:txBody>
      </p:sp>
    </p:spTree>
    <p:extLst>
      <p:ext uri="{BB962C8B-B14F-4D97-AF65-F5344CB8AC3E}">
        <p14:creationId xmlns:p14="http://schemas.microsoft.com/office/powerpoint/2010/main" val="367961052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85850" y="893795"/>
            <a:ext cx="6819900" cy="704850"/>
          </a:xfrm>
        </p:spPr>
        <p:txBody>
          <a:bodyPr/>
          <a:lstStyle/>
          <a:p>
            <a:pPr algn="ctr"/>
            <a:r>
              <a:rPr lang="en-US" dirty="0"/>
              <a:t>Budget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5181600"/>
          </a:xfrm>
        </p:spPr>
        <p:txBody>
          <a:bodyPr numCol="1"/>
          <a:lstStyle/>
          <a:p>
            <a:r>
              <a:rPr lang="en-US" dirty="0"/>
              <a:t>Budget = Authority to spend</a:t>
            </a:r>
          </a:p>
          <a:p>
            <a:r>
              <a:rPr lang="en-US" dirty="0"/>
              <a:t>Departments formulate an annual operating budget for the following fiscal year each April</a:t>
            </a:r>
          </a:p>
          <a:p>
            <a:r>
              <a:rPr lang="en-US" dirty="0"/>
              <a:t>Once approved, budget is booked in the KK ledgers</a:t>
            </a:r>
          </a:p>
          <a:p>
            <a:r>
              <a:rPr lang="en-US" dirty="0"/>
              <a:t>Each department’s spending is controlled by their budget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68850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85850" y="893795"/>
            <a:ext cx="6819900" cy="704850"/>
          </a:xfrm>
        </p:spPr>
        <p:txBody>
          <a:bodyPr/>
          <a:lstStyle/>
          <a:p>
            <a:pPr algn="ctr"/>
            <a:r>
              <a:rPr lang="en-US" sz="3400" dirty="0"/>
              <a:t>Encumbrances vs. Expenses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5181600"/>
          </a:xfrm>
        </p:spPr>
        <p:txBody>
          <a:bodyPr numCol="1"/>
          <a:lstStyle/>
          <a:p>
            <a:r>
              <a:rPr lang="en-US" dirty="0"/>
              <a:t>Encumbrance – Recorded in KK ledgers only to reflect commitments to spend prior to actual expenditures taking place. Established via:</a:t>
            </a:r>
          </a:p>
          <a:p>
            <a:pPr lvl="1"/>
            <a:r>
              <a:rPr lang="en-US" dirty="0"/>
              <a:t>Purchase Orders</a:t>
            </a:r>
          </a:p>
          <a:p>
            <a:pPr lvl="1"/>
            <a:r>
              <a:rPr lang="en-US" dirty="0"/>
              <a:t>Travel Requests</a:t>
            </a:r>
          </a:p>
          <a:p>
            <a:pPr lvl="1"/>
            <a:r>
              <a:rPr lang="en-US" dirty="0"/>
              <a:t>Payroll Appointments</a:t>
            </a:r>
          </a:p>
          <a:p>
            <a:r>
              <a:rPr lang="en-US" dirty="0"/>
              <a:t>Expenses – Recorded in ledgers (and reduce the related encumbrance) once an actual liability has been established via:</a:t>
            </a:r>
          </a:p>
          <a:p>
            <a:pPr lvl="1"/>
            <a:r>
              <a:rPr lang="en-US" dirty="0"/>
              <a:t>Voucher</a:t>
            </a:r>
          </a:p>
          <a:p>
            <a:pPr lvl="1"/>
            <a:r>
              <a:rPr lang="en-US" dirty="0"/>
              <a:t>Expense Report</a:t>
            </a:r>
          </a:p>
          <a:p>
            <a:pPr lvl="1"/>
            <a:r>
              <a:rPr lang="en-US" dirty="0"/>
              <a:t>Payroll</a:t>
            </a:r>
          </a:p>
          <a:p>
            <a:pPr marL="342900" lvl="1" indent="0">
              <a:buNone/>
            </a:pPr>
            <a:r>
              <a:rPr lang="en-US" dirty="0"/>
              <a:t>* Expenses can also be recorded with a direct cash journal to an expense account (this would bypass any encumbrance)</a:t>
            </a:r>
          </a:p>
        </p:txBody>
      </p:sp>
    </p:spTree>
    <p:extLst>
      <p:ext uri="{BB962C8B-B14F-4D97-AF65-F5344CB8AC3E}">
        <p14:creationId xmlns:p14="http://schemas.microsoft.com/office/powerpoint/2010/main" val="3901631897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85850" y="893795"/>
            <a:ext cx="6819900" cy="704850"/>
          </a:xfrm>
        </p:spPr>
        <p:txBody>
          <a:bodyPr/>
          <a:lstStyle/>
          <a:p>
            <a:pPr algn="ctr"/>
            <a:r>
              <a:rPr lang="en-US" dirty="0"/>
              <a:t>Available Balance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5181600"/>
          </a:xfrm>
        </p:spPr>
        <p:txBody>
          <a:bodyPr numCol="1"/>
          <a:lstStyle/>
          <a:p>
            <a:pPr marL="0" indent="0">
              <a:buNone/>
            </a:pPr>
            <a:r>
              <a:rPr lang="en-US" sz="3000" dirty="0"/>
              <a:t>BUDGET </a:t>
            </a:r>
          </a:p>
          <a:p>
            <a:pPr marL="0" indent="0">
              <a:buNone/>
            </a:pPr>
            <a:r>
              <a:rPr lang="en-US" sz="3000" dirty="0"/>
              <a:t>  LESS: ENCUMBRANCES</a:t>
            </a:r>
          </a:p>
          <a:p>
            <a:pPr marL="0" indent="0">
              <a:buNone/>
            </a:pPr>
            <a:r>
              <a:rPr lang="en-US" sz="3000" dirty="0"/>
              <a:t>  LESS: EXPENSES</a:t>
            </a:r>
          </a:p>
          <a:p>
            <a:pPr marL="0" indent="0">
              <a:buNone/>
            </a:pPr>
            <a:r>
              <a:rPr lang="en-US" sz="3000" dirty="0"/>
              <a:t>= </a:t>
            </a:r>
            <a:r>
              <a:rPr lang="en-US" sz="3000" b="1" dirty="0"/>
              <a:t>AVAILABLE BALANCE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i="1" dirty="0"/>
              <a:t>Available Balance should NEVER be negative.</a:t>
            </a:r>
          </a:p>
        </p:txBody>
      </p:sp>
    </p:spTree>
    <p:extLst>
      <p:ext uri="{BB962C8B-B14F-4D97-AF65-F5344CB8AC3E}">
        <p14:creationId xmlns:p14="http://schemas.microsoft.com/office/powerpoint/2010/main" val="257380875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62050" y="838200"/>
            <a:ext cx="6667500" cy="1066800"/>
          </a:xfrm>
        </p:spPr>
        <p:txBody>
          <a:bodyPr/>
          <a:lstStyle/>
          <a:p>
            <a:pPr algn="ctr"/>
            <a:r>
              <a:rPr lang="en-US" sz="3600" dirty="0"/>
              <a:t>GL vs. KK</a:t>
            </a:r>
            <a:br>
              <a:rPr lang="en-US" sz="3600" dirty="0"/>
            </a:br>
            <a:r>
              <a:rPr lang="en-US" sz="3600" dirty="0"/>
              <a:t>What Posts to Each?</a:t>
            </a:r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6468446"/>
              </p:ext>
            </p:extLst>
          </p:nvPr>
        </p:nvGraphicFramePr>
        <p:xfrm>
          <a:off x="152400" y="1905000"/>
          <a:ext cx="8839201" cy="47244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41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8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8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4461"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Transaction</a:t>
                      </a:r>
                    </a:p>
                  </a:txBody>
                  <a:tcPr anchor="ctr" anchorCtr="1">
                    <a:solidFill>
                      <a:srgbClr val="782F4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</a:t>
                      </a:r>
                    </a:p>
                  </a:txBody>
                  <a:tcPr anchor="ctr" anchorCtr="1">
                    <a:solidFill>
                      <a:srgbClr val="782F4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KK</a:t>
                      </a:r>
                    </a:p>
                  </a:txBody>
                  <a:tcPr anchor="ctr" anchorCtr="1">
                    <a:solidFill>
                      <a:srgbClr val="782F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4007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782F4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 Journal Entries</a:t>
                      </a:r>
                      <a:endParaRPr lang="en-US" sz="1400" b="1" dirty="0">
                        <a:solidFill>
                          <a:srgbClr val="782F4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u="none" dirty="0">
                          <a:solidFill>
                            <a:srgbClr val="782F4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Everything</a:t>
                      </a:r>
                    </a:p>
                    <a:p>
                      <a:pPr algn="l"/>
                      <a:r>
                        <a:rPr lang="en-US" sz="1400" dirty="0">
                          <a:solidFill>
                            <a:srgbClr val="782F4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sz="1400" i="1" dirty="0">
                          <a:solidFill>
                            <a:srgbClr val="782F4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lang="en-US" sz="1400" i="1" baseline="0" dirty="0">
                          <a:solidFill>
                            <a:srgbClr val="782F4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ines including cash,</a:t>
                      </a:r>
                    </a:p>
                    <a:p>
                      <a:pPr algn="l"/>
                      <a:r>
                        <a:rPr lang="en-US" sz="1400" i="1" baseline="0" dirty="0">
                          <a:solidFill>
                            <a:srgbClr val="782F4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receivables, payables,</a:t>
                      </a:r>
                    </a:p>
                    <a:p>
                      <a:pPr algn="l"/>
                      <a:r>
                        <a:rPr lang="en-US" sz="1400" i="1" baseline="0" dirty="0">
                          <a:solidFill>
                            <a:srgbClr val="782F4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revenues, expenses, etc.</a:t>
                      </a:r>
                    </a:p>
                    <a:p>
                      <a:pPr algn="l"/>
                      <a:r>
                        <a:rPr lang="en-US" sz="1400" i="1" baseline="0" dirty="0">
                          <a:solidFill>
                            <a:srgbClr val="782F4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all post to the GL.</a:t>
                      </a:r>
                      <a:endParaRPr lang="en-US" sz="1400" i="1" dirty="0">
                        <a:solidFill>
                          <a:srgbClr val="782F4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u="none" dirty="0">
                          <a:solidFill>
                            <a:srgbClr val="782F4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 things</a:t>
                      </a:r>
                    </a:p>
                    <a:p>
                      <a:pPr algn="l"/>
                      <a:r>
                        <a:rPr lang="en-US" sz="1400" dirty="0">
                          <a:solidFill>
                            <a:srgbClr val="782F4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sz="1400" i="1" dirty="0">
                          <a:solidFill>
                            <a:srgbClr val="782F4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Only lines including non-</a:t>
                      </a:r>
                    </a:p>
                    <a:p>
                      <a:pPr algn="l"/>
                      <a:r>
                        <a:rPr lang="en-US" sz="1400" i="1" dirty="0">
                          <a:solidFill>
                            <a:srgbClr val="782F4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property revenues and</a:t>
                      </a:r>
                    </a:p>
                    <a:p>
                      <a:pPr algn="l"/>
                      <a:r>
                        <a:rPr lang="en-US" sz="1400" i="1" dirty="0">
                          <a:solidFill>
                            <a:srgbClr val="782F4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non-property expenses</a:t>
                      </a:r>
                    </a:p>
                    <a:p>
                      <a:pPr algn="l"/>
                      <a:r>
                        <a:rPr lang="en-US" sz="1400" i="1" dirty="0">
                          <a:solidFill>
                            <a:srgbClr val="782F4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post to KK.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40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782F4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Journals &amp; Budget Transfers</a:t>
                      </a:r>
                      <a:endParaRPr lang="en-US" sz="1400" b="1" dirty="0">
                        <a:solidFill>
                          <a:srgbClr val="782F4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782F4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Nothing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782F4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sz="1400" i="1" dirty="0">
                          <a:solidFill>
                            <a:srgbClr val="782F4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 Journal Entries are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>
                          <a:solidFill>
                            <a:srgbClr val="782F4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the only financial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baseline="0" dirty="0">
                          <a:solidFill>
                            <a:srgbClr val="782F4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sz="1400" i="1" dirty="0">
                          <a:solidFill>
                            <a:srgbClr val="782F4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transactions that post to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baseline="0" dirty="0">
                          <a:solidFill>
                            <a:srgbClr val="782F4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sz="1400" i="1" dirty="0">
                          <a:solidFill>
                            <a:srgbClr val="782F4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GL.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rgbClr val="782F4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Everything</a:t>
                      </a:r>
                    </a:p>
                    <a:p>
                      <a:pPr algn="l"/>
                      <a:r>
                        <a:rPr lang="en-US" sz="1400" dirty="0">
                          <a:solidFill>
                            <a:srgbClr val="782F4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sz="1400" i="1" dirty="0">
                          <a:solidFill>
                            <a:srgbClr val="782F4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Lines u</a:t>
                      </a:r>
                      <a:r>
                        <a:rPr lang="en-US" sz="1400" i="1" baseline="0" dirty="0">
                          <a:solidFill>
                            <a:srgbClr val="782F4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pdating budget</a:t>
                      </a:r>
                    </a:p>
                    <a:p>
                      <a:pPr algn="l"/>
                      <a:r>
                        <a:rPr lang="en-US" sz="1400" i="1" baseline="0" dirty="0">
                          <a:solidFill>
                            <a:srgbClr val="782F4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balances post to the</a:t>
                      </a:r>
                    </a:p>
                    <a:p>
                      <a:pPr algn="l"/>
                      <a:r>
                        <a:rPr lang="en-US" sz="1400" i="1" baseline="0" dirty="0">
                          <a:solidFill>
                            <a:srgbClr val="782F4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appropriate KK budget</a:t>
                      </a:r>
                    </a:p>
                    <a:p>
                      <a:pPr algn="l"/>
                      <a:r>
                        <a:rPr lang="en-US" sz="1400" i="1" baseline="0" dirty="0">
                          <a:solidFill>
                            <a:srgbClr val="782F4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ledgers.</a:t>
                      </a:r>
                      <a:endParaRPr lang="en-US" sz="1400" i="1" dirty="0">
                        <a:solidFill>
                          <a:srgbClr val="782F4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1926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782F4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– Purchase Orders, Travel Authorizations, etc.</a:t>
                      </a:r>
                      <a:endParaRPr lang="en-US" sz="1400" b="1" dirty="0">
                        <a:solidFill>
                          <a:srgbClr val="782F4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rgbClr val="782F4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Nothing</a:t>
                      </a:r>
                    </a:p>
                    <a:p>
                      <a:pPr algn="l"/>
                      <a:r>
                        <a:rPr lang="en-US" sz="1400" dirty="0">
                          <a:solidFill>
                            <a:srgbClr val="782F4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sz="1400" i="1" dirty="0">
                          <a:solidFill>
                            <a:srgbClr val="782F4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 Journal Entries are</a:t>
                      </a:r>
                    </a:p>
                    <a:p>
                      <a:pPr algn="l"/>
                      <a:r>
                        <a:rPr lang="en-US" sz="1400" i="1" baseline="0" dirty="0">
                          <a:solidFill>
                            <a:srgbClr val="782F4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sz="1400" i="1" dirty="0">
                          <a:solidFill>
                            <a:srgbClr val="782F4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only financial</a:t>
                      </a:r>
                    </a:p>
                    <a:p>
                      <a:pPr algn="l"/>
                      <a:r>
                        <a:rPr lang="en-US" sz="1400" i="1" baseline="0" dirty="0">
                          <a:solidFill>
                            <a:srgbClr val="782F4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sz="1400" i="1" dirty="0">
                          <a:solidFill>
                            <a:srgbClr val="782F4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transactions that post to </a:t>
                      </a:r>
                    </a:p>
                    <a:p>
                      <a:pPr algn="l"/>
                      <a:r>
                        <a:rPr lang="en-US" sz="1400" i="1" dirty="0">
                          <a:solidFill>
                            <a:srgbClr val="782F4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the GL.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rgbClr val="782F4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 things</a:t>
                      </a:r>
                    </a:p>
                    <a:p>
                      <a:pPr algn="l"/>
                      <a:r>
                        <a:rPr lang="en-US" sz="1400" dirty="0">
                          <a:solidFill>
                            <a:srgbClr val="782F4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sz="1400" i="1" dirty="0">
                          <a:solidFill>
                            <a:srgbClr val="782F4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Encumbrances</a:t>
                      </a:r>
                      <a:r>
                        <a:rPr lang="en-US" sz="1400" i="1" baseline="0" dirty="0">
                          <a:solidFill>
                            <a:srgbClr val="782F4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</a:t>
                      </a:r>
                    </a:p>
                    <a:p>
                      <a:pPr algn="l"/>
                      <a:r>
                        <a:rPr lang="en-US" sz="1400" i="1" baseline="0" dirty="0">
                          <a:solidFill>
                            <a:srgbClr val="782F4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established when</a:t>
                      </a:r>
                    </a:p>
                    <a:p>
                      <a:pPr algn="l"/>
                      <a:r>
                        <a:rPr lang="en-US" sz="1400" i="1" baseline="0" dirty="0">
                          <a:solidFill>
                            <a:srgbClr val="782F4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purchase orders or travel</a:t>
                      </a:r>
                    </a:p>
                    <a:p>
                      <a:pPr algn="l"/>
                      <a:r>
                        <a:rPr lang="en-US" sz="1400" i="1" baseline="0" dirty="0">
                          <a:solidFill>
                            <a:srgbClr val="782F4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requests are issued.</a:t>
                      </a:r>
                      <a:endParaRPr lang="en-US" sz="1400" i="1" dirty="0">
                        <a:solidFill>
                          <a:srgbClr val="782F4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475747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85850" y="893795"/>
            <a:ext cx="6819900" cy="704850"/>
          </a:xfrm>
        </p:spPr>
        <p:txBody>
          <a:bodyPr/>
          <a:lstStyle/>
          <a:p>
            <a:pPr algn="ctr"/>
            <a:r>
              <a:rPr lang="en-US" dirty="0"/>
              <a:t>Journal Entries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5181600"/>
          </a:xfrm>
        </p:spPr>
        <p:txBody>
          <a:bodyPr numCol="1"/>
          <a:lstStyle/>
          <a:p>
            <a:r>
              <a:rPr lang="en-US" dirty="0"/>
              <a:t>Used to record ALL transactions in the Ledger</a:t>
            </a:r>
          </a:p>
          <a:p>
            <a:r>
              <a:rPr lang="en-US" dirty="0"/>
              <a:t>Three potential sources of Journals:</a:t>
            </a:r>
          </a:p>
          <a:p>
            <a:pPr lvl="1"/>
            <a:r>
              <a:rPr lang="en-US" dirty="0"/>
              <a:t>OMNI Systems</a:t>
            </a:r>
          </a:p>
          <a:p>
            <a:pPr lvl="1"/>
            <a:r>
              <a:rPr lang="en-US" dirty="0"/>
              <a:t>“Third Party” Systems – Systems other than PeopleSoft</a:t>
            </a:r>
          </a:p>
          <a:p>
            <a:pPr lvl="1"/>
            <a:r>
              <a:rPr lang="en-US" dirty="0"/>
              <a:t>Direct Journal Entries – Manually keyed or uploaded journals</a:t>
            </a:r>
          </a:p>
          <a:p>
            <a:r>
              <a:rPr lang="en-US" dirty="0"/>
              <a:t>Each Journal Entry is assigned a unique Journal ID</a:t>
            </a:r>
          </a:p>
          <a:p>
            <a:pPr lvl="1"/>
            <a:r>
              <a:rPr lang="en-US" dirty="0"/>
              <a:t>10 Characters</a:t>
            </a:r>
          </a:p>
          <a:p>
            <a:pPr lvl="1"/>
            <a:r>
              <a:rPr lang="en-US" dirty="0"/>
              <a:t>All but direct journals have an alpha prefix</a:t>
            </a:r>
          </a:p>
          <a:p>
            <a:pPr lvl="2"/>
            <a:r>
              <a:rPr lang="en-US" dirty="0"/>
              <a:t>Helps to identify journal source</a:t>
            </a:r>
          </a:p>
          <a:p>
            <a:pPr lvl="2"/>
            <a:r>
              <a:rPr lang="en-US" dirty="0"/>
              <a:t>E.g. AP, AR, SF</a:t>
            </a:r>
          </a:p>
          <a:p>
            <a:r>
              <a:rPr lang="en-US" dirty="0"/>
              <a:t>Journal Source provides clear indication of where JE originated</a:t>
            </a:r>
          </a:p>
          <a:p>
            <a:pPr lvl="1"/>
            <a:r>
              <a:rPr lang="en-US" dirty="0"/>
              <a:t>2 or 3 characters</a:t>
            </a:r>
          </a:p>
          <a:p>
            <a:pPr lvl="1"/>
            <a:r>
              <a:rPr lang="en-US" dirty="0"/>
              <a:t>FSU_DPT_CODES_GL_SOURCE provides a complete list</a:t>
            </a:r>
          </a:p>
        </p:txBody>
      </p:sp>
    </p:spTree>
    <p:extLst>
      <p:ext uri="{BB962C8B-B14F-4D97-AF65-F5344CB8AC3E}">
        <p14:creationId xmlns:p14="http://schemas.microsoft.com/office/powerpoint/2010/main" val="92287798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62050" y="838200"/>
            <a:ext cx="6667500" cy="1066800"/>
          </a:xfrm>
        </p:spPr>
        <p:txBody>
          <a:bodyPr/>
          <a:lstStyle/>
          <a:p>
            <a:pPr algn="ctr"/>
            <a:r>
              <a:rPr lang="en-US" sz="3600" dirty="0"/>
              <a:t>Journal Sources</a:t>
            </a:r>
            <a:br>
              <a:rPr lang="en-US" sz="3600" dirty="0"/>
            </a:br>
            <a:r>
              <a:rPr lang="en-US" sz="3600" dirty="0"/>
              <a:t>OMNI Systems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876800"/>
          </a:xfrm>
        </p:spPr>
        <p:txBody>
          <a:bodyPr numCol="1"/>
          <a:lstStyle/>
          <a:p>
            <a:r>
              <a:rPr lang="en-US" dirty="0"/>
              <a:t>Human Resources Database (HR)</a:t>
            </a:r>
          </a:p>
          <a:p>
            <a:pPr lvl="1"/>
            <a:r>
              <a:rPr lang="en-US" dirty="0"/>
              <a:t>Interfaces summarized accounting information each pay period</a:t>
            </a:r>
          </a:p>
          <a:p>
            <a:pPr lvl="1"/>
            <a:r>
              <a:rPr lang="en-US" dirty="0"/>
              <a:t>3 related Sources</a:t>
            </a:r>
          </a:p>
          <a:p>
            <a:pPr lvl="2"/>
            <a:r>
              <a:rPr lang="en-US" dirty="0"/>
              <a:t>PAY – Actual payroll charges</a:t>
            </a:r>
          </a:p>
          <a:p>
            <a:pPr lvl="2"/>
            <a:r>
              <a:rPr lang="en-US" dirty="0"/>
              <a:t>PNC – Payroll encumbrances are re-established each pay period</a:t>
            </a:r>
          </a:p>
          <a:p>
            <a:pPr lvl="2"/>
            <a:r>
              <a:rPr lang="en-US" dirty="0"/>
              <a:t>PRV – Reverses  the encumbrance amount from previous pay period</a:t>
            </a:r>
          </a:p>
          <a:p>
            <a:pPr lvl="1"/>
            <a:r>
              <a:rPr lang="en-US" dirty="0"/>
              <a:t>PNC &amp; PRV Sources do NOT record any expenditures; only encumbrances (note Journal Status &lt;&gt; P)</a:t>
            </a:r>
          </a:p>
          <a:p>
            <a:pPr lvl="1"/>
            <a:r>
              <a:rPr lang="en-US" dirty="0"/>
              <a:t>Employee-level journal detail available via HR-GL Detail BI report</a:t>
            </a:r>
          </a:p>
        </p:txBody>
      </p:sp>
    </p:spTree>
    <p:extLst>
      <p:ext uri="{BB962C8B-B14F-4D97-AF65-F5344CB8AC3E}">
        <p14:creationId xmlns:p14="http://schemas.microsoft.com/office/powerpoint/2010/main" val="3785085701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62050" y="838200"/>
            <a:ext cx="6667500" cy="1066800"/>
          </a:xfrm>
        </p:spPr>
        <p:txBody>
          <a:bodyPr/>
          <a:lstStyle/>
          <a:p>
            <a:pPr algn="ctr"/>
            <a:r>
              <a:rPr lang="en-US" sz="3600" dirty="0"/>
              <a:t>Journal Sources</a:t>
            </a:r>
            <a:br>
              <a:rPr lang="en-US" sz="3600" dirty="0"/>
            </a:br>
            <a:r>
              <a:rPr lang="en-US" sz="3600" dirty="0"/>
              <a:t>OMNI Systems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876800"/>
          </a:xfrm>
        </p:spPr>
        <p:txBody>
          <a:bodyPr numCol="1"/>
          <a:lstStyle/>
          <a:p>
            <a:r>
              <a:rPr lang="en-US" dirty="0"/>
              <a:t>Student Central Database (SF)</a:t>
            </a:r>
          </a:p>
          <a:p>
            <a:pPr lvl="1"/>
            <a:r>
              <a:rPr lang="en-US" dirty="0"/>
              <a:t>Interfaces summarized accounting information nightly from SC</a:t>
            </a:r>
          </a:p>
          <a:p>
            <a:pPr lvl="1"/>
            <a:r>
              <a:rPr lang="en-US" dirty="0"/>
              <a:t>Student/class-level detail only available in SC or BI Student Financial Transaction Details report</a:t>
            </a:r>
          </a:p>
          <a:p>
            <a:pPr lvl="1"/>
            <a:r>
              <a:rPr lang="en-US" dirty="0"/>
              <a:t>System-generated activity</a:t>
            </a:r>
          </a:p>
          <a:p>
            <a:pPr lvl="2"/>
            <a:r>
              <a:rPr lang="en-US" dirty="0"/>
              <a:t>Tuition/fee assessments, payments, financial aid, etc.</a:t>
            </a:r>
          </a:p>
          <a:p>
            <a:pPr lvl="2"/>
            <a:r>
              <a:rPr lang="en-US" dirty="0"/>
              <a:t>Recorded in SC via Item Types</a:t>
            </a:r>
          </a:p>
          <a:p>
            <a:pPr lvl="2"/>
            <a:r>
              <a:rPr lang="en-US" dirty="0"/>
              <a:t>Item Type – Unique ID that drives accounting for specific transaction type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76232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85850" y="893795"/>
            <a:ext cx="6819900" cy="704850"/>
          </a:xfrm>
        </p:spPr>
        <p:txBody>
          <a:bodyPr/>
          <a:lstStyle/>
          <a:p>
            <a:pPr algn="ctr"/>
            <a:r>
              <a:rPr lang="en-US" dirty="0"/>
              <a:t>Class Objectives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5181600"/>
          </a:xfrm>
        </p:spPr>
        <p:txBody>
          <a:bodyPr numCol="1"/>
          <a:lstStyle/>
          <a:p>
            <a:r>
              <a:rPr lang="en-US" dirty="0"/>
              <a:t>Your Role in University Accounting</a:t>
            </a:r>
          </a:p>
          <a:p>
            <a:r>
              <a:rPr lang="en-US" dirty="0"/>
              <a:t>How does the money flow?</a:t>
            </a:r>
          </a:p>
          <a:p>
            <a:r>
              <a:rPr lang="en-US" dirty="0" err="1"/>
              <a:t>myFSU</a:t>
            </a:r>
            <a:endParaRPr lang="en-US" dirty="0"/>
          </a:p>
          <a:p>
            <a:r>
              <a:rPr lang="en-US" dirty="0"/>
              <a:t>Basic Accounting Concepts</a:t>
            </a:r>
          </a:p>
          <a:p>
            <a:pPr lvl="1"/>
            <a:r>
              <a:rPr lang="en-US" dirty="0"/>
              <a:t>Ledgers</a:t>
            </a:r>
          </a:p>
          <a:p>
            <a:pPr lvl="1"/>
            <a:r>
              <a:rPr lang="en-US" dirty="0"/>
              <a:t>Budget</a:t>
            </a:r>
          </a:p>
          <a:p>
            <a:pPr lvl="1"/>
            <a:r>
              <a:rPr lang="en-US" dirty="0"/>
              <a:t>Expenses vs. Encumbrances</a:t>
            </a:r>
          </a:p>
          <a:p>
            <a:pPr lvl="1"/>
            <a:r>
              <a:rPr lang="en-US" dirty="0"/>
              <a:t>Available Balance</a:t>
            </a:r>
          </a:p>
          <a:p>
            <a:pPr lvl="1"/>
            <a:r>
              <a:rPr lang="en-US" dirty="0"/>
              <a:t>Journal Entries</a:t>
            </a:r>
          </a:p>
          <a:p>
            <a:pPr lvl="1"/>
            <a:r>
              <a:rPr lang="en-US" dirty="0"/>
              <a:t>Chartfields</a:t>
            </a:r>
          </a:p>
          <a:p>
            <a:r>
              <a:rPr lang="en-US" dirty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630345839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62050" y="838200"/>
            <a:ext cx="6667500" cy="1066800"/>
          </a:xfrm>
        </p:spPr>
        <p:txBody>
          <a:bodyPr/>
          <a:lstStyle/>
          <a:p>
            <a:pPr algn="ctr"/>
            <a:r>
              <a:rPr lang="en-US" sz="3600" dirty="0"/>
              <a:t>Journal Sources</a:t>
            </a:r>
            <a:br>
              <a:rPr lang="en-US" sz="3600" dirty="0"/>
            </a:br>
            <a:r>
              <a:rPr lang="en-US" sz="3600" dirty="0"/>
              <a:t>OMNI Systems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876800"/>
          </a:xfrm>
        </p:spPr>
        <p:txBody>
          <a:bodyPr numCol="1"/>
          <a:lstStyle/>
          <a:p>
            <a:r>
              <a:rPr lang="en-US" dirty="0"/>
              <a:t>OMNI Financials Module/System Journals</a:t>
            </a:r>
          </a:p>
          <a:p>
            <a:pPr lvl="1"/>
            <a:r>
              <a:rPr lang="en-US" dirty="0"/>
              <a:t>All journals will reflect summarized data</a:t>
            </a:r>
          </a:p>
          <a:p>
            <a:pPr lvl="1"/>
            <a:r>
              <a:rPr lang="en-US" dirty="0"/>
              <a:t>Transaction details available in each module</a:t>
            </a:r>
          </a:p>
          <a:p>
            <a:pPr lvl="1"/>
            <a:r>
              <a:rPr lang="en-US" dirty="0"/>
              <a:t>Accounts Payable (AP) </a:t>
            </a:r>
          </a:p>
          <a:p>
            <a:pPr lvl="2"/>
            <a:r>
              <a:rPr lang="en-US" dirty="0"/>
              <a:t>Records voucher-related payables, payments, and cancellations</a:t>
            </a:r>
          </a:p>
          <a:p>
            <a:pPr lvl="2"/>
            <a:r>
              <a:rPr lang="en-US" dirty="0"/>
              <a:t>Includes Purchasing Card (PCard) expenses (credit cards issued to department staff for misc. purchases)</a:t>
            </a:r>
          </a:p>
          <a:p>
            <a:pPr lvl="2"/>
            <a:r>
              <a:rPr lang="en-US" dirty="0"/>
              <a:t>Voucher-level details available via</a:t>
            </a:r>
          </a:p>
          <a:p>
            <a:pPr lvl="3"/>
            <a:r>
              <a:rPr lang="en-US" dirty="0"/>
              <a:t>FSU_DPT_AP or FSU_DPT_GL_JRNL_WITH_VCHR queries</a:t>
            </a:r>
          </a:p>
          <a:p>
            <a:pPr lvl="3"/>
            <a:r>
              <a:rPr lang="en-US" dirty="0"/>
              <a:t>BI Expense Data Mining report</a:t>
            </a:r>
          </a:p>
          <a:p>
            <a:pPr lvl="1"/>
            <a:r>
              <a:rPr lang="en-US" dirty="0"/>
              <a:t>Travel &amp; Expense (EX) – Records all spend interfaced from Concur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498681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62050" y="838200"/>
            <a:ext cx="6667500" cy="1066800"/>
          </a:xfrm>
        </p:spPr>
        <p:txBody>
          <a:bodyPr/>
          <a:lstStyle/>
          <a:p>
            <a:pPr algn="ctr"/>
            <a:r>
              <a:rPr lang="en-US" sz="3600" dirty="0"/>
              <a:t>Journal Sources</a:t>
            </a:r>
            <a:br>
              <a:rPr lang="en-US" sz="3600" dirty="0"/>
            </a:br>
            <a:r>
              <a:rPr lang="en-US" sz="3600" dirty="0"/>
              <a:t>OMNI Systems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876800"/>
          </a:xfrm>
        </p:spPr>
        <p:txBody>
          <a:bodyPr numCol="1"/>
          <a:lstStyle/>
          <a:p>
            <a:r>
              <a:rPr lang="en-US" dirty="0"/>
              <a:t>OMNI Financials Module/System Journals (cont.)</a:t>
            </a:r>
          </a:p>
          <a:p>
            <a:pPr lvl="1"/>
            <a:r>
              <a:rPr lang="en-US" dirty="0"/>
              <a:t>Asset Management (AM)</a:t>
            </a:r>
          </a:p>
          <a:p>
            <a:pPr lvl="2"/>
            <a:r>
              <a:rPr lang="en-US" dirty="0"/>
              <a:t>Records all fixed asset-related transactions (asset additions, retirements, transfers, depreciation, etc.)</a:t>
            </a:r>
          </a:p>
          <a:p>
            <a:pPr lvl="2"/>
            <a:r>
              <a:rPr lang="en-US" dirty="0"/>
              <a:t>See FSU_DPT_AM queries for asset-level details</a:t>
            </a:r>
          </a:p>
          <a:p>
            <a:pPr lvl="1"/>
            <a:r>
              <a:rPr lang="en-US" dirty="0"/>
              <a:t>Accounts Receivable &amp; Billing (AR / BI)</a:t>
            </a:r>
          </a:p>
          <a:p>
            <a:pPr lvl="2"/>
            <a:r>
              <a:rPr lang="en-US" dirty="0"/>
              <a:t>Records billing and related receipt transactions for both auxiliary and sponsored project-related entities</a:t>
            </a:r>
          </a:p>
          <a:p>
            <a:pPr lvl="2"/>
            <a:r>
              <a:rPr lang="en-US" dirty="0"/>
              <a:t>See FSU_DPT_AUX queries for auxiliary-level details</a:t>
            </a:r>
          </a:p>
          <a:p>
            <a:pPr lvl="2"/>
            <a:r>
              <a:rPr lang="en-US" dirty="0"/>
              <a:t>Sponsored Research training covers C&amp;G AR and BI activity as well as Grants Management (GM) and Allocation (ALO) transactions</a:t>
            </a:r>
          </a:p>
          <a:p>
            <a:pPr lvl="1"/>
            <a:r>
              <a:rPr lang="en-US" dirty="0"/>
              <a:t>Year-end Closing Journals (CLO)</a:t>
            </a:r>
          </a:p>
          <a:p>
            <a:pPr lvl="2"/>
            <a:r>
              <a:rPr lang="en-US" dirty="0"/>
              <a:t>Generated by ERP as part of FYE closing processes</a:t>
            </a:r>
          </a:p>
          <a:p>
            <a:pPr lvl="2"/>
            <a:r>
              <a:rPr lang="en-US" dirty="0"/>
              <a:t>Can be ignored for most departmental review purposes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01342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62050" y="838200"/>
            <a:ext cx="6667500" cy="1066800"/>
          </a:xfrm>
        </p:spPr>
        <p:txBody>
          <a:bodyPr/>
          <a:lstStyle/>
          <a:p>
            <a:pPr algn="ctr"/>
            <a:r>
              <a:rPr lang="en-US" sz="3600" dirty="0"/>
              <a:t>Journal Sources</a:t>
            </a:r>
            <a:br>
              <a:rPr lang="en-US" sz="3600" dirty="0"/>
            </a:br>
            <a:r>
              <a:rPr lang="en-US" sz="3600" dirty="0"/>
              <a:t>Third Party Systems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953000"/>
          </a:xfrm>
        </p:spPr>
        <p:txBody>
          <a:bodyPr numCol="1"/>
          <a:lstStyle/>
          <a:p>
            <a:r>
              <a:rPr lang="en-US" dirty="0"/>
              <a:t>Charges from Facilities’ </a:t>
            </a:r>
            <a:r>
              <a:rPr lang="en-US" dirty="0" err="1"/>
              <a:t>AiM</a:t>
            </a:r>
            <a:r>
              <a:rPr lang="en-US" dirty="0"/>
              <a:t> system for:</a:t>
            </a:r>
          </a:p>
          <a:p>
            <a:pPr lvl="1"/>
            <a:r>
              <a:rPr lang="en-US" sz="1900" dirty="0"/>
              <a:t>Maintenance and janitorial services (OFC, OFG, OFM)</a:t>
            </a:r>
          </a:p>
          <a:p>
            <a:pPr lvl="1"/>
            <a:r>
              <a:rPr lang="en-US" sz="1900" dirty="0"/>
              <a:t>Utilities (UTG, UTL) – only charged to certain non-E&amp;G departments</a:t>
            </a:r>
          </a:p>
          <a:p>
            <a:pPr lvl="1"/>
            <a:r>
              <a:rPr lang="en-US" sz="1900" dirty="0"/>
              <a:t>Recorded monthly</a:t>
            </a:r>
          </a:p>
          <a:p>
            <a:pPr lvl="1"/>
            <a:r>
              <a:rPr lang="en-US" sz="1900" dirty="0"/>
              <a:t>Details available through </a:t>
            </a:r>
            <a:r>
              <a:rPr lang="en-US" sz="1900" dirty="0">
                <a:hlinkClick r:id="rId3"/>
              </a:rPr>
              <a:t>Facilities Financial Services</a:t>
            </a:r>
            <a:endParaRPr lang="en-US" sz="1900" dirty="0"/>
          </a:p>
          <a:p>
            <a:r>
              <a:rPr lang="en-US" dirty="0"/>
              <a:t>Graduate student matriculation waivers (MAT)</a:t>
            </a:r>
          </a:p>
          <a:p>
            <a:pPr lvl="1"/>
            <a:r>
              <a:rPr lang="en-US" sz="1900" dirty="0"/>
              <a:t>Generated from the Office of Graduate Studies </a:t>
            </a:r>
          </a:p>
          <a:p>
            <a:pPr lvl="1"/>
            <a:r>
              <a:rPr lang="en-US" sz="1900" dirty="0"/>
              <a:t>Expenses allocated based on individual appointments</a:t>
            </a:r>
          </a:p>
          <a:p>
            <a:pPr lvl="1"/>
            <a:r>
              <a:rPr lang="en-US" sz="1900" dirty="0"/>
              <a:t>Journal Line </a:t>
            </a:r>
            <a:r>
              <a:rPr lang="en-US" sz="1900" dirty="0" err="1"/>
              <a:t>Descr</a:t>
            </a:r>
            <a:r>
              <a:rPr lang="en-US" sz="1900" dirty="0"/>
              <a:t> field contains student EMPLID for reference</a:t>
            </a:r>
          </a:p>
          <a:p>
            <a:r>
              <a:rPr lang="en-US" dirty="0"/>
              <a:t>Spendable balance updates from the FSUF system (FDN)</a:t>
            </a:r>
          </a:p>
          <a:p>
            <a:pPr lvl="1"/>
            <a:r>
              <a:rPr lang="en-US" sz="1900" dirty="0"/>
              <a:t>Recorded nightly</a:t>
            </a:r>
          </a:p>
          <a:p>
            <a:pPr lvl="1"/>
            <a:r>
              <a:rPr lang="en-US" sz="1900" dirty="0"/>
              <a:t>Adjusts FSUF funds’ spendable balance based on previous day’s activity</a:t>
            </a:r>
          </a:p>
          <a:p>
            <a:pPr lvl="1"/>
            <a:r>
              <a:rPr lang="en-US" sz="1900" dirty="0"/>
              <a:t>Donor details available at </a:t>
            </a:r>
            <a:r>
              <a:rPr lang="en-US" sz="1900" dirty="0">
                <a:hlinkClick r:id="rId4"/>
              </a:rPr>
              <a:t>reports.foundation.fsu.edu </a:t>
            </a:r>
            <a:endParaRPr lang="en-US" sz="19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995250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62050" y="838200"/>
            <a:ext cx="6667500" cy="1066800"/>
          </a:xfrm>
        </p:spPr>
        <p:txBody>
          <a:bodyPr/>
          <a:lstStyle/>
          <a:p>
            <a:pPr algn="ctr"/>
            <a:r>
              <a:rPr lang="en-US" sz="3600" dirty="0"/>
              <a:t>Journal Sources</a:t>
            </a:r>
            <a:br>
              <a:rPr lang="en-US" sz="3600" dirty="0"/>
            </a:br>
            <a:r>
              <a:rPr lang="en-US" sz="3600" dirty="0"/>
              <a:t>Direct Journals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876800"/>
          </a:xfrm>
        </p:spPr>
        <p:txBody>
          <a:bodyPr numCol="1"/>
          <a:lstStyle/>
          <a:p>
            <a:r>
              <a:rPr lang="en-US" dirty="0"/>
              <a:t>Departmental Journals</a:t>
            </a:r>
          </a:p>
          <a:p>
            <a:pPr lvl="1"/>
            <a:r>
              <a:rPr lang="en-US" dirty="0"/>
              <a:t>Requested by departmental staff (you!)</a:t>
            </a:r>
          </a:p>
          <a:p>
            <a:pPr lvl="1"/>
            <a:r>
              <a:rPr lang="en-US" dirty="0"/>
              <a:t>Journals entered, reviewed, and posted by Controller’s Office</a:t>
            </a:r>
          </a:p>
          <a:p>
            <a:pPr lvl="1"/>
            <a:r>
              <a:rPr lang="en-US" dirty="0"/>
              <a:t>Detailed guidelines and sample forms available </a:t>
            </a:r>
            <a:r>
              <a:rPr lang="en-US" dirty="0">
                <a:hlinkClick r:id="rId3"/>
              </a:rPr>
              <a:t>online</a:t>
            </a:r>
            <a:endParaRPr lang="en-US" dirty="0"/>
          </a:p>
          <a:p>
            <a:pPr lvl="1"/>
            <a:r>
              <a:rPr lang="en-US" dirty="0"/>
              <a:t>Two main types</a:t>
            </a:r>
          </a:p>
          <a:p>
            <a:pPr lvl="2"/>
            <a:r>
              <a:rPr lang="en-US" dirty="0"/>
              <a:t>Departmental Online Journal Entries (DOL)</a:t>
            </a:r>
          </a:p>
          <a:p>
            <a:pPr lvl="3"/>
            <a:r>
              <a:rPr lang="en-US" dirty="0"/>
              <a:t>Used primarily to adjust the ledger for transactions already recorded</a:t>
            </a:r>
          </a:p>
          <a:p>
            <a:pPr lvl="3"/>
            <a:r>
              <a:rPr lang="en-US" dirty="0"/>
              <a:t>Requested via </a:t>
            </a:r>
            <a:r>
              <a:rPr lang="en-US" dirty="0">
                <a:hlinkClick r:id="rId4"/>
              </a:rPr>
              <a:t>DOL Form</a:t>
            </a:r>
            <a:endParaRPr lang="en-US" dirty="0"/>
          </a:p>
          <a:p>
            <a:pPr lvl="3"/>
            <a:r>
              <a:rPr lang="en-US" dirty="0"/>
              <a:t>Never used to correct a payroll journal</a:t>
            </a:r>
          </a:p>
          <a:p>
            <a:pPr lvl="2"/>
            <a:r>
              <a:rPr lang="en-US" dirty="0"/>
              <a:t>Interdepartmental Requisitions (AUX)</a:t>
            </a:r>
          </a:p>
          <a:p>
            <a:pPr lvl="3"/>
            <a:r>
              <a:rPr lang="en-US" dirty="0"/>
              <a:t>Record the sale of goods/services between two FSU departments</a:t>
            </a:r>
          </a:p>
          <a:p>
            <a:pPr lvl="3"/>
            <a:r>
              <a:rPr lang="en-US" dirty="0"/>
              <a:t>Requested via </a:t>
            </a:r>
            <a:r>
              <a:rPr lang="en-US" dirty="0">
                <a:hlinkClick r:id="rId5"/>
              </a:rPr>
              <a:t>IDR Form</a:t>
            </a:r>
            <a:endParaRPr lang="en-US" dirty="0"/>
          </a:p>
          <a:p>
            <a:pPr lvl="3"/>
            <a:r>
              <a:rPr lang="en-US" dirty="0"/>
              <a:t>Some Auxiliaries are utilizing OMNI AR/Billing functionality and do NOT use IDRs</a:t>
            </a:r>
          </a:p>
          <a:p>
            <a:pPr lvl="3"/>
            <a:r>
              <a:rPr lang="en-US" dirty="0"/>
              <a:t>Journal Header Ref field shows selling Department Area</a:t>
            </a:r>
          </a:p>
          <a:p>
            <a:pPr marL="685800" lvl="2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826307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62050" y="838200"/>
            <a:ext cx="6667500" cy="1066800"/>
          </a:xfrm>
        </p:spPr>
        <p:txBody>
          <a:bodyPr/>
          <a:lstStyle/>
          <a:p>
            <a:pPr algn="ctr"/>
            <a:r>
              <a:rPr lang="en-US" sz="3600" dirty="0"/>
              <a:t>Journal Sources</a:t>
            </a:r>
            <a:br>
              <a:rPr lang="en-US" sz="3600" dirty="0"/>
            </a:br>
            <a:r>
              <a:rPr lang="en-US" sz="3600" dirty="0"/>
              <a:t>Direct Journals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19100" y="1676400"/>
            <a:ext cx="8153400" cy="4800600"/>
          </a:xfrm>
        </p:spPr>
        <p:txBody>
          <a:bodyPr numCol="1"/>
          <a:lstStyle/>
          <a:p>
            <a:r>
              <a:rPr lang="en-US" dirty="0"/>
              <a:t>Other Direct Journals</a:t>
            </a:r>
          </a:p>
          <a:p>
            <a:pPr lvl="1"/>
            <a:r>
              <a:rPr lang="en-US" dirty="0"/>
              <a:t>Journals entered and originated in the Controller’s Office (CON)</a:t>
            </a:r>
          </a:p>
          <a:p>
            <a:pPr lvl="2"/>
            <a:r>
              <a:rPr lang="en-US" dirty="0"/>
              <a:t>Includes cash transfers recorded whenever E&amp;G budget transfers are made</a:t>
            </a:r>
          </a:p>
          <a:p>
            <a:pPr lvl="2"/>
            <a:r>
              <a:rPr lang="en-US" dirty="0"/>
              <a:t>Journal Class will indicate type of journal (just like DOLs)</a:t>
            </a:r>
          </a:p>
          <a:p>
            <a:pPr lvl="1"/>
            <a:r>
              <a:rPr lang="en-US">
                <a:hlinkClick r:id="rId3"/>
              </a:rPr>
              <a:t>Departmental Deposits</a:t>
            </a:r>
            <a:r>
              <a:rPr lang="en-US"/>
              <a:t> (ARD)</a:t>
            </a:r>
            <a:endParaRPr lang="en-US" dirty="0"/>
          </a:p>
          <a:p>
            <a:pPr lvl="2"/>
            <a:r>
              <a:rPr lang="en-US" dirty="0"/>
              <a:t>Deposits of misc. checks/electronic payments</a:t>
            </a:r>
          </a:p>
          <a:p>
            <a:pPr lvl="2"/>
            <a:r>
              <a:rPr lang="en-US" dirty="0"/>
              <a:t>Posted within three business days after receipt</a:t>
            </a:r>
          </a:p>
          <a:p>
            <a:pPr lvl="1"/>
            <a:r>
              <a:rPr lang="en-US" dirty="0"/>
              <a:t>Journals entered and originated in Sponsored Research (SRA)</a:t>
            </a:r>
          </a:p>
          <a:p>
            <a:pPr lvl="1"/>
            <a:r>
              <a:rPr lang="en-US" dirty="0"/>
              <a:t>Interest earning allocations journals (INV)</a:t>
            </a:r>
          </a:p>
          <a:p>
            <a:pPr lvl="1"/>
            <a:r>
              <a:rPr lang="en-US" dirty="0"/>
              <a:t>Journals entered and originated in Payroll (PAO)</a:t>
            </a:r>
          </a:p>
          <a:p>
            <a:pPr lvl="2"/>
            <a:r>
              <a:rPr lang="en-US" dirty="0"/>
              <a:t>Primarily payroll deductions for Parking Services, Leach Center, etc.</a:t>
            </a:r>
          </a:p>
          <a:p>
            <a:r>
              <a:rPr lang="en-US" dirty="0"/>
              <a:t>Backup for ALL direct journals is attached to each JE in OMNI</a:t>
            </a:r>
          </a:p>
          <a:p>
            <a:pPr lvl="1"/>
            <a:r>
              <a:rPr lang="en-US" dirty="0"/>
              <a:t>OMNI FI &gt; General Ledger &gt; Journals &gt; Journal Entry &gt; Create/Update Journal Entries</a:t>
            </a:r>
          </a:p>
          <a:p>
            <a:pPr marL="685800" lvl="2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37275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23950" y="884464"/>
            <a:ext cx="6743700" cy="704850"/>
          </a:xfrm>
        </p:spPr>
        <p:txBody>
          <a:bodyPr/>
          <a:lstStyle/>
          <a:p>
            <a:pPr algn="ctr"/>
            <a:r>
              <a:rPr lang="en-US" dirty="0" err="1"/>
              <a:t>ChartFields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600200"/>
            <a:ext cx="8610600" cy="5181600"/>
          </a:xfrm>
        </p:spPr>
        <p:txBody>
          <a:bodyPr numCol="1"/>
          <a:lstStyle/>
          <a:p>
            <a:r>
              <a:rPr lang="en-US" dirty="0"/>
              <a:t>A means of breaking down accounting transactions within the system in order to organize and report on the data contained in OMNI</a:t>
            </a:r>
          </a:p>
          <a:p>
            <a:r>
              <a:rPr lang="en-US" dirty="0"/>
              <a:t>Three </a:t>
            </a:r>
            <a:r>
              <a:rPr lang="en-US" dirty="0" err="1"/>
              <a:t>ChartFields</a:t>
            </a:r>
            <a:r>
              <a:rPr lang="en-US" dirty="0"/>
              <a:t> (CFs) required for ALL transactions in OMNI</a:t>
            </a:r>
          </a:p>
          <a:p>
            <a:pPr lvl="1"/>
            <a:r>
              <a:rPr lang="en-US" dirty="0"/>
              <a:t>Department ID</a:t>
            </a:r>
          </a:p>
          <a:p>
            <a:pPr lvl="1"/>
            <a:r>
              <a:rPr lang="en-US" dirty="0"/>
              <a:t>Fund Code</a:t>
            </a:r>
          </a:p>
          <a:p>
            <a:pPr lvl="1"/>
            <a:r>
              <a:rPr lang="en-US" dirty="0"/>
              <a:t>Account</a:t>
            </a:r>
          </a:p>
          <a:p>
            <a:r>
              <a:rPr lang="en-US" dirty="0"/>
              <a:t>Transactions recorded at the Project ID level require additional CFs, depending on the fund source 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r>
              <a:rPr lang="en-US" dirty="0"/>
              <a:t>Financials &gt; Setup Financials/Supply Chain &gt; Common Definitions &gt; Design Chartfields &gt; Define Values &gt; Chartfield Values</a:t>
            </a:r>
          </a:p>
        </p:txBody>
      </p:sp>
    </p:spTree>
    <p:extLst>
      <p:ext uri="{BB962C8B-B14F-4D97-AF65-F5344CB8AC3E}">
        <p14:creationId xmlns:p14="http://schemas.microsoft.com/office/powerpoint/2010/main" val="4286502113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62050" y="838200"/>
            <a:ext cx="6667500" cy="1066800"/>
          </a:xfrm>
        </p:spPr>
        <p:txBody>
          <a:bodyPr/>
          <a:lstStyle/>
          <a:p>
            <a:pPr algn="ctr"/>
            <a:r>
              <a:rPr lang="en-US" sz="3600" dirty="0"/>
              <a:t>Chartfields</a:t>
            </a:r>
            <a:br>
              <a:rPr lang="en-US" sz="3600" dirty="0"/>
            </a:br>
            <a:r>
              <a:rPr lang="en-US" sz="3600" dirty="0"/>
              <a:t>Department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876800"/>
          </a:xfrm>
        </p:spPr>
        <p:txBody>
          <a:bodyPr numCol="1"/>
          <a:lstStyle/>
          <a:p>
            <a:r>
              <a:rPr lang="en-US" dirty="0"/>
              <a:t>Represent an area of financial management at FSU</a:t>
            </a:r>
          </a:p>
          <a:p>
            <a:r>
              <a:rPr lang="en-US" dirty="0"/>
              <a:t>OMNI Chartfield DeptID is 6 digits</a:t>
            </a:r>
          </a:p>
          <a:p>
            <a:pPr lvl="1"/>
            <a:r>
              <a:rPr lang="en-US" dirty="0"/>
              <a:t>First 3 refer to academic, administrative, or other major area</a:t>
            </a:r>
          </a:p>
          <a:p>
            <a:pPr lvl="1"/>
            <a:r>
              <a:rPr lang="en-US" dirty="0"/>
              <a:t>Last 3 refer to specific cost center within that area</a:t>
            </a:r>
          </a:p>
          <a:p>
            <a:r>
              <a:rPr lang="en-US" dirty="0"/>
              <a:t>Specific department information or a complete list of FSU departments via FSU_DPT_CODES_DEPTID query</a:t>
            </a:r>
          </a:p>
          <a:p>
            <a:r>
              <a:rPr lang="en-US" dirty="0"/>
              <a:t>Departments added/maintained by Budget Office</a:t>
            </a:r>
          </a:p>
          <a:p>
            <a:pPr lvl="1"/>
            <a:r>
              <a:rPr lang="en-US" dirty="0"/>
              <a:t>Includes department designations (Budget Manager, Authorized Signers, Department Head)</a:t>
            </a:r>
          </a:p>
          <a:p>
            <a:pPr lvl="1"/>
            <a:r>
              <a:rPr lang="en-US" dirty="0">
                <a:hlinkClick r:id="rId3"/>
              </a:rPr>
              <a:t>4-OP-D-1</a:t>
            </a:r>
            <a:r>
              <a:rPr lang="en-US" dirty="0"/>
              <a:t> OMNI Departments policy governs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061411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716864"/>
          </a:xfrm>
        </p:spPr>
        <p:txBody>
          <a:bodyPr numCol="1"/>
          <a:lstStyle/>
          <a:p>
            <a:r>
              <a:rPr lang="en-US" b="1" i="1" dirty="0"/>
              <a:t>Departments</a:t>
            </a:r>
            <a:r>
              <a:rPr lang="en-US" dirty="0"/>
              <a:t> roll up to </a:t>
            </a:r>
            <a:r>
              <a:rPr lang="en-US" b="1" i="1" dirty="0"/>
              <a:t>Areas</a:t>
            </a:r>
          </a:p>
          <a:p>
            <a:r>
              <a:rPr lang="en-US" b="1" i="1" dirty="0"/>
              <a:t>Areas</a:t>
            </a:r>
            <a:r>
              <a:rPr lang="en-US" dirty="0"/>
              <a:t> roll up to </a:t>
            </a:r>
            <a:r>
              <a:rPr lang="en-US" b="1" i="1" dirty="0"/>
              <a:t>Schools/Colleges</a:t>
            </a:r>
            <a:r>
              <a:rPr lang="en-US" dirty="0"/>
              <a:t> *</a:t>
            </a:r>
          </a:p>
          <a:p>
            <a:r>
              <a:rPr lang="en-US" b="1" i="1" dirty="0"/>
              <a:t>Schools/Colleges</a:t>
            </a:r>
            <a:r>
              <a:rPr lang="en-US" dirty="0"/>
              <a:t> roll up to </a:t>
            </a:r>
            <a:r>
              <a:rPr lang="en-US" b="1" i="1" dirty="0"/>
              <a:t>Divisions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sz="2000" dirty="0"/>
              <a:t>* OMNI Schools/Colleges are not always academic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 bwMode="auto">
          <a:xfrm>
            <a:off x="1162050" y="838200"/>
            <a:ext cx="66675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74320" tIns="45720" rIns="27432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25" b="1" kern="1200" cap="none">
                <a:solidFill>
                  <a:srgbClr val="782F40"/>
                </a:solidFill>
                <a:effectLst/>
                <a:latin typeface="Adobe Garamond Pro"/>
                <a:ea typeface="ＭＳ Ｐゴシック" charset="-128"/>
                <a:cs typeface="Adobe Garamond Pro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Garamond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Garamond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Garamond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Garamond" charset="0"/>
                <a:ea typeface="ＭＳ Ｐゴシック" charset="-128"/>
                <a:cs typeface="ＭＳ Ｐゴシック" charset="-128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Garamond" charset="0"/>
                <a:ea typeface="ＭＳ Ｐゴシック" charset="-128"/>
                <a:cs typeface="ＭＳ Ｐゴシック" charset="-128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Garamond" charset="0"/>
                <a:ea typeface="ＭＳ Ｐゴシック" charset="-128"/>
                <a:cs typeface="ＭＳ Ｐゴシック" charset="-128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Garamond" charset="0"/>
                <a:ea typeface="ＭＳ Ｐゴシック" charset="-128"/>
                <a:cs typeface="ＭＳ Ｐゴシック" charset="-128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Garamond" charset="0"/>
                <a:ea typeface="ＭＳ Ｐゴシック" charset="-128"/>
                <a:cs typeface="ＭＳ Ｐゴシック" charset="-128"/>
              </a:defRPr>
            </a:lvl9pPr>
          </a:lstStyle>
          <a:p>
            <a:pPr algn="ctr"/>
            <a:r>
              <a:rPr lang="en-US" sz="3600" dirty="0"/>
              <a:t>Chartfields</a:t>
            </a:r>
          </a:p>
          <a:p>
            <a:pPr algn="ctr"/>
            <a:r>
              <a:rPr lang="en-US" sz="3600" dirty="0"/>
              <a:t>Department Org Structure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463106"/>
              </p:ext>
            </p:extLst>
          </p:nvPr>
        </p:nvGraphicFramePr>
        <p:xfrm>
          <a:off x="685800" y="4191001"/>
          <a:ext cx="7924800" cy="198934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5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04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3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89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31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Department</a:t>
                      </a:r>
                    </a:p>
                  </a:txBody>
                  <a:tcPr>
                    <a:solidFill>
                      <a:srgbClr val="782F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Area</a:t>
                      </a:r>
                    </a:p>
                  </a:txBody>
                  <a:tcPr>
                    <a:solidFill>
                      <a:srgbClr val="782F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School/College</a:t>
                      </a:r>
                    </a:p>
                  </a:txBody>
                  <a:tcPr>
                    <a:solidFill>
                      <a:srgbClr val="782F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Division</a:t>
                      </a:r>
                    </a:p>
                  </a:txBody>
                  <a:tcPr>
                    <a:solidFill>
                      <a:srgbClr val="782F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39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189000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(Theatre)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189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(School of Theatre)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College</a:t>
                      </a:r>
                      <a:r>
                        <a:rPr lang="en-US" sz="1400" baseline="0" dirty="0">
                          <a:solidFill>
                            <a:schemeClr val="tx2"/>
                          </a:solidFill>
                        </a:rPr>
                        <a:t> of Fine Arts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Academic Affairs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39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029004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(Accounting Services)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029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(Controller’s Office)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AVP Financial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Finance &amp;</a:t>
                      </a:r>
                      <a:r>
                        <a:rPr lang="en-US" sz="1400" baseline="0" dirty="0">
                          <a:solidFill>
                            <a:schemeClr val="tx2"/>
                          </a:solidFill>
                        </a:rPr>
                        <a:t> Administration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634623"/>
                  </a:ext>
                </a:extLst>
              </a:tr>
              <a:tr h="53539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028001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(NCT</a:t>
                      </a:r>
                      <a:r>
                        <a:rPr lang="en-US" sz="1400" baseline="0" dirty="0">
                          <a:solidFill>
                            <a:schemeClr val="tx2"/>
                          </a:solidFill>
                        </a:rPr>
                        <a:t> Service Auxiliary)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108 </a:t>
                      </a:r>
                      <a:r>
                        <a:rPr lang="en-US" sz="1400" baseline="0" dirty="0">
                          <a:solidFill>
                            <a:schemeClr val="tx2"/>
                          </a:solidFill>
                        </a:rPr>
                        <a:t>(Information Technology Service)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Information Technology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Academic Affairs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885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517564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62050" y="838200"/>
            <a:ext cx="6667500" cy="1066800"/>
          </a:xfrm>
        </p:spPr>
        <p:txBody>
          <a:bodyPr/>
          <a:lstStyle/>
          <a:p>
            <a:pPr algn="ctr"/>
            <a:r>
              <a:rPr lang="en-US" sz="3600" dirty="0"/>
              <a:t>Chartfields</a:t>
            </a:r>
            <a:br>
              <a:rPr lang="en-US" sz="3600" dirty="0"/>
            </a:br>
            <a:r>
              <a:rPr lang="en-US" sz="3600" dirty="0"/>
              <a:t>Fund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876800"/>
          </a:xfrm>
        </p:spPr>
        <p:txBody>
          <a:bodyPr numCol="1"/>
          <a:lstStyle/>
          <a:p>
            <a:r>
              <a:rPr lang="en-US" dirty="0"/>
              <a:t>Identifies the source of monies</a:t>
            </a:r>
          </a:p>
          <a:p>
            <a:r>
              <a:rPr lang="en-US" dirty="0"/>
              <a:t>May have various restrictions on use</a:t>
            </a:r>
          </a:p>
          <a:p>
            <a:pPr lvl="1"/>
            <a:r>
              <a:rPr lang="en-US" dirty="0">
                <a:hlinkClick r:id="rId3"/>
              </a:rPr>
              <a:t>Expenditure Guidelines</a:t>
            </a:r>
            <a:endParaRPr lang="en-US" dirty="0"/>
          </a:p>
          <a:p>
            <a:r>
              <a:rPr lang="en-US" dirty="0"/>
              <a:t>Often have different reporting requirements</a:t>
            </a:r>
          </a:p>
          <a:p>
            <a:r>
              <a:rPr lang="en-US" dirty="0"/>
              <a:t>OMNI Chartfield Fund Code is a 3 digit numerical code</a:t>
            </a:r>
          </a:p>
          <a:p>
            <a:r>
              <a:rPr lang="en-US" dirty="0"/>
              <a:t>Created/maintained by Controller’s Office</a:t>
            </a:r>
          </a:p>
          <a:p>
            <a:r>
              <a:rPr lang="en-US" dirty="0"/>
              <a:t>FSU_DPT_CODES_FUND query of all Fund Codes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975312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066800"/>
            <a:ext cx="7640250" cy="5631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27114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62050" y="838200"/>
            <a:ext cx="6667500" cy="1066800"/>
          </a:xfrm>
        </p:spPr>
        <p:txBody>
          <a:bodyPr/>
          <a:lstStyle/>
          <a:p>
            <a:pPr algn="ctr"/>
            <a:r>
              <a:rPr lang="en-US" sz="3600" dirty="0"/>
              <a:t>Your Role in University Accounting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876800"/>
          </a:xfrm>
        </p:spPr>
        <p:txBody>
          <a:bodyPr numCol="1"/>
          <a:lstStyle/>
          <a:p>
            <a:r>
              <a:rPr lang="en-US" dirty="0"/>
              <a:t>Financial Representatives</a:t>
            </a:r>
          </a:p>
          <a:p>
            <a:pPr lvl="1"/>
            <a:r>
              <a:rPr lang="en-US" dirty="0"/>
              <a:t>Loosely defined</a:t>
            </a:r>
          </a:p>
          <a:p>
            <a:pPr lvl="1"/>
            <a:r>
              <a:rPr lang="en-US" dirty="0"/>
              <a:t>Budget Managers</a:t>
            </a:r>
          </a:p>
          <a:p>
            <a:pPr lvl="1"/>
            <a:r>
              <a:rPr lang="en-US" dirty="0"/>
              <a:t>Authorized Signers</a:t>
            </a:r>
          </a:p>
          <a:p>
            <a:pPr lvl="1"/>
            <a:r>
              <a:rPr lang="en-US" dirty="0"/>
              <a:t>Largely those in “Budget &amp; Financial Services” Job Family</a:t>
            </a:r>
          </a:p>
          <a:p>
            <a:r>
              <a:rPr lang="en-US" dirty="0"/>
              <a:t>Monitor, manage, approve, reconcile, and/or review financial processes and/or data</a:t>
            </a:r>
          </a:p>
          <a:p>
            <a:r>
              <a:rPr lang="en-US" dirty="0"/>
              <a:t>Many wear multiple hats</a:t>
            </a:r>
          </a:p>
          <a:p>
            <a:r>
              <a:rPr lang="en-US" dirty="0">
                <a:hlinkClick r:id="rId2"/>
              </a:rPr>
              <a:t>FinRep Listserv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54612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62050" y="838200"/>
            <a:ext cx="6667500" cy="1066800"/>
          </a:xfrm>
        </p:spPr>
        <p:txBody>
          <a:bodyPr/>
          <a:lstStyle/>
          <a:p>
            <a:pPr algn="ctr"/>
            <a:r>
              <a:rPr lang="en-US" sz="3600" dirty="0"/>
              <a:t>Chartfields</a:t>
            </a:r>
            <a:br>
              <a:rPr lang="en-US" sz="3600" dirty="0"/>
            </a:br>
            <a:r>
              <a:rPr lang="en-US" sz="3600" dirty="0"/>
              <a:t>Fund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876800"/>
          </a:xfrm>
        </p:spPr>
        <p:txBody>
          <a:bodyPr numCol="1"/>
          <a:lstStyle/>
          <a:p>
            <a:r>
              <a:rPr lang="en-US" dirty="0"/>
              <a:t>State Funds = Education &amp; General or Carryforward</a:t>
            </a:r>
          </a:p>
          <a:p>
            <a:pPr lvl="1"/>
            <a:r>
              <a:rPr lang="en-US" dirty="0"/>
              <a:t>110 E&amp;G</a:t>
            </a:r>
          </a:p>
          <a:p>
            <a:pPr lvl="2"/>
            <a:r>
              <a:rPr lang="en-US" dirty="0"/>
              <a:t>Current FY appropriations</a:t>
            </a:r>
          </a:p>
          <a:p>
            <a:pPr lvl="2"/>
            <a:r>
              <a:rPr lang="en-US" dirty="0"/>
              <a:t>Lottery allocation</a:t>
            </a:r>
          </a:p>
          <a:p>
            <a:pPr lvl="2"/>
            <a:r>
              <a:rPr lang="en-US" dirty="0"/>
              <a:t>Also tuition &amp; some general fees lumped into allocations to departments</a:t>
            </a:r>
          </a:p>
          <a:p>
            <a:pPr lvl="1"/>
            <a:r>
              <a:rPr lang="en-US" dirty="0"/>
              <a:t>140 Carryforward – Unspent prior FY E&amp;G funds</a:t>
            </a:r>
          </a:p>
          <a:p>
            <a:pPr lvl="1"/>
            <a:r>
              <a:rPr lang="en-US" dirty="0"/>
              <a:t>College of Medicine and Engineering have their own E&amp;G funds</a:t>
            </a:r>
          </a:p>
          <a:p>
            <a:r>
              <a:rPr lang="en-US" dirty="0"/>
              <a:t>Grantors = Sponsored Research aka C&amp;G (520-570)</a:t>
            </a:r>
          </a:p>
          <a:p>
            <a:pPr lvl="1"/>
            <a:r>
              <a:rPr lang="en-US" dirty="0"/>
              <a:t>Contracts, grants, and other research-related monies provided by governments or private entities</a:t>
            </a:r>
          </a:p>
          <a:p>
            <a:pPr lvl="1"/>
            <a:r>
              <a:rPr lang="en-US" dirty="0"/>
              <a:t>Further broken down by specific Project ID</a:t>
            </a:r>
          </a:p>
          <a:p>
            <a:pPr lvl="1"/>
            <a:r>
              <a:rPr lang="en-US" dirty="0"/>
              <a:t>Sponsored Research Administration (SRA) provides final review and approval of these funds</a:t>
            </a:r>
          </a:p>
        </p:txBody>
      </p:sp>
    </p:spTree>
    <p:extLst>
      <p:ext uri="{BB962C8B-B14F-4D97-AF65-F5344CB8AC3E}">
        <p14:creationId xmlns:p14="http://schemas.microsoft.com/office/powerpoint/2010/main" val="2951004219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62050" y="838200"/>
            <a:ext cx="6667500" cy="1066800"/>
          </a:xfrm>
        </p:spPr>
        <p:txBody>
          <a:bodyPr/>
          <a:lstStyle/>
          <a:p>
            <a:pPr algn="ctr"/>
            <a:r>
              <a:rPr lang="en-US" sz="3600" dirty="0"/>
              <a:t>Chartfields</a:t>
            </a:r>
            <a:br>
              <a:rPr lang="en-US" sz="3600" dirty="0"/>
            </a:br>
            <a:r>
              <a:rPr lang="en-US" sz="3600" dirty="0"/>
              <a:t>Fund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876800"/>
          </a:xfrm>
        </p:spPr>
        <p:txBody>
          <a:bodyPr numCol="1"/>
          <a:lstStyle/>
          <a:p>
            <a:r>
              <a:rPr lang="en-US" dirty="0"/>
              <a:t>Customers = Auxiliaries / Vending </a:t>
            </a:r>
          </a:p>
          <a:p>
            <a:pPr lvl="1"/>
            <a:r>
              <a:rPr lang="en-US" dirty="0"/>
              <a:t>Auxiliaries (320)</a:t>
            </a:r>
          </a:p>
          <a:p>
            <a:pPr lvl="2"/>
            <a:r>
              <a:rPr lang="en-US" dirty="0"/>
              <a:t>Provide essential goods/services to departments, faculty, staff, students, and incidentally to the general public</a:t>
            </a:r>
          </a:p>
          <a:p>
            <a:pPr lvl="2"/>
            <a:r>
              <a:rPr lang="en-US" dirty="0"/>
              <a:t>Sales to other FSU Departments = INTERNAL, e.g.</a:t>
            </a:r>
          </a:p>
          <a:p>
            <a:pPr lvl="3"/>
            <a:r>
              <a:rPr lang="en-US" dirty="0"/>
              <a:t>ITS providing network services to Chemistry department</a:t>
            </a:r>
          </a:p>
          <a:p>
            <a:pPr lvl="3"/>
            <a:r>
              <a:rPr lang="en-US" dirty="0"/>
              <a:t>Facilities providing janitorial services to College of Music</a:t>
            </a:r>
          </a:p>
          <a:p>
            <a:pPr lvl="2"/>
            <a:r>
              <a:rPr lang="en-US" dirty="0"/>
              <a:t>Sales to anyone else (student, general public, etc.) = EXTERNAL</a:t>
            </a:r>
          </a:p>
          <a:p>
            <a:pPr lvl="1"/>
            <a:r>
              <a:rPr lang="en-US" dirty="0"/>
              <a:t>Vending (620) – Vending machine funds allocated to departments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515472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62050" y="838200"/>
            <a:ext cx="6667500" cy="1066800"/>
          </a:xfrm>
        </p:spPr>
        <p:txBody>
          <a:bodyPr/>
          <a:lstStyle/>
          <a:p>
            <a:pPr algn="ctr"/>
            <a:r>
              <a:rPr lang="en-US" sz="3600" dirty="0"/>
              <a:t>Chartfields</a:t>
            </a:r>
            <a:br>
              <a:rPr lang="en-US" sz="3600" dirty="0"/>
            </a:br>
            <a:r>
              <a:rPr lang="en-US" sz="3600" dirty="0"/>
              <a:t>Fund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876800"/>
          </a:xfrm>
        </p:spPr>
        <p:txBody>
          <a:bodyPr numCol="1"/>
          <a:lstStyle/>
          <a:p>
            <a:r>
              <a:rPr lang="en-US" dirty="0"/>
              <a:t>Students = Various Fees</a:t>
            </a:r>
          </a:p>
          <a:p>
            <a:pPr lvl="1"/>
            <a:r>
              <a:rPr lang="en-US" dirty="0"/>
              <a:t>301 Miscellaneous Student Fees</a:t>
            </a:r>
          </a:p>
          <a:p>
            <a:pPr lvl="2"/>
            <a:r>
              <a:rPr lang="en-US" dirty="0"/>
              <a:t>Includes fees for class materials &amp; supplies, facility/equipment use, distance learning, and international programs</a:t>
            </a:r>
          </a:p>
          <a:p>
            <a:pPr lvl="1"/>
            <a:r>
              <a:rPr lang="en-US" dirty="0"/>
              <a:t>610 Student Activities Fee</a:t>
            </a:r>
          </a:p>
          <a:p>
            <a:pPr lvl="1"/>
            <a:r>
              <a:rPr lang="en-US" dirty="0"/>
              <a:t>615 Student Technology Fee</a:t>
            </a:r>
          </a:p>
          <a:p>
            <a:pPr lvl="1"/>
            <a:r>
              <a:rPr lang="en-US" dirty="0"/>
              <a:t>Others</a:t>
            </a:r>
          </a:p>
          <a:p>
            <a:pPr lvl="2"/>
            <a:r>
              <a:rPr lang="en-US" dirty="0"/>
              <a:t>360 Transportation Access</a:t>
            </a:r>
          </a:p>
          <a:p>
            <a:pPr lvl="2"/>
            <a:r>
              <a:rPr lang="en-US" dirty="0"/>
              <a:t>370 Housing</a:t>
            </a:r>
          </a:p>
          <a:p>
            <a:pPr lvl="2"/>
            <a:r>
              <a:rPr lang="en-US" dirty="0"/>
              <a:t>390 Health</a:t>
            </a:r>
          </a:p>
          <a:p>
            <a:pPr lvl="2"/>
            <a:r>
              <a:rPr lang="en-US" dirty="0"/>
              <a:t>630 Athletics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292024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62050" y="838200"/>
            <a:ext cx="6667500" cy="1066800"/>
          </a:xfrm>
        </p:spPr>
        <p:txBody>
          <a:bodyPr/>
          <a:lstStyle/>
          <a:p>
            <a:pPr algn="ctr"/>
            <a:r>
              <a:rPr lang="en-US" sz="3600" dirty="0"/>
              <a:t>Chartfields</a:t>
            </a:r>
            <a:br>
              <a:rPr lang="en-US" sz="3600" dirty="0"/>
            </a:br>
            <a:r>
              <a:rPr lang="en-US" sz="3600" dirty="0"/>
              <a:t>Fund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876800"/>
          </a:xfrm>
        </p:spPr>
        <p:txBody>
          <a:bodyPr numCol="1"/>
          <a:lstStyle/>
          <a:p>
            <a:r>
              <a:rPr lang="en-US" dirty="0"/>
              <a:t>Donors = Foundation (FSUF) Funds (599)</a:t>
            </a:r>
          </a:p>
          <a:p>
            <a:pPr lvl="1"/>
            <a:r>
              <a:rPr lang="en-US" dirty="0"/>
              <a:t>Departmental funds transitioned to OMNI in July 2018</a:t>
            </a:r>
          </a:p>
          <a:p>
            <a:pPr lvl="1"/>
            <a:r>
              <a:rPr lang="en-US" dirty="0"/>
              <a:t>Each individual fund assigned a unique Project ID</a:t>
            </a:r>
          </a:p>
          <a:p>
            <a:pPr lvl="1"/>
            <a:r>
              <a:rPr lang="en-US" dirty="0"/>
              <a:t>Each fund has its own spending rules based on donor intent</a:t>
            </a:r>
          </a:p>
          <a:p>
            <a:pPr lvl="1"/>
            <a:r>
              <a:rPr lang="en-US" dirty="0"/>
              <a:t>Each Department Area has at least one unique DeptID for their FSUF activity</a:t>
            </a:r>
          </a:p>
          <a:p>
            <a:pPr lvl="1"/>
            <a:r>
              <a:rPr lang="en-US" dirty="0"/>
              <a:t>FSUF administrative staff provide final review and approval</a:t>
            </a:r>
          </a:p>
          <a:p>
            <a:r>
              <a:rPr lang="en-US" dirty="0"/>
              <a:t>Construction Funds (8xx)</a:t>
            </a:r>
          </a:p>
          <a:p>
            <a:pPr lvl="1"/>
            <a:r>
              <a:rPr lang="en-US" dirty="0"/>
              <a:t>When departments provide their own funding, cash is transferred to an equivalent Construction Fund and managed by Facilities</a:t>
            </a:r>
          </a:p>
          <a:p>
            <a:pPr lvl="1"/>
            <a:r>
              <a:rPr lang="en-US" dirty="0"/>
              <a:t>801/802/826 – E&amp;G/CF/Auxiliary-funded</a:t>
            </a:r>
          </a:p>
          <a:p>
            <a:pPr lvl="1"/>
            <a:r>
              <a:rPr lang="en-US" dirty="0"/>
              <a:t>DeptID does NOT change with transfer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5607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62050" y="838200"/>
            <a:ext cx="6667500" cy="1066800"/>
          </a:xfrm>
        </p:spPr>
        <p:txBody>
          <a:bodyPr/>
          <a:lstStyle/>
          <a:p>
            <a:pPr algn="ctr"/>
            <a:r>
              <a:rPr lang="en-US" sz="3600" dirty="0"/>
              <a:t>Chartfields</a:t>
            </a:r>
            <a:br>
              <a:rPr lang="en-US" sz="3600" dirty="0"/>
            </a:br>
            <a:r>
              <a:rPr lang="en-US" sz="3600" dirty="0"/>
              <a:t>Account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876800"/>
          </a:xfrm>
        </p:spPr>
        <p:txBody>
          <a:bodyPr numCol="1"/>
          <a:lstStyle/>
          <a:p>
            <a:r>
              <a:rPr lang="en-US" dirty="0"/>
              <a:t>Used to record, summarize, and/or categorize financial transactions as assets, liabilities, equity, revenue, or expense</a:t>
            </a:r>
          </a:p>
          <a:p>
            <a:r>
              <a:rPr lang="en-US" dirty="0"/>
              <a:t>Created/maintained by Controller’s Office</a:t>
            </a:r>
          </a:p>
          <a:p>
            <a:r>
              <a:rPr lang="en-US" dirty="0"/>
              <a:t>Two types of Accounts</a:t>
            </a:r>
          </a:p>
          <a:p>
            <a:pPr lvl="1"/>
            <a:r>
              <a:rPr lang="en-US" dirty="0"/>
              <a:t>BUDGETARY record budget</a:t>
            </a:r>
          </a:p>
          <a:p>
            <a:pPr lvl="1"/>
            <a:r>
              <a:rPr lang="en-US" dirty="0"/>
              <a:t>NON-BUDGETARY (aka GL) categorize transactions</a:t>
            </a:r>
          </a:p>
          <a:p>
            <a:r>
              <a:rPr lang="en-US" dirty="0"/>
              <a:t>OMNI </a:t>
            </a:r>
            <a:r>
              <a:rPr lang="en-US" dirty="0" err="1"/>
              <a:t>ChartField</a:t>
            </a:r>
            <a:r>
              <a:rPr lang="en-US" dirty="0"/>
              <a:t> Account is 6 digits; the first digit identifies the type of account</a:t>
            </a:r>
          </a:p>
          <a:p>
            <a:r>
              <a:rPr lang="en-US" dirty="0"/>
              <a:t>FSU_DPT_CODES_ACCOUNT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031263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62050" y="838200"/>
            <a:ext cx="6667500" cy="1066800"/>
          </a:xfrm>
        </p:spPr>
        <p:txBody>
          <a:bodyPr/>
          <a:lstStyle/>
          <a:p>
            <a:pPr algn="ctr"/>
            <a:r>
              <a:rPr lang="en-US" sz="3600" dirty="0"/>
              <a:t>Chartfields</a:t>
            </a:r>
            <a:br>
              <a:rPr lang="en-US" sz="3600" dirty="0"/>
            </a:br>
            <a:r>
              <a:rPr lang="en-US" sz="3600" dirty="0"/>
              <a:t>Account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876800"/>
          </a:xfrm>
        </p:spPr>
        <p:txBody>
          <a:bodyPr numCol="1"/>
          <a:lstStyle/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 bwMode="auto">
          <a:xfrm>
            <a:off x="533400" y="4648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75" indent="-25717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2">
                    <a:lumMod val="65000"/>
                    <a:lumOff val="35000"/>
                  </a:schemeClr>
                </a:solidFill>
                <a:latin typeface="Calibri"/>
                <a:ea typeface="ＭＳ Ｐゴシック" charset="-128"/>
                <a:cs typeface="Calibri"/>
              </a:defRPr>
            </a:lvl1pPr>
            <a:lvl2pPr marL="557213" indent="-2143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0" kern="1200">
                <a:solidFill>
                  <a:schemeClr val="tx2">
                    <a:lumMod val="65000"/>
                    <a:lumOff val="35000"/>
                  </a:schemeClr>
                </a:solidFill>
                <a:latin typeface="Calibri"/>
                <a:ea typeface="ＭＳ Ｐゴシック" charset="-128"/>
                <a:cs typeface="Calibri"/>
              </a:defRPr>
            </a:lvl2pPr>
            <a:lvl3pPr marL="8572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2">
                    <a:lumMod val="65000"/>
                    <a:lumOff val="35000"/>
                  </a:schemeClr>
                </a:solidFill>
                <a:latin typeface="Calibri"/>
                <a:ea typeface="ＭＳ Ｐゴシック" charset="-128"/>
                <a:cs typeface="Calibri"/>
              </a:defRPr>
            </a:lvl3pPr>
            <a:lvl4pPr marL="12001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500" kern="1200">
                <a:solidFill>
                  <a:schemeClr val="tx2">
                    <a:lumMod val="65000"/>
                    <a:lumOff val="35000"/>
                  </a:schemeClr>
                </a:solidFill>
                <a:latin typeface="Calibri"/>
                <a:ea typeface="ＭＳ Ｐゴシック" charset="-128"/>
                <a:cs typeface="Calibri"/>
              </a:defRPr>
            </a:lvl4pPr>
            <a:lvl5pPr marL="15430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 kern="1200">
                <a:solidFill>
                  <a:schemeClr val="tx2">
                    <a:lumMod val="65000"/>
                    <a:lumOff val="35000"/>
                  </a:schemeClr>
                </a:solidFill>
                <a:latin typeface="Calibri"/>
                <a:ea typeface="ＭＳ Ｐゴシック" charset="-128"/>
                <a:cs typeface="Calibri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hlinkClick r:id="rId3"/>
              </a:rPr>
              <a:t>General Ledger Account Lists</a:t>
            </a:r>
            <a:endParaRPr lang="en-US" dirty="0"/>
          </a:p>
          <a:p>
            <a:pPr lvl="1"/>
            <a:r>
              <a:rPr lang="en-US" dirty="0"/>
              <a:t>Data Dictionary = ALL Accounts</a:t>
            </a:r>
          </a:p>
          <a:p>
            <a:pPr lvl="1"/>
            <a:r>
              <a:rPr lang="en-US" dirty="0"/>
              <a:t>Short List = Most commonly used Accounts</a:t>
            </a:r>
          </a:p>
          <a:p>
            <a:r>
              <a:rPr lang="en-US" dirty="0"/>
              <a:t>FSU_DPT_CODES_CATEGORY_BY_ACCT query for Procurement Code to Account Code crosswalk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123822"/>
              </p:ext>
            </p:extLst>
          </p:nvPr>
        </p:nvGraphicFramePr>
        <p:xfrm>
          <a:off x="685800" y="2057400"/>
          <a:ext cx="7924800" cy="243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971624569"/>
                    </a:ext>
                  </a:extLst>
                </a:gridCol>
              </a:tblGrid>
              <a:tr h="2718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Account Type</a:t>
                      </a:r>
                    </a:p>
                  </a:txBody>
                  <a:tcPr>
                    <a:solidFill>
                      <a:srgbClr val="782F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Example</a:t>
                      </a:r>
                    </a:p>
                  </a:txBody>
                  <a:tcPr>
                    <a:solidFill>
                      <a:srgbClr val="782F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en-US" sz="1400" baseline="30000" dirty="0">
                          <a:solidFill>
                            <a:schemeClr val="bg1"/>
                          </a:solidFill>
                        </a:rPr>
                        <a:t>st</a:t>
                      </a:r>
                      <a:r>
                        <a:rPr lang="en-US" sz="1400" baseline="0" dirty="0">
                          <a:solidFill>
                            <a:schemeClr val="bg1"/>
                          </a:solidFill>
                        </a:rPr>
                        <a:t> Digit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82F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Increase</a:t>
                      </a:r>
                    </a:p>
                  </a:txBody>
                  <a:tcPr>
                    <a:solidFill>
                      <a:srgbClr val="782F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Decrease</a:t>
                      </a:r>
                    </a:p>
                  </a:txBody>
                  <a:tcPr>
                    <a:solidFill>
                      <a:srgbClr val="782F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Current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Cash, Receivables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Credit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Non-current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Fixed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Credit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63462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Current Liabilities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Accounts</a:t>
                      </a:r>
                      <a:r>
                        <a:rPr lang="en-US" sz="1400" baseline="0" dirty="0">
                          <a:solidFill>
                            <a:schemeClr val="tx2"/>
                          </a:solidFill>
                        </a:rPr>
                        <a:t> Payable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Credit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Debit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2351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Non-current Liabilities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Loans Payable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Credit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Debit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74396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Equity or Fund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Unrestricted Net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Credit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Debit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86232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Revenues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Auxiliary 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Credit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Debit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0912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Salaries, Office Supplies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Credit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336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601142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62050" y="838200"/>
            <a:ext cx="6667500" cy="1066800"/>
          </a:xfrm>
        </p:spPr>
        <p:txBody>
          <a:bodyPr/>
          <a:lstStyle/>
          <a:p>
            <a:pPr algn="ctr"/>
            <a:r>
              <a:rPr lang="en-US" sz="3600" dirty="0"/>
              <a:t>Chartfields</a:t>
            </a:r>
            <a:br>
              <a:rPr lang="en-US" sz="3600" dirty="0"/>
            </a:br>
            <a:r>
              <a:rPr lang="en-US" sz="3600" dirty="0"/>
              <a:t>Project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876800"/>
          </a:xfrm>
        </p:spPr>
        <p:txBody>
          <a:bodyPr numCol="1"/>
          <a:lstStyle/>
          <a:p>
            <a:r>
              <a:rPr lang="en-US" dirty="0"/>
              <a:t>Required for 3 types of funds</a:t>
            </a:r>
          </a:p>
          <a:p>
            <a:pPr lvl="1"/>
            <a:r>
              <a:rPr lang="en-US" dirty="0"/>
              <a:t>Sponsored Projects (Funds 520-570) – Created/maintained by SRA</a:t>
            </a:r>
          </a:p>
          <a:p>
            <a:pPr lvl="1"/>
            <a:r>
              <a:rPr lang="en-US" dirty="0"/>
              <a:t>Foundation (599) – Created/maintained by FSUF</a:t>
            </a:r>
          </a:p>
          <a:p>
            <a:pPr lvl="1"/>
            <a:r>
              <a:rPr lang="en-US" dirty="0"/>
              <a:t>Construction (8xx) – Created/Maintained by Controller’s Office</a:t>
            </a:r>
          </a:p>
          <a:p>
            <a:r>
              <a:rPr lang="en-US" dirty="0"/>
              <a:t>Additional </a:t>
            </a:r>
            <a:r>
              <a:rPr lang="en-US" dirty="0" err="1"/>
              <a:t>ChartFields</a:t>
            </a:r>
            <a:r>
              <a:rPr lang="en-US" dirty="0"/>
              <a:t> are required – </a:t>
            </a:r>
            <a:r>
              <a:rPr lang="en-US" sz="2100" dirty="0"/>
              <a:t>Activity ID &amp; Analysis Type</a:t>
            </a:r>
          </a:p>
          <a:p>
            <a:r>
              <a:rPr lang="en-US" dirty="0"/>
              <a:t>OMNI Chartfield Project ID</a:t>
            </a:r>
          </a:p>
          <a:p>
            <a:pPr lvl="1"/>
            <a:r>
              <a:rPr lang="en-US" dirty="0"/>
              <a:t>Sponsored Project IDs – 6 numeric digits</a:t>
            </a:r>
          </a:p>
          <a:p>
            <a:pPr lvl="1"/>
            <a:r>
              <a:rPr lang="en-US" dirty="0"/>
              <a:t>Foundation Project IDs</a:t>
            </a:r>
          </a:p>
          <a:p>
            <a:pPr lvl="2"/>
            <a:r>
              <a:rPr lang="en-US" dirty="0"/>
              <a:t>6 characters, starting with F</a:t>
            </a:r>
          </a:p>
          <a:p>
            <a:pPr lvl="2"/>
            <a:r>
              <a:rPr lang="en-US" dirty="0"/>
              <a:t>Correspond to fund number in FSUF system</a:t>
            </a:r>
          </a:p>
          <a:p>
            <a:pPr lvl="1"/>
            <a:r>
              <a:rPr lang="en-US" dirty="0"/>
              <a:t>Construction Project IDs – 9 characters, starting with ‘C’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849986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62050" y="838200"/>
            <a:ext cx="6667500" cy="1066800"/>
          </a:xfrm>
        </p:spPr>
        <p:txBody>
          <a:bodyPr/>
          <a:lstStyle/>
          <a:p>
            <a:pPr algn="ctr"/>
            <a:r>
              <a:rPr lang="en-US" sz="3600" dirty="0"/>
              <a:t>Chartfields</a:t>
            </a:r>
            <a:br>
              <a:rPr lang="en-US" sz="3600" dirty="0"/>
            </a:br>
            <a:r>
              <a:rPr lang="en-US" sz="3600" dirty="0"/>
              <a:t>Optional Chartfields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876800"/>
          </a:xfrm>
        </p:spPr>
        <p:txBody>
          <a:bodyPr numCol="1"/>
          <a:lstStyle/>
          <a:p>
            <a:r>
              <a:rPr lang="en-US" dirty="0"/>
              <a:t>Allow departments to track expenses at a more detailed or customized level</a:t>
            </a:r>
          </a:p>
          <a:p>
            <a:r>
              <a:rPr lang="en-US" dirty="0"/>
              <a:t>Created/maintained by Controller’s Office</a:t>
            </a:r>
          </a:p>
          <a:p>
            <a:r>
              <a:rPr lang="en-US" dirty="0"/>
              <a:t>Three available (NOT hierarchical); each is up to 10 characters</a:t>
            </a:r>
          </a:p>
          <a:p>
            <a:pPr lvl="1"/>
            <a:r>
              <a:rPr lang="en-US" dirty="0"/>
              <a:t>CHARTFIELD 1</a:t>
            </a:r>
          </a:p>
          <a:p>
            <a:pPr lvl="1"/>
            <a:r>
              <a:rPr lang="en-US" dirty="0"/>
              <a:t>CHARTFIELD 2</a:t>
            </a:r>
          </a:p>
          <a:p>
            <a:pPr lvl="1"/>
            <a:r>
              <a:rPr lang="en-US" dirty="0"/>
              <a:t>CHARTFIELD 3</a:t>
            </a:r>
          </a:p>
          <a:p>
            <a:r>
              <a:rPr lang="en-US" dirty="0"/>
              <a:t>Consistency is key (not required so have to remember)</a:t>
            </a:r>
          </a:p>
          <a:p>
            <a:r>
              <a:rPr lang="en-US" dirty="0"/>
              <a:t>Examples of current use are tracking spend by:</a:t>
            </a:r>
          </a:p>
          <a:p>
            <a:pPr lvl="1"/>
            <a:r>
              <a:rPr lang="en-US" dirty="0"/>
              <a:t>Professor</a:t>
            </a:r>
          </a:p>
          <a:p>
            <a:pPr lvl="1"/>
            <a:r>
              <a:rPr lang="en-US" dirty="0"/>
              <a:t>Course Number</a:t>
            </a:r>
          </a:p>
          <a:p>
            <a:pPr lvl="1"/>
            <a:r>
              <a:rPr lang="en-US" dirty="0"/>
              <a:t>Theater Production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10693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1146" y="880110"/>
            <a:ext cx="7057430" cy="557610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dirty="0"/>
              <a:t>Fiscal Year &amp; Accounting Period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5143500" cy="48768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2100" dirty="0"/>
              <a:t>The fiscal year for FSU is a twelve month period beginning July 1 and ending June 30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100" dirty="0"/>
              <a:t>Fiscal months are referred to as periods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100" dirty="0"/>
              <a:t>Many financial reports will refer to accounting period and fiscal year</a:t>
            </a:r>
            <a:br>
              <a:rPr lang="en-US" sz="2100" dirty="0"/>
            </a:br>
            <a:endParaRPr lang="en-US" sz="2100" dirty="0"/>
          </a:p>
          <a:p>
            <a:pPr marL="303594" lvl="1" indent="-303594">
              <a:lnSpc>
                <a:spcPct val="150000"/>
              </a:lnSpc>
              <a:defRPr/>
            </a:pPr>
            <a:r>
              <a:rPr lang="en-US" sz="2250" dirty="0"/>
              <a:t>What fiscal year and period are we currently in?</a:t>
            </a:r>
          </a:p>
          <a:p>
            <a:pPr eaLnBrk="1" hangingPunct="1">
              <a:lnSpc>
                <a:spcPct val="150000"/>
              </a:lnSpc>
              <a:defRPr/>
            </a:pPr>
            <a:endParaRPr lang="en-US" sz="175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4294967295"/>
          </p:nvPr>
        </p:nvGraphicFramePr>
        <p:xfrm>
          <a:off x="6002073" y="1981200"/>
          <a:ext cx="2583894" cy="367887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33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3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7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74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Fiscal Year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Acct Period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Calendar Month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July 2016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baseline="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Aug 2016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baseline="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Sept 2016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baseline="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Oct 2016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baseline="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Nov 2016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baseline="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Dec 2016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baseline="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Jan 2017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baseline="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Feb 2017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baseline="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Mar 2017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baseline="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April 2017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baseline="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May 2017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7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baseline="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June 2017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2018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July 2017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9671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19200" y="762000"/>
            <a:ext cx="6667500" cy="685800"/>
          </a:xfrm>
        </p:spPr>
        <p:txBody>
          <a:bodyPr/>
          <a:lstStyle/>
          <a:p>
            <a:pPr algn="ctr"/>
            <a:r>
              <a:rPr lang="en-US" sz="3600" dirty="0"/>
              <a:t>Business Unit &amp; Set ID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38150" y="1473758"/>
            <a:ext cx="8229600" cy="4876800"/>
          </a:xfrm>
        </p:spPr>
        <p:txBody>
          <a:bodyPr numCol="1"/>
          <a:lstStyle/>
          <a:p>
            <a:r>
              <a:rPr lang="en-US" dirty="0"/>
              <a:t>Business Unit</a:t>
            </a:r>
          </a:p>
          <a:p>
            <a:pPr lvl="1"/>
            <a:r>
              <a:rPr lang="en-US" dirty="0"/>
              <a:t>Operational division of FSU</a:t>
            </a:r>
          </a:p>
          <a:p>
            <a:pPr lvl="1"/>
            <a:r>
              <a:rPr lang="en-US" dirty="0"/>
              <a:t>Defined at the module and GL level</a:t>
            </a:r>
          </a:p>
          <a:p>
            <a:pPr lvl="1"/>
            <a:r>
              <a:rPr lang="en-US" dirty="0"/>
              <a:t>General Ledger BU = FSU01</a:t>
            </a:r>
          </a:p>
          <a:p>
            <a:r>
              <a:rPr lang="en-US" dirty="0"/>
              <a:t>Set ID</a:t>
            </a:r>
          </a:p>
          <a:p>
            <a:pPr lvl="1"/>
            <a:r>
              <a:rPr lang="en-US" dirty="0"/>
              <a:t>Defined w/in a BU</a:t>
            </a:r>
          </a:p>
          <a:p>
            <a:pPr lvl="1"/>
            <a:r>
              <a:rPr lang="en-US" dirty="0"/>
              <a:t>Help organize data within the system</a:t>
            </a:r>
          </a:p>
          <a:p>
            <a:pPr lvl="1"/>
            <a:r>
              <a:rPr lang="en-US" dirty="0"/>
              <a:t>Used to define sets of chartfields, customers, vendors, etc.</a:t>
            </a:r>
          </a:p>
          <a:p>
            <a:pPr lvl="1"/>
            <a:r>
              <a:rPr lang="en-US" dirty="0"/>
              <a:t>SHARE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94027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1219200"/>
          </a:xfrm>
        </p:spPr>
        <p:txBody>
          <a:bodyPr/>
          <a:lstStyle/>
          <a:p>
            <a:pPr algn="ctr"/>
            <a:r>
              <a:rPr lang="en-US" dirty="0"/>
              <a:t>Department Financial Operational Roles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229600" cy="4343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Budget Manager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Serves as the official contact for financial matters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Ensures that departmental ledgers are reviewed/reconciled to identify and correct erroneous transactions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Enters Operating Budgets and maintains positive Available Balances</a:t>
            </a:r>
          </a:p>
        </p:txBody>
      </p:sp>
    </p:spTree>
    <p:extLst>
      <p:ext uri="{BB962C8B-B14F-4D97-AF65-F5344CB8AC3E}">
        <p14:creationId xmlns:p14="http://schemas.microsoft.com/office/powerpoint/2010/main" val="2153452109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1371600"/>
            <a:ext cx="6172200" cy="1314450"/>
          </a:xfrm>
          <a:noFill/>
        </p:spPr>
        <p:txBody>
          <a:bodyPr/>
          <a:lstStyle/>
          <a:p>
            <a:pPr algn="ctr"/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2857500"/>
            <a:ext cx="3371850" cy="28003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??????????????????????????????????????????????????????????????????????????????????????????????????????????????????????????????????????????????????????????</a:t>
            </a:r>
          </a:p>
        </p:txBody>
      </p:sp>
      <p:pic>
        <p:nvPicPr>
          <p:cNvPr id="6" name="Picture 5" descr="background.help.psd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543050" y="2971800"/>
            <a:ext cx="2598039" cy="2598039"/>
          </a:xfrm>
          <a:prstGeom prst="ellipse">
            <a:avLst/>
          </a:prstGeom>
          <a:effectLst/>
        </p:spPr>
      </p:pic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23950" y="884464"/>
            <a:ext cx="6743700" cy="704850"/>
          </a:xfrm>
        </p:spPr>
        <p:txBody>
          <a:bodyPr/>
          <a:lstStyle/>
          <a:p>
            <a:pPr algn="ctr"/>
            <a:r>
              <a:rPr lang="en-US" dirty="0"/>
              <a:t>Resources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600200"/>
            <a:ext cx="8610600" cy="5181600"/>
          </a:xfrm>
        </p:spPr>
        <p:txBody>
          <a:bodyPr numCol="1"/>
          <a:lstStyle/>
          <a:p>
            <a:r>
              <a:rPr lang="en-US" dirty="0"/>
              <a:t>Controller’s Office Website – </a:t>
            </a:r>
            <a:r>
              <a:rPr lang="en-US" dirty="0">
                <a:hlinkClick r:id="rId3"/>
              </a:rPr>
              <a:t>controller.vpfa.fsu.edu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4"/>
              </a:rPr>
              <a:t>Business Management Guide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Training &amp; Job Aids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Accounting Concepts</a:t>
            </a:r>
            <a:endParaRPr lang="en-US" dirty="0"/>
          </a:p>
          <a:p>
            <a:pPr lvl="1"/>
            <a:r>
              <a:rPr lang="en-US" dirty="0">
                <a:hlinkClick r:id="rId7"/>
              </a:rPr>
              <a:t>Forms</a:t>
            </a:r>
            <a:endParaRPr lang="en-US" dirty="0"/>
          </a:p>
          <a:p>
            <a:pPr lvl="1"/>
            <a:r>
              <a:rPr lang="en-US" dirty="0">
                <a:hlinkClick r:id="rId8"/>
              </a:rPr>
              <a:t>General Account Lists</a:t>
            </a:r>
            <a:endParaRPr lang="en-US" dirty="0"/>
          </a:p>
          <a:p>
            <a:pPr lvl="1"/>
            <a:r>
              <a:rPr lang="en-US" dirty="0">
                <a:hlinkClick r:id="rId9"/>
              </a:rPr>
              <a:t>Recommended Query Listing</a:t>
            </a:r>
            <a:endParaRPr lang="en-US" dirty="0"/>
          </a:p>
          <a:p>
            <a:r>
              <a:rPr lang="en-US" dirty="0"/>
              <a:t>Other central office websites</a:t>
            </a:r>
          </a:p>
          <a:p>
            <a:pPr lvl="1"/>
            <a:r>
              <a:rPr lang="en-US" dirty="0">
                <a:hlinkClick r:id="rId10"/>
              </a:rPr>
              <a:t>Budget Office</a:t>
            </a:r>
            <a:endParaRPr lang="en-US" dirty="0"/>
          </a:p>
          <a:p>
            <a:pPr lvl="1"/>
            <a:r>
              <a:rPr lang="en-US" dirty="0">
                <a:hlinkClick r:id="rId11"/>
              </a:rPr>
              <a:t>Procurement Services</a:t>
            </a:r>
            <a:endParaRPr lang="en-US" dirty="0"/>
          </a:p>
          <a:p>
            <a:pPr lvl="1"/>
            <a:r>
              <a:rPr lang="en-US" dirty="0">
                <a:hlinkClick r:id="rId12"/>
              </a:rPr>
              <a:t>Sponsored Research</a:t>
            </a:r>
            <a:endParaRPr lang="en-US" dirty="0"/>
          </a:p>
          <a:p>
            <a:pPr lvl="1"/>
            <a:r>
              <a:rPr lang="en-US" dirty="0">
                <a:hlinkClick r:id="rId13"/>
              </a:rPr>
              <a:t>Human Resources</a:t>
            </a:r>
            <a:endParaRPr lang="en-US" dirty="0"/>
          </a:p>
          <a:p>
            <a:r>
              <a:rPr lang="en-US" dirty="0">
                <a:hlinkClick r:id="rId14"/>
              </a:rPr>
              <a:t>Financial Policies &amp; Procedures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732296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23950" y="884464"/>
            <a:ext cx="6743700" cy="704850"/>
          </a:xfrm>
        </p:spPr>
        <p:txBody>
          <a:bodyPr/>
          <a:lstStyle/>
          <a:p>
            <a:pPr algn="ctr"/>
            <a:r>
              <a:rPr lang="en-US" dirty="0"/>
              <a:t>Contacts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600200"/>
            <a:ext cx="8610600" cy="5181600"/>
          </a:xfrm>
        </p:spPr>
        <p:txBody>
          <a:bodyPr numCol="1"/>
          <a:lstStyle/>
          <a:p>
            <a:r>
              <a:rPr lang="en-US" dirty="0">
                <a:hlinkClick r:id="rId3"/>
              </a:rPr>
              <a:t>Accounting &amp; Reporting Services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GeneralAccounting@admin.fsu.edu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644-5010</a:t>
            </a:r>
          </a:p>
          <a:p>
            <a:r>
              <a:rPr lang="en-US" dirty="0">
                <a:hlinkClick r:id="rId5"/>
              </a:rPr>
              <a:t>CTL-Communication@fsu.edu</a:t>
            </a:r>
            <a:endParaRPr lang="en-US" dirty="0"/>
          </a:p>
          <a:p>
            <a:r>
              <a:rPr lang="en-US" dirty="0"/>
              <a:t>Slides available at </a:t>
            </a:r>
            <a:r>
              <a:rPr lang="en-US" dirty="0">
                <a:hlinkClick r:id="rId6"/>
              </a:rPr>
              <a:t>http://controller.vpfa.fsu.edu/training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7"/>
              </a:rPr>
              <a:t>Located under General Ledger training materials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23778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1219200"/>
          </a:xfrm>
        </p:spPr>
        <p:txBody>
          <a:bodyPr/>
          <a:lstStyle/>
          <a:p>
            <a:pPr algn="ctr"/>
            <a:r>
              <a:rPr lang="en-US" dirty="0"/>
              <a:t>Department Financial Operational Roles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229600" cy="4343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Dean, Director, Department Head or Chair (DDDHC) 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Typically delegates budgetary responsibility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Holds ultimate responsibility for department operations</a:t>
            </a:r>
          </a:p>
          <a:p>
            <a:pPr>
              <a:lnSpc>
                <a:spcPct val="150000"/>
              </a:lnSpc>
            </a:pPr>
            <a:r>
              <a:rPr lang="en-US" dirty="0"/>
              <a:t>Authorized Signer – </a:t>
            </a:r>
            <a:r>
              <a:rPr lang="en-US" sz="2100" dirty="0"/>
              <a:t>Granted authority to approve transactions that impact a department’s budget or financial position.</a:t>
            </a:r>
          </a:p>
          <a:p>
            <a:r>
              <a:rPr lang="en-US" sz="2100" dirty="0"/>
              <a:t>Listings available from FSU_DPT_DEPARTMENT_ROLES query in OMNI Financials</a:t>
            </a:r>
          </a:p>
        </p:txBody>
      </p:sp>
    </p:spTree>
    <p:extLst>
      <p:ext uri="{BB962C8B-B14F-4D97-AF65-F5344CB8AC3E}">
        <p14:creationId xmlns:p14="http://schemas.microsoft.com/office/powerpoint/2010/main" val="193087460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23950" y="884464"/>
            <a:ext cx="6743700" cy="704850"/>
          </a:xfrm>
        </p:spPr>
        <p:txBody>
          <a:bodyPr/>
          <a:lstStyle/>
          <a:p>
            <a:pPr algn="ctr"/>
            <a:r>
              <a:rPr lang="en-US" sz="3600" dirty="0"/>
              <a:t>How Does the Money Flow?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531" y="1589314"/>
            <a:ext cx="7084538" cy="5247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56444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55951" y="838200"/>
            <a:ext cx="6879697" cy="704850"/>
          </a:xfrm>
        </p:spPr>
        <p:txBody>
          <a:bodyPr/>
          <a:lstStyle/>
          <a:p>
            <a:pPr algn="ctr"/>
            <a:r>
              <a:rPr lang="en-US" dirty="0" err="1"/>
              <a:t>myFSU</a:t>
            </a:r>
            <a:r>
              <a:rPr lang="en-US" dirty="0"/>
              <a:t> (Portal Page)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2BFDA1B-FD2B-4E9C-9CC7-98F79124D4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133600"/>
            <a:ext cx="8382000" cy="377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97494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62050" y="838200"/>
            <a:ext cx="6667500" cy="1066800"/>
          </a:xfrm>
        </p:spPr>
        <p:txBody>
          <a:bodyPr/>
          <a:lstStyle/>
          <a:p>
            <a:pPr algn="ctr"/>
            <a:r>
              <a:rPr lang="en-US" sz="3600" dirty="0" err="1"/>
              <a:t>myFSU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PeopleSoft Databases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876800"/>
          </a:xfrm>
        </p:spPr>
        <p:txBody>
          <a:bodyPr numCol="1"/>
          <a:lstStyle/>
          <a:p>
            <a:r>
              <a:rPr lang="en-US" dirty="0"/>
              <a:t>Financials (FI)</a:t>
            </a:r>
          </a:p>
          <a:p>
            <a:pPr lvl="1"/>
            <a:r>
              <a:rPr lang="en-US" dirty="0"/>
              <a:t>Focus of this class</a:t>
            </a:r>
          </a:p>
          <a:p>
            <a:pPr lvl="1"/>
            <a:r>
              <a:rPr lang="en-US" dirty="0"/>
              <a:t>Stores all financial &amp; accounting information of the University</a:t>
            </a:r>
          </a:p>
          <a:p>
            <a:r>
              <a:rPr lang="en-US" dirty="0"/>
              <a:t>Human Resources (HR)</a:t>
            </a:r>
          </a:p>
          <a:p>
            <a:pPr lvl="1"/>
            <a:r>
              <a:rPr lang="en-US" dirty="0"/>
              <a:t>Time entry / approval</a:t>
            </a:r>
          </a:p>
          <a:p>
            <a:pPr lvl="1"/>
            <a:r>
              <a:rPr lang="en-US" dirty="0"/>
              <a:t>Training signup</a:t>
            </a:r>
          </a:p>
          <a:p>
            <a:pPr lvl="1"/>
            <a:r>
              <a:rPr lang="en-US" dirty="0"/>
              <a:t>Security role requests</a:t>
            </a:r>
          </a:p>
          <a:p>
            <a:pPr lvl="1"/>
            <a:r>
              <a:rPr lang="en-US" dirty="0"/>
              <a:t>Benefits info, evaluations, job applications, recruiting, etc.</a:t>
            </a:r>
          </a:p>
          <a:p>
            <a:r>
              <a:rPr lang="en-US" dirty="0"/>
              <a:t>Student Central aka Campus Solutions (SC)</a:t>
            </a:r>
          </a:p>
          <a:p>
            <a:pPr lvl="1"/>
            <a:r>
              <a:rPr lang="en-US" dirty="0"/>
              <a:t>Enrollment</a:t>
            </a:r>
          </a:p>
          <a:p>
            <a:pPr lvl="1"/>
            <a:r>
              <a:rPr lang="en-US" dirty="0"/>
              <a:t>Student financial management</a:t>
            </a:r>
          </a:p>
        </p:txBody>
      </p:sp>
    </p:spTree>
    <p:extLst>
      <p:ext uri="{BB962C8B-B14F-4D97-AF65-F5344CB8AC3E}">
        <p14:creationId xmlns:p14="http://schemas.microsoft.com/office/powerpoint/2010/main" val="327280297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62050" y="838200"/>
            <a:ext cx="6667500" cy="1066800"/>
          </a:xfrm>
        </p:spPr>
        <p:txBody>
          <a:bodyPr/>
          <a:lstStyle/>
          <a:p>
            <a:pPr algn="ctr"/>
            <a:r>
              <a:rPr lang="en-US" sz="3600" dirty="0" err="1"/>
              <a:t>myFSU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Other Links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876800"/>
          </a:xfrm>
        </p:spPr>
        <p:txBody>
          <a:bodyPr numCol="1"/>
          <a:lstStyle/>
          <a:p>
            <a:r>
              <a:rPr lang="en-US" dirty="0"/>
              <a:t>FSU – FSU homepage</a:t>
            </a:r>
          </a:p>
          <a:p>
            <a:r>
              <a:rPr lang="en-US" dirty="0"/>
              <a:t>Canvas – FSU’s learning management system (online courses, course sites, and such)</a:t>
            </a:r>
          </a:p>
          <a:p>
            <a:r>
              <a:rPr lang="en-US" dirty="0"/>
              <a:t>@</a:t>
            </a:r>
            <a:r>
              <a:rPr lang="en-US" dirty="0" err="1"/>
              <a:t>fsu</a:t>
            </a:r>
            <a:r>
              <a:rPr lang="en-US" dirty="0"/>
              <a:t> – Webmail portal</a:t>
            </a:r>
          </a:p>
          <a:p>
            <a:r>
              <a:rPr lang="en-US" dirty="0"/>
              <a:t>@my – </a:t>
            </a:r>
            <a:r>
              <a:rPr lang="en-US" dirty="0" err="1"/>
              <a:t>myFSU</a:t>
            </a:r>
            <a:r>
              <a:rPr lang="en-US" dirty="0"/>
              <a:t> portal (Office 365)</a:t>
            </a:r>
          </a:p>
          <a:p>
            <a:r>
              <a:rPr lang="en-US" dirty="0"/>
              <a:t>Hyperion (HYP Budget) – Hyperion budgeting system</a:t>
            </a:r>
          </a:p>
          <a:p>
            <a:r>
              <a:rPr lang="en-US" dirty="0"/>
              <a:t>SpearMart</a:t>
            </a:r>
          </a:p>
          <a:p>
            <a:pPr lvl="1"/>
            <a:r>
              <a:rPr lang="en-US" dirty="0"/>
              <a:t>Online shopping portal</a:t>
            </a:r>
          </a:p>
          <a:p>
            <a:pPr lvl="1"/>
            <a:r>
              <a:rPr lang="en-US" dirty="0"/>
              <a:t>Maintained by Procurement Services</a:t>
            </a:r>
          </a:p>
        </p:txBody>
      </p:sp>
    </p:spTree>
    <p:extLst>
      <p:ext uri="{BB962C8B-B14F-4D97-AF65-F5344CB8AC3E}">
        <p14:creationId xmlns:p14="http://schemas.microsoft.com/office/powerpoint/2010/main" val="1884994872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template">
  <a:themeElements>
    <a:clrScheme name="FSU">
      <a:dk1>
        <a:srgbClr val="FFFFFF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ustom 1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template.potx</Template>
  <TotalTime>4221</TotalTime>
  <Words>2862</Words>
  <Application>Microsoft Office PowerPoint</Application>
  <PresentationFormat>On-screen Show (4:3)</PresentationFormat>
  <Paragraphs>547</Paragraphs>
  <Slides>42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Adobe Garamond Pro</vt:lpstr>
      <vt:lpstr>Arial</vt:lpstr>
      <vt:lpstr>Calibri</vt:lpstr>
      <vt:lpstr>Garamond</vt:lpstr>
      <vt:lpstr>Times New Roman</vt:lpstr>
      <vt:lpstr>template</vt:lpstr>
      <vt:lpstr>PowerPoint Presentation</vt:lpstr>
      <vt:lpstr>Class Objectives</vt:lpstr>
      <vt:lpstr>Your Role in University Accounting</vt:lpstr>
      <vt:lpstr>Department Financial Operational Roles</vt:lpstr>
      <vt:lpstr>Department Financial Operational Roles</vt:lpstr>
      <vt:lpstr>How Does the Money Flow?</vt:lpstr>
      <vt:lpstr>myFSU (Portal Page)</vt:lpstr>
      <vt:lpstr>myFSU  PeopleSoft Databases</vt:lpstr>
      <vt:lpstr>myFSU  Other Links</vt:lpstr>
      <vt:lpstr>myFSU  Other Links</vt:lpstr>
      <vt:lpstr>PeopleSoft Financials (OMNI)</vt:lpstr>
      <vt:lpstr>Ledgers</vt:lpstr>
      <vt:lpstr>Budget</vt:lpstr>
      <vt:lpstr>Encumbrances vs. Expenses</vt:lpstr>
      <vt:lpstr>Available Balance</vt:lpstr>
      <vt:lpstr>GL vs. KK What Posts to Each?</vt:lpstr>
      <vt:lpstr>Journal Entries</vt:lpstr>
      <vt:lpstr>Journal Sources OMNI Systems</vt:lpstr>
      <vt:lpstr>Journal Sources OMNI Systems</vt:lpstr>
      <vt:lpstr>Journal Sources OMNI Systems</vt:lpstr>
      <vt:lpstr>Journal Sources OMNI Systems</vt:lpstr>
      <vt:lpstr>Journal Sources Third Party Systems</vt:lpstr>
      <vt:lpstr>Journal Sources Direct Journals</vt:lpstr>
      <vt:lpstr>Journal Sources Direct Journals</vt:lpstr>
      <vt:lpstr>ChartFields</vt:lpstr>
      <vt:lpstr>Chartfields Department</vt:lpstr>
      <vt:lpstr>PowerPoint Presentation</vt:lpstr>
      <vt:lpstr>Chartfields Fund</vt:lpstr>
      <vt:lpstr>PowerPoint Presentation</vt:lpstr>
      <vt:lpstr>Chartfields Fund</vt:lpstr>
      <vt:lpstr>Chartfields Fund</vt:lpstr>
      <vt:lpstr>Chartfields Fund</vt:lpstr>
      <vt:lpstr>Chartfields Fund</vt:lpstr>
      <vt:lpstr>Chartfields Account</vt:lpstr>
      <vt:lpstr>Chartfields Account</vt:lpstr>
      <vt:lpstr>Chartfields Project</vt:lpstr>
      <vt:lpstr>Chartfields Optional Chartfields</vt:lpstr>
      <vt:lpstr>Fiscal Year &amp; Accounting Period</vt:lpstr>
      <vt:lpstr>Business Unit &amp; Set ID</vt:lpstr>
      <vt:lpstr>Questions</vt:lpstr>
      <vt:lpstr>Resources</vt:lpstr>
      <vt:lpstr>Contacts</vt:lpstr>
    </vt:vector>
  </TitlesOfParts>
  <Company>Florida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  Course Number: Course Title</dc:title>
  <dc:creator>Bud  Simpson</dc:creator>
  <cp:lastModifiedBy>Corey Jones</cp:lastModifiedBy>
  <cp:revision>176</cp:revision>
  <dcterms:created xsi:type="dcterms:W3CDTF">2016-04-14T17:23:02Z</dcterms:created>
  <dcterms:modified xsi:type="dcterms:W3CDTF">2021-06-01T18:34:07Z</dcterms:modified>
</cp:coreProperties>
</file>