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74" r:id="rId5"/>
    <p:sldId id="275" r:id="rId6"/>
    <p:sldId id="313" r:id="rId7"/>
    <p:sldId id="315" r:id="rId8"/>
    <p:sldId id="316" r:id="rId9"/>
    <p:sldId id="331" r:id="rId10"/>
    <p:sldId id="317" r:id="rId11"/>
    <p:sldId id="318" r:id="rId12"/>
    <p:sldId id="330" r:id="rId13"/>
    <p:sldId id="319" r:id="rId14"/>
    <p:sldId id="320" r:id="rId15"/>
    <p:sldId id="333" r:id="rId16"/>
    <p:sldId id="325" r:id="rId17"/>
    <p:sldId id="329" r:id="rId18"/>
    <p:sldId id="326" r:id="rId19"/>
    <p:sldId id="327" r:id="rId20"/>
    <p:sldId id="328" r:id="rId21"/>
    <p:sldId id="271" r:id="rId22"/>
    <p:sldId id="312"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632031"/>
    <a:srgbClr val="C483C0"/>
    <a:srgbClr val="BFB690"/>
    <a:srgbClr val="DFD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4823EE-F486-449A-9E90-BC9D9DC3DF61}" v="14" dt="2021-01-29T19:51:16.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7" autoAdjust="0"/>
    <p:restoredTop sz="77586" autoAdjust="0"/>
  </p:normalViewPr>
  <p:slideViewPr>
    <p:cSldViewPr>
      <p:cViewPr varScale="1">
        <p:scale>
          <a:sx n="83" d="100"/>
          <a:sy n="83" d="100"/>
        </p:scale>
        <p:origin x="1646" y="-62"/>
      </p:cViewPr>
      <p:guideLst>
        <p:guide orient="horz" pos="2160"/>
        <p:guide pos="2880"/>
      </p:guideLst>
    </p:cSldViewPr>
  </p:slideViewPr>
  <p:outlineViewPr>
    <p:cViewPr>
      <p:scale>
        <a:sx n="33" d="100"/>
        <a:sy n="33" d="100"/>
      </p:scale>
      <p:origin x="0" y="14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4C74F0C-4D86-9346-89D6-F8DBD13BE290}" type="datetime1">
              <a:rPr lang="en-US"/>
              <a:pPr>
                <a:defRPr/>
              </a:pPr>
              <a:t>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2A969B5-C583-DA4C-AFB2-B38E830ADA22}" type="slidenum">
              <a:rPr lang="en-US"/>
              <a:pPr>
                <a:defRPr/>
              </a:pPr>
              <a:t>‹#›</a:t>
            </a:fld>
            <a:endParaRPr lang="en-US"/>
          </a:p>
        </p:txBody>
      </p:sp>
    </p:spTree>
    <p:extLst>
      <p:ext uri="{BB962C8B-B14F-4D97-AF65-F5344CB8AC3E}">
        <p14:creationId xmlns:p14="http://schemas.microsoft.com/office/powerpoint/2010/main" val="2133405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5C318-0862-48EA-82AA-95BDA05160A1}" type="datetimeFigureOut">
              <a:rPr lang="en-US" smtClean="0"/>
              <a:t>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EA048-DCC3-42DB-A5BA-CB1332127403}" type="slidenum">
              <a:rPr lang="en-US" smtClean="0"/>
              <a:t>‹#›</a:t>
            </a:fld>
            <a:endParaRPr lang="en-US"/>
          </a:p>
        </p:txBody>
      </p:sp>
    </p:spTree>
    <p:extLst>
      <p:ext uri="{BB962C8B-B14F-4D97-AF65-F5344CB8AC3E}">
        <p14:creationId xmlns:p14="http://schemas.microsoft.com/office/powerpoint/2010/main" val="2902868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3</a:t>
            </a:fld>
            <a:endParaRPr lang="en-US"/>
          </a:p>
        </p:txBody>
      </p:sp>
    </p:spTree>
    <p:extLst>
      <p:ext uri="{BB962C8B-B14F-4D97-AF65-F5344CB8AC3E}">
        <p14:creationId xmlns:p14="http://schemas.microsoft.com/office/powerpoint/2010/main" val="721199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10"/>
          </p:nvPr>
        </p:nvSpPr>
        <p:spPr/>
        <p:txBody>
          <a:bodyPr/>
          <a:lstStyle/>
          <a:p>
            <a:fld id="{FB5EA048-DCC3-42DB-A5BA-CB1332127403}" type="slidenum">
              <a:rPr lang="en-US" smtClean="0"/>
              <a:t>12</a:t>
            </a:fld>
            <a:endParaRPr lang="en-US"/>
          </a:p>
        </p:txBody>
      </p:sp>
    </p:spTree>
    <p:extLst>
      <p:ext uri="{BB962C8B-B14F-4D97-AF65-F5344CB8AC3E}">
        <p14:creationId xmlns:p14="http://schemas.microsoft.com/office/powerpoint/2010/main" val="3711902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Just mention Available Balance and fact that</a:t>
            </a:r>
            <a:r>
              <a:rPr lang="en-US" baseline="0" dirty="0"/>
              <a:t> you can drill down from university level</a:t>
            </a:r>
          </a:p>
          <a:p>
            <a:pPr marL="171450" indent="-171450">
              <a:buFont typeface="Arial" panose="020B0604020202020204" pitchFamily="34" charset="0"/>
              <a:buChar char="•"/>
            </a:pPr>
            <a:r>
              <a:rPr lang="en-US" baseline="0" dirty="0"/>
              <a:t>Don’t run HR-GL detail b/c don’t want to throw up peoples’ salaries; point out that can run for a particular Payroll JE or for a range of dates or see all charges for a particular </a:t>
            </a:r>
            <a:r>
              <a:rPr lang="en-US" baseline="0" dirty="0" err="1"/>
              <a:t>empl</a:t>
            </a:r>
            <a:endParaRPr lang="en-US" baseline="0" dirty="0"/>
          </a:p>
          <a:p>
            <a:pPr marL="171450" indent="-171450">
              <a:buFont typeface="Arial" panose="020B0604020202020204" pitchFamily="34" charset="0"/>
              <a:buChar char="•"/>
            </a:pPr>
            <a:r>
              <a:rPr lang="en-US" baseline="0" dirty="0"/>
              <a:t>Run </a:t>
            </a:r>
            <a:r>
              <a:rPr lang="en-US" baseline="0" dirty="0" err="1"/>
              <a:t>Constr</a:t>
            </a:r>
            <a:r>
              <a:rPr lang="en-US" baseline="0" dirty="0"/>
              <a:t> Ledger for %</a:t>
            </a:r>
            <a:r>
              <a:rPr lang="en-US" baseline="0" dirty="0" err="1"/>
              <a:t>wfsu</a:t>
            </a:r>
            <a:r>
              <a:rPr lang="en-US" baseline="0" dirty="0"/>
              <a:t> and point out link to </a:t>
            </a:r>
            <a:r>
              <a:rPr lang="en-US" baseline="0" dirty="0" err="1"/>
              <a:t>exp</a:t>
            </a:r>
            <a:r>
              <a:rPr lang="en-US" baseline="0" dirty="0"/>
              <a:t> detail and availability of cash/interest earnings</a:t>
            </a:r>
          </a:p>
          <a:p>
            <a:pPr marL="171450" indent="-171450">
              <a:buFont typeface="Arial" panose="020B0604020202020204" pitchFamily="34" charset="0"/>
              <a:buChar char="•"/>
            </a:pPr>
            <a:r>
              <a:rPr lang="en-US" baseline="0" dirty="0"/>
              <a:t>Just mention 3-year trend</a:t>
            </a:r>
          </a:p>
        </p:txBody>
      </p:sp>
      <p:sp>
        <p:nvSpPr>
          <p:cNvPr id="4" name="Slide Number Placeholder 3"/>
          <p:cNvSpPr>
            <a:spLocks noGrp="1"/>
          </p:cNvSpPr>
          <p:nvPr>
            <p:ph type="sldNum" sz="quarter" idx="10"/>
          </p:nvPr>
        </p:nvSpPr>
        <p:spPr/>
        <p:txBody>
          <a:bodyPr/>
          <a:lstStyle/>
          <a:p>
            <a:fld id="{FB5EA048-DCC3-42DB-A5BA-CB1332127403}" type="slidenum">
              <a:rPr lang="en-US" smtClean="0"/>
              <a:t>13</a:t>
            </a:fld>
            <a:endParaRPr lang="en-US"/>
          </a:p>
        </p:txBody>
      </p:sp>
    </p:spTree>
    <p:extLst>
      <p:ext uri="{BB962C8B-B14F-4D97-AF65-F5344CB8AC3E}">
        <p14:creationId xmlns:p14="http://schemas.microsoft.com/office/powerpoint/2010/main" val="121036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Dept</a:t>
            </a:r>
            <a:r>
              <a:rPr lang="en-US" dirty="0"/>
              <a:t> Cash Balance – 189001</a:t>
            </a:r>
          </a:p>
          <a:p>
            <a:r>
              <a:rPr lang="en-US" dirty="0"/>
              <a:t>SF</a:t>
            </a:r>
            <a:r>
              <a:rPr lang="en-US" baseline="0" dirty="0"/>
              <a:t> </a:t>
            </a:r>
            <a:r>
              <a:rPr lang="en-US" baseline="0" dirty="0" err="1"/>
              <a:t>Trnx</a:t>
            </a:r>
            <a:r>
              <a:rPr lang="en-US" baseline="0" dirty="0"/>
              <a:t> Details – point out that it can be run by journal and will provide detail on payer; can also run separate report on </a:t>
            </a:r>
            <a:r>
              <a:rPr lang="en-US" baseline="0" dirty="0" err="1"/>
              <a:t>Dept</a:t>
            </a:r>
            <a:r>
              <a:rPr lang="en-US" baseline="0" dirty="0"/>
              <a:t> Deposits</a:t>
            </a:r>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14</a:t>
            </a:fld>
            <a:endParaRPr lang="en-US"/>
          </a:p>
        </p:txBody>
      </p:sp>
    </p:spTree>
    <p:extLst>
      <p:ext uri="{BB962C8B-B14F-4D97-AF65-F5344CB8AC3E}">
        <p14:creationId xmlns:p14="http://schemas.microsoft.com/office/powerpoint/2010/main" val="1033633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15</a:t>
            </a:fld>
            <a:endParaRPr lang="en-US"/>
          </a:p>
        </p:txBody>
      </p:sp>
    </p:spTree>
    <p:extLst>
      <p:ext uri="{BB962C8B-B14F-4D97-AF65-F5344CB8AC3E}">
        <p14:creationId xmlns:p14="http://schemas.microsoft.com/office/powerpoint/2010/main" val="4186616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B5EA048-DCC3-42DB-A5BA-CB1332127403}" type="slidenum">
              <a:rPr lang="en-US" smtClean="0"/>
              <a:t>16</a:t>
            </a:fld>
            <a:endParaRPr lang="en-US"/>
          </a:p>
        </p:txBody>
      </p:sp>
    </p:spTree>
    <p:extLst>
      <p:ext uri="{BB962C8B-B14F-4D97-AF65-F5344CB8AC3E}">
        <p14:creationId xmlns:p14="http://schemas.microsoft.com/office/powerpoint/2010/main" val="34562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a:t>
            </a:r>
            <a:r>
              <a:rPr lang="en-US" baseline="0" dirty="0"/>
              <a:t> up FSU_DPT_TRIAL_BALANCE query; demo use of %</a:t>
            </a:r>
          </a:p>
          <a:p>
            <a:r>
              <a:rPr lang="en-US" baseline="0"/>
              <a:t>Point out FSU_DPT_CODES queries</a:t>
            </a:r>
          </a:p>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17</a:t>
            </a:fld>
            <a:endParaRPr lang="en-US"/>
          </a:p>
        </p:txBody>
      </p:sp>
    </p:spTree>
    <p:extLst>
      <p:ext uri="{BB962C8B-B14F-4D97-AF65-F5344CB8AC3E}">
        <p14:creationId xmlns:p14="http://schemas.microsoft.com/office/powerpoint/2010/main" val="1751971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19</a:t>
            </a:fld>
            <a:endParaRPr lang="en-US"/>
          </a:p>
        </p:txBody>
      </p:sp>
    </p:spTree>
    <p:extLst>
      <p:ext uri="{BB962C8B-B14F-4D97-AF65-F5344CB8AC3E}">
        <p14:creationId xmlns:p14="http://schemas.microsoft.com/office/powerpoint/2010/main" val="327252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RECOMMEND THEY USE FIREFOX WHEN IN BI</a:t>
            </a:r>
          </a:p>
          <a:p>
            <a:pPr marL="171450" indent="-171450">
              <a:buFont typeface="Arial" panose="020B0604020202020204" pitchFamily="34" charset="0"/>
              <a:buChar char="•"/>
            </a:pPr>
            <a:r>
              <a:rPr lang="en-US" sz="900" b="0" dirty="0"/>
              <a:t>Run</a:t>
            </a:r>
            <a:r>
              <a:rPr lang="en-US" sz="900" b="0" baseline="0" dirty="0"/>
              <a:t> 187 depts. </a:t>
            </a:r>
          </a:p>
          <a:p>
            <a:pPr marL="171450" indent="-171450">
              <a:buFont typeface="Arial" panose="020B0604020202020204" pitchFamily="34" charset="0"/>
              <a:buChar char="•"/>
            </a:pPr>
            <a:r>
              <a:rPr lang="en-US" sz="900" dirty="0"/>
              <a:t>Demo</a:t>
            </a:r>
            <a:r>
              <a:rPr lang="en-US" sz="900" baseline="0" dirty="0"/>
              <a:t> basics of how BI prompts work</a:t>
            </a:r>
          </a:p>
          <a:p>
            <a:pPr marL="171450" indent="-171450">
              <a:buFont typeface="Arial" panose="020B0604020202020204" pitchFamily="34" charset="0"/>
              <a:buChar char="•"/>
            </a:pPr>
            <a:r>
              <a:rPr lang="en-US" sz="900" baseline="0" dirty="0"/>
              <a:t>Point out that can search by name but want to uncheck “Match Case”</a:t>
            </a:r>
          </a:p>
          <a:p>
            <a:pPr marL="171450" indent="-171450">
              <a:buFont typeface="Arial" panose="020B0604020202020204" pitchFamily="34" charset="0"/>
              <a:buChar char="•"/>
            </a:pPr>
            <a:r>
              <a:rPr lang="en-US" sz="900" baseline="0" dirty="0"/>
              <a:t>Use % as wildcard OR can change search to “Contains”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t>Note that all depts. In that range will come back in report</a:t>
            </a:r>
            <a:endParaRPr lang="en-US" sz="900" dirty="0"/>
          </a:p>
          <a:p>
            <a:endParaRPr lang="en-US" sz="900" dirty="0"/>
          </a:p>
        </p:txBody>
      </p:sp>
      <p:sp>
        <p:nvSpPr>
          <p:cNvPr id="4" name="Slide Number Placeholder 3"/>
          <p:cNvSpPr>
            <a:spLocks noGrp="1"/>
          </p:cNvSpPr>
          <p:nvPr>
            <p:ph type="sldNum" sz="quarter" idx="10"/>
          </p:nvPr>
        </p:nvSpPr>
        <p:spPr/>
        <p:txBody>
          <a:bodyPr/>
          <a:lstStyle/>
          <a:p>
            <a:fld id="{FB5EA048-DCC3-42DB-A5BA-CB1332127403}" type="slidenum">
              <a:rPr lang="en-US" smtClean="0"/>
              <a:t>4</a:t>
            </a:fld>
            <a:endParaRPr lang="en-US"/>
          </a:p>
        </p:txBody>
      </p:sp>
    </p:spTree>
    <p:extLst>
      <p:ext uri="{BB962C8B-B14F-4D97-AF65-F5344CB8AC3E}">
        <p14:creationId xmlns:p14="http://schemas.microsoft.com/office/powerpoint/2010/main" val="229549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Each tab/report structure has</a:t>
            </a:r>
            <a:r>
              <a:rPr lang="en-US" sz="900" baseline="0" dirty="0"/>
              <a:t> its own intended use</a:t>
            </a:r>
          </a:p>
          <a:p>
            <a:r>
              <a:rPr lang="en-US" sz="900" b="1" baseline="0" dirty="0"/>
              <a:t>Run for 074 ALL (NOTE THIS WILL TAKE A GOOD BIT SO BEST IF RUN BEFORE CLASS TO CACHE)</a:t>
            </a:r>
          </a:p>
          <a:p>
            <a:r>
              <a:rPr lang="en-US" sz="900" baseline="0" dirty="0"/>
              <a:t>Prompts on Exec Overview tab carry over to E&amp;G Detail, Aux Detail, and C&amp;G Detail </a:t>
            </a:r>
            <a:r>
              <a:rPr lang="en-US" sz="900" b="1" baseline="0" dirty="0"/>
              <a:t>NOT</a:t>
            </a:r>
            <a:r>
              <a:rPr lang="en-US" sz="900" baseline="0" dirty="0"/>
              <a:t> other tabs</a:t>
            </a:r>
          </a:p>
          <a:p>
            <a:r>
              <a:rPr lang="en-US" sz="900" baseline="0" dirty="0"/>
              <a:t>Executive Overview</a:t>
            </a:r>
          </a:p>
          <a:p>
            <a:pPr marL="171450" indent="-171450">
              <a:buFont typeface="Arial" panose="020B0604020202020204" pitchFamily="34" charset="0"/>
              <a:buChar char="•"/>
            </a:pPr>
            <a:r>
              <a:rPr lang="en-US" sz="900" baseline="0" dirty="0"/>
              <a:t>Should give your mgmt. a pretty complete picture of the funding sources they have available to them (non-SRAD Sponsored Projects excluded b/c $ are totally restricted)</a:t>
            </a:r>
          </a:p>
          <a:p>
            <a:pPr marL="171450" indent="-171450">
              <a:buFont typeface="Arial" panose="020B0604020202020204" pitchFamily="34" charset="0"/>
              <a:buChar char="•"/>
            </a:pPr>
            <a:r>
              <a:rPr lang="en-US" sz="900" baseline="0" dirty="0"/>
              <a:t>formatted well for printing to PDF (POINT OUT EXPORT FUNCTIONALITY)</a:t>
            </a:r>
          </a:p>
          <a:p>
            <a:pPr marL="171450" indent="-171450">
              <a:buFont typeface="Arial" panose="020B0604020202020204" pitchFamily="34" charset="0"/>
              <a:buChar char="•"/>
            </a:pPr>
            <a:r>
              <a:rPr lang="en-US" sz="900" baseline="0" dirty="0"/>
              <a:t>Separate sections/formats for E&amp;G/Aux, SRAD, FSUF – both at </a:t>
            </a:r>
            <a:r>
              <a:rPr lang="en-US" sz="900" baseline="0" dirty="0" err="1"/>
              <a:t>Dept</a:t>
            </a:r>
            <a:r>
              <a:rPr lang="en-US" sz="900" baseline="0" dirty="0"/>
              <a:t> level (below E&amp;G summary) and at FSUF project level (below SRAD Summary)</a:t>
            </a:r>
          </a:p>
          <a:p>
            <a:pPr marL="171450" indent="-171450">
              <a:buFont typeface="Arial" panose="020B0604020202020204" pitchFamily="34" charset="0"/>
              <a:buChar char="•"/>
            </a:pPr>
            <a:r>
              <a:rPr lang="en-US" sz="900" baseline="0" dirty="0"/>
              <a:t>Warn them that it could take a few minutes to run SRAD summary if have a lot of sponsored projects in depts.</a:t>
            </a:r>
          </a:p>
          <a:p>
            <a:pPr marL="171450" indent="-171450">
              <a:buFont typeface="Arial" panose="020B0604020202020204" pitchFamily="34" charset="0"/>
              <a:buChar char="•"/>
            </a:pPr>
            <a:r>
              <a:rPr lang="en-US" sz="900" baseline="0" dirty="0"/>
              <a:t>Can click into Foundation Detail tab from any individual FSUF Project hyperlink</a:t>
            </a:r>
          </a:p>
        </p:txBody>
      </p:sp>
      <p:sp>
        <p:nvSpPr>
          <p:cNvPr id="4" name="Slide Number Placeholder 3"/>
          <p:cNvSpPr>
            <a:spLocks noGrp="1"/>
          </p:cNvSpPr>
          <p:nvPr>
            <p:ph type="sldNum" sz="quarter" idx="10"/>
          </p:nvPr>
        </p:nvSpPr>
        <p:spPr/>
        <p:txBody>
          <a:bodyPr/>
          <a:lstStyle/>
          <a:p>
            <a:fld id="{FB5EA048-DCC3-42DB-A5BA-CB1332127403}" type="slidenum">
              <a:rPr lang="en-US" smtClean="0"/>
              <a:t>5</a:t>
            </a:fld>
            <a:endParaRPr lang="en-US"/>
          </a:p>
        </p:txBody>
      </p:sp>
    </p:spTree>
    <p:extLst>
      <p:ext uri="{BB962C8B-B14F-4D97-AF65-F5344CB8AC3E}">
        <p14:creationId xmlns:p14="http://schemas.microsoft.com/office/powerpoint/2010/main" val="2169042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aseline="0" dirty="0"/>
              <a:t>E&amp;G Detail</a:t>
            </a:r>
          </a:p>
          <a:p>
            <a:pPr marL="171450" indent="-171450">
              <a:buFont typeface="Arial" panose="020B0604020202020204" pitchFamily="34" charset="0"/>
              <a:buChar char="•"/>
            </a:pPr>
            <a:r>
              <a:rPr lang="en-US" sz="900" baseline="0" dirty="0"/>
              <a:t>Encumbrance balances view can be changed with drop down at top</a:t>
            </a:r>
          </a:p>
          <a:p>
            <a:pPr marL="171450" indent="-171450">
              <a:buFont typeface="Arial" panose="020B0604020202020204" pitchFamily="34" charset="0"/>
              <a:buChar char="•"/>
            </a:pPr>
            <a:r>
              <a:rPr lang="en-US" sz="900" baseline="0" dirty="0"/>
              <a:t>Encumbrance by Source = by individual PO, T-</a:t>
            </a:r>
            <a:r>
              <a:rPr lang="en-US" sz="900" baseline="0" dirty="0" err="1"/>
              <a:t>Auth</a:t>
            </a:r>
            <a:r>
              <a:rPr lang="en-US" sz="900" baseline="0" dirty="0"/>
              <a:t>, </a:t>
            </a:r>
            <a:r>
              <a:rPr lang="en-US" sz="900" baseline="0" dirty="0" err="1"/>
              <a:t>Jrnl</a:t>
            </a:r>
            <a:r>
              <a:rPr lang="en-US" sz="900" baseline="0" dirty="0"/>
              <a:t> WITH HYPERLINKS!</a:t>
            </a:r>
          </a:p>
          <a:p>
            <a:pPr marL="171450" indent="-171450">
              <a:buFont typeface="Arial" panose="020B0604020202020204" pitchFamily="34" charset="0"/>
              <a:buChar char="•"/>
            </a:pPr>
            <a:r>
              <a:rPr lang="en-US" sz="900" baseline="0" dirty="0"/>
              <a:t>Detail link provides additional info AND links to source document/journal in OMNI FI</a:t>
            </a:r>
          </a:p>
          <a:p>
            <a:pPr marL="171450" indent="-171450">
              <a:buFont typeface="Arial" panose="020B0604020202020204" pitchFamily="34" charset="0"/>
              <a:buChar char="•"/>
            </a:pPr>
            <a:r>
              <a:rPr lang="en-US" sz="900" baseline="0" dirty="0"/>
              <a:t>By default, </a:t>
            </a:r>
            <a:r>
              <a:rPr lang="en-US" sz="900" baseline="0" dirty="0" err="1"/>
              <a:t>exp</a:t>
            </a:r>
            <a:r>
              <a:rPr lang="en-US" sz="900" baseline="0" dirty="0"/>
              <a:t> detail has rolled up salary info but can be displayed by individual salary account using drop down menu at top of that section</a:t>
            </a:r>
          </a:p>
          <a:p>
            <a:pPr marL="171450" indent="-171450">
              <a:buFont typeface="Arial" panose="020B0604020202020204" pitchFamily="34" charset="0"/>
              <a:buChar char="•"/>
            </a:pPr>
            <a:r>
              <a:rPr lang="en-US" sz="900" baseline="0" dirty="0"/>
              <a:t>SEE NOTE AT VERY BOTTOM OF TREND LEDGERS</a:t>
            </a:r>
          </a:p>
          <a:p>
            <a:pPr marL="171450" indent="-171450">
              <a:buFont typeface="Arial" panose="020B0604020202020204" pitchFamily="34" charset="0"/>
              <a:buChar char="•"/>
            </a:pPr>
            <a:endParaRPr lang="en-US" sz="900" baseline="0" dirty="0"/>
          </a:p>
          <a:p>
            <a:pPr marL="171450" indent="-171450">
              <a:buFont typeface="Arial" panose="020B0604020202020204" pitchFamily="34" charset="0"/>
              <a:buChar char="•"/>
            </a:pPr>
            <a:r>
              <a:rPr lang="en-US" baseline="0" dirty="0"/>
              <a:t>Aux Detail</a:t>
            </a:r>
          </a:p>
          <a:p>
            <a:pPr marL="628650" lvl="1" indent="-171450">
              <a:buFont typeface="Arial" panose="020B0604020202020204" pitchFamily="34" charset="0"/>
              <a:buChar char="•"/>
            </a:pPr>
            <a:r>
              <a:rPr lang="en-US" baseline="0" dirty="0"/>
              <a:t>All the same options available in trend and encumbrance reports</a:t>
            </a:r>
          </a:p>
          <a:p>
            <a:pPr marL="628650" lvl="1" indent="-171450">
              <a:buFont typeface="Arial" panose="020B0604020202020204" pitchFamily="34" charset="0"/>
              <a:buChar char="•"/>
            </a:pPr>
            <a:r>
              <a:rPr lang="en-US" baseline="0" dirty="0"/>
              <a:t>Hyperlinks for revenue include link to SF </a:t>
            </a:r>
            <a:r>
              <a:rPr lang="en-US" baseline="0" dirty="0" err="1"/>
              <a:t>Trnx</a:t>
            </a:r>
            <a:r>
              <a:rPr lang="en-US" baseline="0" dirty="0"/>
              <a:t> Detail for SF journals, online journals for IDRs, Aux Billing data in OMNI</a:t>
            </a:r>
          </a:p>
          <a:p>
            <a:pPr marL="171450" indent="-171450">
              <a:buFont typeface="Arial" panose="020B0604020202020204" pitchFamily="34" charset="0"/>
              <a:buChar char="•"/>
            </a:pPr>
            <a:endParaRPr lang="en-US" sz="900" baseline="0" dirty="0"/>
          </a:p>
        </p:txBody>
      </p:sp>
      <p:sp>
        <p:nvSpPr>
          <p:cNvPr id="4" name="Slide Number Placeholder 3"/>
          <p:cNvSpPr>
            <a:spLocks noGrp="1"/>
          </p:cNvSpPr>
          <p:nvPr>
            <p:ph type="sldNum" sz="quarter" idx="10"/>
          </p:nvPr>
        </p:nvSpPr>
        <p:spPr/>
        <p:txBody>
          <a:bodyPr/>
          <a:lstStyle/>
          <a:p>
            <a:fld id="{FB5EA048-DCC3-42DB-A5BA-CB1332127403}" type="slidenum">
              <a:rPr lang="en-US" smtClean="0"/>
              <a:t>6</a:t>
            </a:fld>
            <a:endParaRPr lang="en-US"/>
          </a:p>
        </p:txBody>
      </p:sp>
    </p:spTree>
    <p:extLst>
      <p:ext uri="{BB962C8B-B14F-4D97-AF65-F5344CB8AC3E}">
        <p14:creationId xmlns:p14="http://schemas.microsoft.com/office/powerpoint/2010/main" val="190679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4 C&amp;G sections – MAKE SURE TO RUN AHEAD OF TIME B/C TAKES A LONG TIME TO PULL</a:t>
            </a:r>
          </a:p>
          <a:p>
            <a:pPr marL="628650" lvl="1" indent="-171450">
              <a:buFont typeface="Arial" panose="020B0604020202020204" pitchFamily="34" charset="0"/>
              <a:buChar char="•"/>
            </a:pPr>
            <a:r>
              <a:rPr lang="en-US" dirty="0"/>
              <a:t>Other SRAD – SRAD (fund 550) Projects NOT </a:t>
            </a:r>
            <a:r>
              <a:rPr lang="en-US" dirty="0" err="1"/>
              <a:t>ID’d</a:t>
            </a:r>
            <a:r>
              <a:rPr lang="en-US" dirty="0"/>
              <a:t> as “research support” in the name</a:t>
            </a:r>
          </a:p>
          <a:p>
            <a:pPr marL="628650" lvl="1" indent="-171450">
              <a:buFont typeface="Arial" panose="020B0604020202020204" pitchFamily="34" charset="0"/>
              <a:buChar char="•"/>
            </a:pPr>
            <a:r>
              <a:rPr lang="en-US" dirty="0"/>
              <a:t>SRAD Research Support – SRAD (fund 550) Projects </a:t>
            </a:r>
            <a:r>
              <a:rPr lang="en-US" dirty="0" err="1"/>
              <a:t>ID’d</a:t>
            </a:r>
            <a:r>
              <a:rPr lang="en-US" dirty="0"/>
              <a:t> as “research support”</a:t>
            </a:r>
          </a:p>
          <a:p>
            <a:pPr marL="628650" lvl="1" indent="-171450">
              <a:buFont typeface="Arial" panose="020B0604020202020204" pitchFamily="34" charset="0"/>
              <a:buChar char="•"/>
            </a:pPr>
            <a:r>
              <a:rPr lang="en-US" dirty="0"/>
              <a:t>Sponsored Salary Account(s) – Projects from any C&amp;G fund </a:t>
            </a:r>
            <a:r>
              <a:rPr lang="en-US" dirty="0" err="1"/>
              <a:t>ID’d</a:t>
            </a:r>
            <a:r>
              <a:rPr lang="en-US" dirty="0"/>
              <a:t> with “salary” in the name</a:t>
            </a:r>
          </a:p>
          <a:p>
            <a:pPr marL="628650" lvl="1" indent="-171450">
              <a:buFont typeface="Arial" panose="020B0604020202020204" pitchFamily="34" charset="0"/>
              <a:buChar char="•"/>
            </a:pPr>
            <a:r>
              <a:rPr lang="en-US" dirty="0"/>
              <a:t>Other Sponsored Research</a:t>
            </a:r>
          </a:p>
          <a:p>
            <a:pPr marL="1085850" lvl="2" indent="-171450">
              <a:buFont typeface="Arial" panose="020B0604020202020204" pitchFamily="34" charset="0"/>
              <a:buChar char="•"/>
            </a:pPr>
            <a:r>
              <a:rPr lang="en-US" dirty="0"/>
              <a:t>All other open C&amp;G Projects with a link from each Project to detailed information (also available from “Sponsored Project Lookup”)</a:t>
            </a:r>
          </a:p>
          <a:p>
            <a:pPr marL="1085850" lvl="2" indent="-171450">
              <a:buFont typeface="Arial" panose="020B0604020202020204" pitchFamily="34" charset="0"/>
              <a:buChar char="•"/>
            </a:pPr>
            <a:r>
              <a:rPr lang="en-US" dirty="0"/>
              <a:t>yellow highlights mean project deadline past but still open</a:t>
            </a:r>
          </a:p>
          <a:p>
            <a:pPr marL="628650" lvl="1"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7</a:t>
            </a:fld>
            <a:endParaRPr lang="en-US"/>
          </a:p>
        </p:txBody>
      </p:sp>
    </p:spTree>
    <p:extLst>
      <p:ext uri="{BB962C8B-B14F-4D97-AF65-F5344CB8AC3E}">
        <p14:creationId xmlns:p14="http://schemas.microsoft.com/office/powerpoint/2010/main" val="158935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Award Attributes – Lists researchers and sponsor</a:t>
            </a:r>
          </a:p>
          <a:p>
            <a:pPr lvl="0"/>
            <a:r>
              <a:rPr lang="en-US" dirty="0"/>
              <a:t>Sponsored Project Summary – Available Balance and “burn rate” </a:t>
            </a:r>
          </a:p>
          <a:p>
            <a:pPr lvl="0"/>
            <a:r>
              <a:rPr lang="en-US" dirty="0"/>
              <a:t>Sponsored Project Expense Trend – Expense totals by Account, FY, or Period</a:t>
            </a:r>
          </a:p>
          <a:p>
            <a:pPr lvl="0"/>
            <a:r>
              <a:rPr lang="en-US" dirty="0"/>
              <a:t>Encumbrance</a:t>
            </a:r>
            <a:r>
              <a:rPr lang="en-US" baseline="0" dirty="0"/>
              <a:t>s – same options as E&amp;G/Aux</a:t>
            </a:r>
            <a:endParaRPr lang="en-US" dirty="0"/>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8</a:t>
            </a:fld>
            <a:endParaRPr lang="en-US"/>
          </a:p>
        </p:txBody>
      </p:sp>
    </p:spTree>
    <p:extLst>
      <p:ext uri="{BB962C8B-B14F-4D97-AF65-F5344CB8AC3E}">
        <p14:creationId xmlns:p14="http://schemas.microsoft.com/office/powerpoint/2010/main" val="3962254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FSUF Detail pretty much mirrors E&amp;G detail as far as content goes</a:t>
            </a:r>
          </a:p>
          <a:p>
            <a:pPr marL="171450" indent="-171450">
              <a:buFont typeface="Arial" panose="020B0604020202020204" pitchFamily="34" charset="0"/>
              <a:buChar char="•"/>
            </a:pPr>
            <a:r>
              <a:rPr lang="en-US" baseline="0" dirty="0"/>
              <a:t>Trial Balance can be used to monitor balance sheet accounts such as AP and AR</a:t>
            </a:r>
          </a:p>
          <a:p>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9</a:t>
            </a:fld>
            <a:endParaRPr lang="en-US"/>
          </a:p>
        </p:txBody>
      </p:sp>
    </p:spTree>
    <p:extLst>
      <p:ext uri="{BB962C8B-B14F-4D97-AF65-F5344CB8AC3E}">
        <p14:creationId xmlns:p14="http://schemas.microsoft.com/office/powerpoint/2010/main" val="201047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RUN FOR 075</a:t>
            </a:r>
            <a:br>
              <a:rPr lang="en-US" baseline="0" dirty="0"/>
            </a:br>
            <a:endParaRPr lang="en-US" baseline="0" dirty="0"/>
          </a:p>
          <a:p>
            <a:pPr marL="0" indent="0">
              <a:buFont typeface="Arial" panose="020B0604020202020204" pitchFamily="34" charset="0"/>
              <a:buNone/>
            </a:pPr>
            <a:r>
              <a:rPr lang="en-US" baseline="0" dirty="0"/>
              <a:t>Preferable to similar data available in Budget &amp; Transaction when want to lookup by CF1-3 or need to see ALL transactions of a particular type</a:t>
            </a:r>
          </a:p>
          <a:p>
            <a:pPr marL="171450" indent="-171450">
              <a:buFont typeface="Arial" panose="020B0604020202020204" pitchFamily="34" charset="0"/>
              <a:buChar char="•"/>
            </a:pPr>
            <a:r>
              <a:rPr lang="en-US" baseline="0" dirty="0"/>
              <a:t>Bud &amp; </a:t>
            </a:r>
            <a:r>
              <a:rPr lang="en-US" baseline="0" dirty="0" err="1"/>
              <a:t>Trnx</a:t>
            </a:r>
            <a:r>
              <a:rPr lang="en-US" baseline="0" dirty="0"/>
              <a:t> requires drill on each account to see detailed activity</a:t>
            </a:r>
          </a:p>
          <a:p>
            <a:pPr marL="171450" indent="-171450">
              <a:buFont typeface="Arial" panose="020B0604020202020204" pitchFamily="34" charset="0"/>
              <a:buChar char="•"/>
            </a:pPr>
            <a:r>
              <a:rPr lang="en-US" baseline="0" dirty="0"/>
              <a:t>Hyperlinks for all </a:t>
            </a:r>
            <a:r>
              <a:rPr lang="en-US" baseline="0" dirty="0" err="1"/>
              <a:t>exp</a:t>
            </a:r>
            <a:r>
              <a:rPr lang="en-US" baseline="0" dirty="0"/>
              <a:t> &amp; rev (!) activity available if need additional detail/underlying support (invoice, receipts, etc.)</a:t>
            </a:r>
          </a:p>
          <a:p>
            <a:pPr marL="171450" lvl="0" indent="-171450">
              <a:buFont typeface="Arial" panose="020B0604020202020204" pitchFamily="34" charset="0"/>
              <a:buChar char="•"/>
            </a:pPr>
            <a:r>
              <a:rPr lang="en-US" baseline="0" dirty="0"/>
              <a:t>Also note that SF journals will now link you to the SF Transaction Details BI report for expense or revenue activity</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i="1" baseline="0" dirty="0"/>
              <a:t>Demo the exclude columns and sort abilities; also point out ability to save preferences and set defaults</a:t>
            </a:r>
          </a:p>
          <a:p>
            <a:pPr marL="0" indent="0">
              <a:buFont typeface="Arial" panose="020B0604020202020204" pitchFamily="34" charset="0"/>
              <a:buNone/>
            </a:pPr>
            <a:r>
              <a:rPr lang="en-US" i="1" baseline="0" dirty="0"/>
              <a:t>Be sure to also demo the expansion to all rows button at bottom of report and to demo export to Excel (and talk about difference between export to Excel and export to CSV)</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Cash detail will give almost all activity for period (other than unpaid liabilities, uncollected revenues, and FSUF balance increases)</a:t>
            </a:r>
            <a:br>
              <a:rPr lang="en-US" baseline="0" dirty="0"/>
            </a:br>
            <a:r>
              <a:rPr lang="en-US" baseline="0" dirty="0"/>
              <a:t>Liability detail is where increases to FSUF unearned revenues will show up (when available balance changes are interfaced into OMNI from FSUF nightly)</a:t>
            </a:r>
          </a:p>
          <a:p>
            <a:pPr marL="0" indent="0">
              <a:buFont typeface="Arial" panose="020B0604020202020204" pitchFamily="34" charset="0"/>
              <a:buNone/>
            </a:pPr>
            <a:r>
              <a:rPr lang="en-US" baseline="0" dirty="0"/>
              <a:t>Other Assets will primarily be AR activity</a:t>
            </a:r>
          </a:p>
        </p:txBody>
      </p:sp>
      <p:sp>
        <p:nvSpPr>
          <p:cNvPr id="4" name="Slide Number Placeholder 3"/>
          <p:cNvSpPr>
            <a:spLocks noGrp="1"/>
          </p:cNvSpPr>
          <p:nvPr>
            <p:ph type="sldNum" sz="quarter" idx="10"/>
          </p:nvPr>
        </p:nvSpPr>
        <p:spPr/>
        <p:txBody>
          <a:bodyPr/>
          <a:lstStyle/>
          <a:p>
            <a:fld id="{FB5EA048-DCC3-42DB-A5BA-CB1332127403}" type="slidenum">
              <a:rPr lang="en-US" smtClean="0"/>
              <a:t>10</a:t>
            </a:fld>
            <a:endParaRPr lang="en-US"/>
          </a:p>
        </p:txBody>
      </p:sp>
    </p:spTree>
    <p:extLst>
      <p:ext uri="{BB962C8B-B14F-4D97-AF65-F5344CB8AC3E}">
        <p14:creationId xmlns:p14="http://schemas.microsoft.com/office/powerpoint/2010/main" val="1404737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for %</a:t>
            </a:r>
            <a:r>
              <a:rPr lang="en-US" dirty="0" err="1"/>
              <a:t>univ%flor</a:t>
            </a:r>
            <a:r>
              <a:rPr lang="en-US" dirty="0"/>
              <a:t>%</a:t>
            </a:r>
          </a:p>
          <a:p>
            <a:r>
              <a:rPr lang="en-US" dirty="0"/>
              <a:t>Run for 227</a:t>
            </a:r>
            <a:r>
              <a:rPr lang="en-US" baseline="0" dirty="0"/>
              <a:t> 76% activity</a:t>
            </a:r>
          </a:p>
          <a:p>
            <a:r>
              <a:rPr lang="en-US" baseline="0" dirty="0"/>
              <a:t>Pick a PO and pull that to see all related vouchers (can also hyperlink from PO)</a:t>
            </a:r>
            <a:endParaRPr lang="en-US" dirty="0"/>
          </a:p>
        </p:txBody>
      </p:sp>
      <p:sp>
        <p:nvSpPr>
          <p:cNvPr id="4" name="Slide Number Placeholder 3"/>
          <p:cNvSpPr>
            <a:spLocks noGrp="1"/>
          </p:cNvSpPr>
          <p:nvPr>
            <p:ph type="sldNum" sz="quarter" idx="10"/>
          </p:nvPr>
        </p:nvSpPr>
        <p:spPr/>
        <p:txBody>
          <a:bodyPr/>
          <a:lstStyle/>
          <a:p>
            <a:fld id="{FB5EA048-DCC3-42DB-A5BA-CB1332127403}" type="slidenum">
              <a:rPr lang="en-US" smtClean="0"/>
              <a:t>11</a:t>
            </a:fld>
            <a:endParaRPr lang="en-US"/>
          </a:p>
        </p:txBody>
      </p:sp>
    </p:spTree>
    <p:extLst>
      <p:ext uri="{BB962C8B-B14F-4D97-AF65-F5344CB8AC3E}">
        <p14:creationId xmlns:p14="http://schemas.microsoft.com/office/powerpoint/2010/main" val="1355814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153400" cy="1371600"/>
          </a:xfrm>
        </p:spPr>
        <p:txBody>
          <a:bodyPr/>
          <a:lstStyle/>
          <a:p>
            <a:r>
              <a:rPr lang="en-US" dirty="0"/>
              <a:t>Click to edit Master title style</a:t>
            </a:r>
          </a:p>
        </p:txBody>
      </p:sp>
      <p:sp>
        <p:nvSpPr>
          <p:cNvPr id="3" name="Content Placeholder 2"/>
          <p:cNvSpPr>
            <a:spLocks noGrp="1"/>
          </p:cNvSpPr>
          <p:nvPr>
            <p:ph sz="half" idx="1"/>
          </p:nvPr>
        </p:nvSpPr>
        <p:spPr>
          <a:xfrm>
            <a:off x="381000" y="2514600"/>
            <a:ext cx="7772400" cy="175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4648200"/>
            <a:ext cx="7772400" cy="182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371600"/>
          </a:xfrm>
        </p:spPr>
        <p:txBody>
          <a:bodyPr/>
          <a:lstStyle/>
          <a:p>
            <a:r>
              <a:rPr lang="en-US" dirty="0"/>
              <a:t>Click to edit Master title style</a:t>
            </a:r>
          </a:p>
        </p:txBody>
      </p:sp>
      <p:sp>
        <p:nvSpPr>
          <p:cNvPr id="3" name="Content Placeholder 2"/>
          <p:cNvSpPr>
            <a:spLocks noGrp="1"/>
          </p:cNvSpPr>
          <p:nvPr>
            <p:ph idx="1"/>
          </p:nvPr>
        </p:nvSpPr>
        <p:spPr>
          <a:xfrm>
            <a:off x="381000" y="2590800"/>
            <a:ext cx="82296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381000" y="2590801"/>
            <a:ext cx="40386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4572000" y="2590801"/>
            <a:ext cx="40386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762000"/>
            <a:ext cx="8305800" cy="1676400"/>
          </a:xfrm>
          <a:prstGeom prst="rect">
            <a:avLst/>
          </a:prstGeom>
          <a:noFill/>
          <a:ln w="9525">
            <a:noFill/>
            <a:miter lim="800000"/>
            <a:headEnd/>
            <a:tailEnd/>
          </a:ln>
        </p:spPr>
        <p:txBody>
          <a:bodyPr vert="horz" wrap="square" lIns="274320" tIns="45720" rIns="274320" bIns="45720" numCol="1" anchor="b" anchorCtr="0" compatLnSpc="1">
            <a:prstTxWarp prst="textNoShape">
              <a:avLst/>
            </a:prstTxWarp>
          </a:bodyPr>
          <a:lstStyle/>
          <a:p>
            <a:pPr lvl="0"/>
            <a:r>
              <a:rPr lang="en-US" dirty="0"/>
              <a:t>Master title style </a:t>
            </a:r>
            <a:r>
              <a:rPr lang="en-US" dirty="0" err="1"/>
              <a:t>lorem</a:t>
            </a:r>
            <a:r>
              <a:rPr lang="en-US" dirty="0"/>
              <a:t> </a:t>
            </a:r>
            <a:r>
              <a:rPr lang="en-US" dirty="0" err="1"/>
              <a:t>ipsum</a:t>
            </a:r>
            <a:r>
              <a:rPr lang="en-US" dirty="0"/>
              <a:t> text here</a:t>
            </a:r>
          </a:p>
        </p:txBody>
      </p:sp>
      <p:sp>
        <p:nvSpPr>
          <p:cNvPr id="1027" name="Text Placeholder 2"/>
          <p:cNvSpPr>
            <a:spLocks noGrp="1"/>
          </p:cNvSpPr>
          <p:nvPr>
            <p:ph type="body" idx="1"/>
          </p:nvPr>
        </p:nvSpPr>
        <p:spPr bwMode="auto">
          <a:xfrm>
            <a:off x="381000" y="25908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rtl="0" eaLnBrk="0" fontAlgn="base" hangingPunct="0">
        <a:spcBef>
          <a:spcPct val="0"/>
        </a:spcBef>
        <a:spcAft>
          <a:spcPct val="0"/>
        </a:spcAft>
        <a:defRPr sz="4125" b="1" kern="1200" cap="none">
          <a:solidFill>
            <a:srgbClr val="782F40"/>
          </a:solidFill>
          <a:effectLst/>
          <a:latin typeface="Adobe Garamond Pro"/>
          <a:ea typeface="ＭＳ Ｐゴシック" charset="-128"/>
          <a:cs typeface="Adobe Garamond Pro"/>
        </a:defRPr>
      </a:lvl1pPr>
      <a:lvl2pPr algn="ctr" rtl="0" eaLnBrk="0" fontAlgn="base" hangingPunct="0">
        <a:spcBef>
          <a:spcPct val="0"/>
        </a:spcBef>
        <a:spcAft>
          <a:spcPct val="0"/>
        </a:spcAft>
        <a:defRPr sz="3300">
          <a:solidFill>
            <a:schemeClr val="tx1"/>
          </a:solidFill>
          <a:latin typeface="Garamond" charset="0"/>
          <a:ea typeface="ＭＳ Ｐゴシック" charset="-128"/>
          <a:cs typeface="ＭＳ Ｐゴシック" charset="-128"/>
        </a:defRPr>
      </a:lvl2pPr>
      <a:lvl3pPr algn="ctr" rtl="0" eaLnBrk="0" fontAlgn="base" hangingPunct="0">
        <a:spcBef>
          <a:spcPct val="0"/>
        </a:spcBef>
        <a:spcAft>
          <a:spcPct val="0"/>
        </a:spcAft>
        <a:defRPr sz="3300">
          <a:solidFill>
            <a:schemeClr val="tx1"/>
          </a:solidFill>
          <a:latin typeface="Garamond" charset="0"/>
          <a:ea typeface="ＭＳ Ｐゴシック" charset="-128"/>
          <a:cs typeface="ＭＳ Ｐゴシック" charset="-128"/>
        </a:defRPr>
      </a:lvl3pPr>
      <a:lvl4pPr algn="ctr" rtl="0" eaLnBrk="0" fontAlgn="base" hangingPunct="0">
        <a:spcBef>
          <a:spcPct val="0"/>
        </a:spcBef>
        <a:spcAft>
          <a:spcPct val="0"/>
        </a:spcAft>
        <a:defRPr sz="3300">
          <a:solidFill>
            <a:schemeClr val="tx1"/>
          </a:solidFill>
          <a:latin typeface="Garamond" charset="0"/>
          <a:ea typeface="ＭＳ Ｐゴシック" charset="-128"/>
          <a:cs typeface="ＭＳ Ｐゴシック" charset="-128"/>
        </a:defRPr>
      </a:lvl4pPr>
      <a:lvl5pPr algn="ctr" rtl="0" eaLnBrk="0" fontAlgn="base" hangingPunct="0">
        <a:spcBef>
          <a:spcPct val="0"/>
        </a:spcBef>
        <a:spcAft>
          <a:spcPct val="0"/>
        </a:spcAft>
        <a:defRPr sz="3300">
          <a:solidFill>
            <a:schemeClr val="tx1"/>
          </a:solidFill>
          <a:latin typeface="Garamond" charset="0"/>
          <a:ea typeface="ＭＳ Ｐゴシック" charset="-128"/>
          <a:cs typeface="ＭＳ Ｐゴシック" charset="-128"/>
        </a:defRPr>
      </a:lvl5pPr>
      <a:lvl6pPr marL="342900" algn="ctr" rtl="0" fontAlgn="base">
        <a:spcBef>
          <a:spcPct val="0"/>
        </a:spcBef>
        <a:spcAft>
          <a:spcPct val="0"/>
        </a:spcAft>
        <a:defRPr sz="3300">
          <a:solidFill>
            <a:schemeClr val="tx1"/>
          </a:solidFill>
          <a:latin typeface="Garamond" charset="0"/>
          <a:ea typeface="ＭＳ Ｐゴシック" charset="-128"/>
          <a:cs typeface="ＭＳ Ｐゴシック" charset="-128"/>
        </a:defRPr>
      </a:lvl6pPr>
      <a:lvl7pPr marL="685800" algn="ctr" rtl="0" fontAlgn="base">
        <a:spcBef>
          <a:spcPct val="0"/>
        </a:spcBef>
        <a:spcAft>
          <a:spcPct val="0"/>
        </a:spcAft>
        <a:defRPr sz="3300">
          <a:solidFill>
            <a:schemeClr val="tx1"/>
          </a:solidFill>
          <a:latin typeface="Garamond" charset="0"/>
          <a:ea typeface="ＭＳ Ｐゴシック" charset="-128"/>
          <a:cs typeface="ＭＳ Ｐゴシック" charset="-128"/>
        </a:defRPr>
      </a:lvl7pPr>
      <a:lvl8pPr marL="1028700" algn="ctr" rtl="0" fontAlgn="base">
        <a:spcBef>
          <a:spcPct val="0"/>
        </a:spcBef>
        <a:spcAft>
          <a:spcPct val="0"/>
        </a:spcAft>
        <a:defRPr sz="3300">
          <a:solidFill>
            <a:schemeClr val="tx1"/>
          </a:solidFill>
          <a:latin typeface="Garamond" charset="0"/>
          <a:ea typeface="ＭＳ Ｐゴシック" charset="-128"/>
          <a:cs typeface="ＭＳ Ｐゴシック" charset="-128"/>
        </a:defRPr>
      </a:lvl8pPr>
      <a:lvl9pPr marL="1371600" algn="ctr" rtl="0" fontAlgn="base">
        <a:spcBef>
          <a:spcPct val="0"/>
        </a:spcBef>
        <a:spcAft>
          <a:spcPct val="0"/>
        </a:spcAft>
        <a:defRPr sz="3300">
          <a:solidFill>
            <a:schemeClr val="tx1"/>
          </a:solidFill>
          <a:latin typeface="Garamond" charset="0"/>
          <a:ea typeface="ＭＳ Ｐゴシック" charset="-128"/>
          <a:cs typeface="ＭＳ Ｐゴシック" charset="-128"/>
        </a:defRPr>
      </a:lvl9pPr>
    </p:titleStyle>
    <p:bodyStyle>
      <a:lvl1pPr marL="257175" indent="-257175" algn="l" rtl="0" eaLnBrk="0" fontAlgn="base" hangingPunct="0">
        <a:spcBef>
          <a:spcPct val="20000"/>
        </a:spcBef>
        <a:spcAft>
          <a:spcPct val="0"/>
        </a:spcAft>
        <a:buFont typeface="Arial" charset="0"/>
        <a:buChar char="•"/>
        <a:defRPr sz="2400" kern="1200">
          <a:solidFill>
            <a:schemeClr val="tx2">
              <a:lumMod val="65000"/>
              <a:lumOff val="35000"/>
            </a:schemeClr>
          </a:solidFill>
          <a:latin typeface="Calibri"/>
          <a:ea typeface="ＭＳ Ｐゴシック" charset="-128"/>
          <a:cs typeface="Calibri"/>
        </a:defRPr>
      </a:lvl1pPr>
      <a:lvl2pPr marL="557213" indent="-214313" algn="l" rtl="0" eaLnBrk="0" fontAlgn="base" hangingPunct="0">
        <a:spcBef>
          <a:spcPct val="20000"/>
        </a:spcBef>
        <a:spcAft>
          <a:spcPct val="0"/>
        </a:spcAft>
        <a:buFont typeface="Arial" charset="0"/>
        <a:buChar char="–"/>
        <a:defRPr sz="2100" kern="1200">
          <a:solidFill>
            <a:schemeClr val="tx2">
              <a:lumMod val="65000"/>
              <a:lumOff val="35000"/>
            </a:schemeClr>
          </a:solidFill>
          <a:latin typeface="Calibri"/>
          <a:ea typeface="ＭＳ Ｐゴシック" charset="-128"/>
          <a:cs typeface="Calibri"/>
        </a:defRPr>
      </a:lvl2pPr>
      <a:lvl3pPr marL="857250" indent="-171450" algn="l" rtl="0" eaLnBrk="0" fontAlgn="base" hangingPunct="0">
        <a:spcBef>
          <a:spcPct val="20000"/>
        </a:spcBef>
        <a:spcAft>
          <a:spcPct val="0"/>
        </a:spcAft>
        <a:buFont typeface="Arial" charset="0"/>
        <a:buChar char="•"/>
        <a:defRPr sz="1800" kern="1200">
          <a:solidFill>
            <a:schemeClr val="tx2">
              <a:lumMod val="65000"/>
              <a:lumOff val="35000"/>
            </a:schemeClr>
          </a:solidFill>
          <a:latin typeface="Calibri"/>
          <a:ea typeface="ＭＳ Ｐゴシック" charset="-128"/>
          <a:cs typeface="Calibri"/>
        </a:defRPr>
      </a:lvl3pPr>
      <a:lvl4pPr marL="1200150" indent="-171450" algn="l" rtl="0" eaLnBrk="0" fontAlgn="base" hangingPunct="0">
        <a:spcBef>
          <a:spcPct val="20000"/>
        </a:spcBef>
        <a:spcAft>
          <a:spcPct val="0"/>
        </a:spcAft>
        <a:buFont typeface="Arial" charset="0"/>
        <a:buChar char="–"/>
        <a:defRPr sz="1500" kern="1200">
          <a:solidFill>
            <a:schemeClr val="tx2">
              <a:lumMod val="65000"/>
              <a:lumOff val="35000"/>
            </a:schemeClr>
          </a:solidFill>
          <a:latin typeface="Calibri"/>
          <a:ea typeface="ＭＳ Ｐゴシック" charset="-128"/>
          <a:cs typeface="Calibri"/>
        </a:defRPr>
      </a:lvl4pPr>
      <a:lvl5pPr marL="1543050" indent="-171450" algn="l" rtl="0" eaLnBrk="0" fontAlgn="base" hangingPunct="0">
        <a:spcBef>
          <a:spcPct val="20000"/>
        </a:spcBef>
        <a:spcAft>
          <a:spcPct val="0"/>
        </a:spcAft>
        <a:buFont typeface="Arial" charset="0"/>
        <a:buChar char="»"/>
        <a:defRPr sz="1500" kern="1200">
          <a:solidFill>
            <a:schemeClr val="tx2">
              <a:lumMod val="65000"/>
              <a:lumOff val="35000"/>
            </a:schemeClr>
          </a:solidFill>
          <a:latin typeface="Calibri"/>
          <a:ea typeface="ＭＳ Ｐゴシック" charset="-128"/>
          <a:cs typeface="Calibri"/>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controller.vpfa.fsu.edu/query"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budget.fsu.edu/training-resources" TargetMode="External"/><Relationship Id="rId5" Type="http://schemas.openxmlformats.org/officeDocument/2006/relationships/hyperlink" Target="https://www.research.fsu.edu/research-offices/sra/manage-awards-subawards/useful-queries/" TargetMode="External"/><Relationship Id="rId4" Type="http://schemas.openxmlformats.org/officeDocument/2006/relationships/hyperlink" Target="http://hr.fsu.edu/PDF/Publications/timeandleave/Dept_Rep_Queri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pbooks.fsu.edu:25170/UPK/HR/MISC/Publishing%20Content/PlayerPackage/toc0.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mailto:BA-Budget@fsu.edu" TargetMode="External"/><Relationship Id="rId3" Type="http://schemas.openxmlformats.org/officeDocument/2006/relationships/hyperlink" Target="http://controller.vpfa.fsu.edu/services/quality-assurance/directory" TargetMode="External"/><Relationship Id="rId7" Type="http://schemas.openxmlformats.org/officeDocument/2006/relationships/hyperlink" Target="https://budget.fsu.edu/"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mailto:SRA-Reports@fsu.edu" TargetMode="External"/><Relationship Id="rId5" Type="http://schemas.openxmlformats.org/officeDocument/2006/relationships/hyperlink" Target="https://www.research.fsu.edu/research-offices/sra/" TargetMode="External"/><Relationship Id="rId10" Type="http://schemas.openxmlformats.org/officeDocument/2006/relationships/hyperlink" Target="http://controller.vpfa.fsu.edu/sites/default/files/media/doc/QA/BTFA01.pptx" TargetMode="External"/><Relationship Id="rId4" Type="http://schemas.openxmlformats.org/officeDocument/2006/relationships/hyperlink" Target="mailto:QualityAssurance@admin.fsu.edu" TargetMode="External"/><Relationship Id="rId9" Type="http://schemas.openxmlformats.org/officeDocument/2006/relationships/hyperlink" Target="http://controller.vpfa.fsu.edu/trai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pic>
        <p:nvPicPr>
          <p:cNvPr id="11" name="Picture 10" descr="west.jpg"/>
          <p:cNvPicPr>
            <a:picLocks noChangeAspect="1"/>
          </p:cNvPicPr>
          <p:nvPr/>
        </p:nvPicPr>
        <p:blipFill>
          <a:blip r:embed="rId3"/>
          <a:srcRect r="3226" b="3226"/>
          <a:stretch>
            <a:fillRect/>
          </a:stretch>
        </p:blipFill>
        <p:spPr>
          <a:xfrm>
            <a:off x="1143000" y="857250"/>
            <a:ext cx="6858000" cy="5143500"/>
          </a:xfrm>
          <a:prstGeom prst="rect">
            <a:avLst/>
          </a:prstGeom>
        </p:spPr>
      </p:pic>
      <p:pic>
        <p:nvPicPr>
          <p:cNvPr id="13" name="Picture 12" descr="titlepic03.png"/>
          <p:cNvPicPr>
            <a:picLocks noChangeAspect="1"/>
          </p:cNvPicPr>
          <p:nvPr/>
        </p:nvPicPr>
        <p:blipFill>
          <a:blip r:embed="rId4"/>
          <a:srcRect b="5390"/>
          <a:stretch>
            <a:fillRect/>
          </a:stretch>
        </p:blipFill>
        <p:spPr>
          <a:xfrm>
            <a:off x="1143000" y="2990998"/>
            <a:ext cx="6858000" cy="3009752"/>
          </a:xfrm>
          <a:prstGeom prst="rect">
            <a:avLst/>
          </a:prstGeom>
        </p:spPr>
      </p:pic>
      <p:sp>
        <p:nvSpPr>
          <p:cNvPr id="5" name="Rectangle 4"/>
          <p:cNvSpPr/>
          <p:nvPr/>
        </p:nvSpPr>
        <p:spPr>
          <a:xfrm>
            <a:off x="1143000" y="4077776"/>
            <a:ext cx="6858000" cy="1690206"/>
          </a:xfrm>
          <a:prstGeom prst="rect">
            <a:avLst/>
          </a:prstGeom>
          <a:noFill/>
        </p:spPr>
        <p:txBody>
          <a:bodyPr wrap="square" lIns="137160" tIns="68580" rIns="137160" bIns="68580" anchor="t">
            <a:spAutoFit/>
          </a:bodyPr>
          <a:lstStyle/>
          <a:p>
            <a:pPr lvl="0" algn="ctr" eaLnBrk="0" hangingPunct="0">
              <a:defRPr/>
            </a:pPr>
            <a:r>
              <a:rPr lang="en-US" sz="3375" b="1" dirty="0">
                <a:solidFill>
                  <a:srgbClr val="782F40"/>
                </a:solidFill>
                <a:latin typeface="Adobe Garamond Pro"/>
                <a:ea typeface="ＭＳ Ｐゴシック" charset="-128"/>
                <a:cs typeface="Adobe Garamond Pro"/>
              </a:rPr>
              <a:t>Financial Reporting Tools (BTFA02)</a:t>
            </a:r>
          </a:p>
          <a:p>
            <a:pPr algn="ctr" eaLnBrk="0" hangingPunct="0">
              <a:lnSpc>
                <a:spcPts val="3975"/>
              </a:lnSpc>
              <a:spcAft>
                <a:spcPts val="0"/>
              </a:spcAft>
              <a:defRPr/>
            </a:pPr>
            <a:r>
              <a:rPr lang="en-US" sz="1800" dirty="0">
                <a:solidFill>
                  <a:schemeClr val="bg2">
                    <a:lumMod val="50000"/>
                  </a:schemeClr>
                </a:solidFill>
                <a:latin typeface="Arial"/>
                <a:ea typeface="ＭＳ Ｐゴシック" charset="-128"/>
                <a:cs typeface="Arial"/>
              </a:rPr>
              <a:t>Presented by the FSU Controller’s Office</a:t>
            </a:r>
            <a:endParaRPr lang="en-US" sz="3525" b="1" cap="all" dirty="0">
              <a:solidFill>
                <a:srgbClr val="782F40"/>
              </a:solidFill>
              <a:latin typeface="Calibri"/>
              <a:ea typeface="ＭＳ Ｐゴシック" charset="-128"/>
              <a:cs typeface="Calibri"/>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Transaction Details</a:t>
            </a:r>
          </a:p>
        </p:txBody>
      </p:sp>
      <p:sp>
        <p:nvSpPr>
          <p:cNvPr id="4" name="Content Placeholder 3"/>
          <p:cNvSpPr>
            <a:spLocks noGrp="1"/>
          </p:cNvSpPr>
          <p:nvPr>
            <p:ph idx="1"/>
          </p:nvPr>
        </p:nvSpPr>
        <p:spPr>
          <a:xfrm>
            <a:off x="152400" y="1905000"/>
            <a:ext cx="8839200" cy="4876800"/>
          </a:xfrm>
        </p:spPr>
        <p:txBody>
          <a:bodyPr numCol="1"/>
          <a:lstStyle/>
          <a:p>
            <a:r>
              <a:rPr lang="en-US" dirty="0"/>
              <a:t>Same data as is linked to from Budget &amp; Transaction report</a:t>
            </a:r>
          </a:p>
          <a:p>
            <a:r>
              <a:rPr lang="en-US" dirty="0"/>
              <a:t>Also mirrors data in Departmental Ledger Review transaction detail</a:t>
            </a:r>
          </a:p>
          <a:p>
            <a:r>
              <a:rPr lang="en-US" dirty="0"/>
              <a:t>Downloadable to Excel</a:t>
            </a:r>
          </a:p>
          <a:p>
            <a:r>
              <a:rPr lang="en-US" dirty="0"/>
              <a:t>Prompts available for Optional Chartfields</a:t>
            </a:r>
          </a:p>
          <a:p>
            <a:r>
              <a:rPr lang="en-US" dirty="0"/>
              <a:t>Hyperlinks to OMNI pages and backup attachments</a:t>
            </a:r>
          </a:p>
          <a:p>
            <a:r>
              <a:rPr lang="en-US" dirty="0"/>
              <a:t>Separate reports by transaction type</a:t>
            </a:r>
          </a:p>
          <a:p>
            <a:r>
              <a:rPr lang="en-US" dirty="0"/>
              <a:t>Customization options</a:t>
            </a:r>
          </a:p>
          <a:p>
            <a:pPr lvl="2"/>
            <a:endParaRPr lang="en-US" dirty="0"/>
          </a:p>
        </p:txBody>
      </p:sp>
    </p:spTree>
    <p:extLst>
      <p:ext uri="{BB962C8B-B14F-4D97-AF65-F5344CB8AC3E}">
        <p14:creationId xmlns:p14="http://schemas.microsoft.com/office/powerpoint/2010/main" val="393155897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Expense Data Mining</a:t>
            </a:r>
          </a:p>
        </p:txBody>
      </p:sp>
      <p:sp>
        <p:nvSpPr>
          <p:cNvPr id="4" name="Content Placeholder 3"/>
          <p:cNvSpPr>
            <a:spLocks noGrp="1"/>
          </p:cNvSpPr>
          <p:nvPr>
            <p:ph idx="1"/>
          </p:nvPr>
        </p:nvSpPr>
        <p:spPr>
          <a:xfrm>
            <a:off x="152400" y="1905000"/>
            <a:ext cx="8839200" cy="4876800"/>
          </a:xfrm>
        </p:spPr>
        <p:txBody>
          <a:bodyPr numCol="1"/>
          <a:lstStyle/>
          <a:p>
            <a:r>
              <a:rPr lang="en-US" dirty="0"/>
              <a:t>To be used in researching specific expense data</a:t>
            </a:r>
          </a:p>
          <a:p>
            <a:r>
              <a:rPr lang="en-US" dirty="0"/>
              <a:t>ALL the prompts</a:t>
            </a:r>
          </a:p>
          <a:p>
            <a:r>
              <a:rPr lang="en-US" dirty="0"/>
              <a:t>Can break expense data down into smaller parts, e.g.</a:t>
            </a:r>
          </a:p>
          <a:p>
            <a:pPr lvl="1"/>
            <a:r>
              <a:rPr lang="en-US" dirty="0"/>
              <a:t>ID vouchers associated with particular PO</a:t>
            </a:r>
          </a:p>
          <a:p>
            <a:pPr lvl="1"/>
            <a:r>
              <a:rPr lang="en-US" dirty="0"/>
              <a:t>Then run again for those vouchers w/out PO to ID unencumbered freight</a:t>
            </a:r>
          </a:p>
        </p:txBody>
      </p:sp>
    </p:spTree>
    <p:extLst>
      <p:ext uri="{BB962C8B-B14F-4D97-AF65-F5344CB8AC3E}">
        <p14:creationId xmlns:p14="http://schemas.microsoft.com/office/powerpoint/2010/main" val="19142304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Encumbrance Period Balance</a:t>
            </a:r>
          </a:p>
        </p:txBody>
      </p:sp>
      <p:sp>
        <p:nvSpPr>
          <p:cNvPr id="4" name="Content Placeholder 3"/>
          <p:cNvSpPr>
            <a:spLocks noGrp="1"/>
          </p:cNvSpPr>
          <p:nvPr>
            <p:ph idx="1"/>
          </p:nvPr>
        </p:nvSpPr>
        <p:spPr>
          <a:xfrm>
            <a:off x="381000" y="1905000"/>
            <a:ext cx="8229600" cy="4876800"/>
          </a:xfrm>
        </p:spPr>
        <p:txBody>
          <a:bodyPr numCol="1"/>
          <a:lstStyle/>
          <a:p>
            <a:r>
              <a:rPr lang="en-US" dirty="0"/>
              <a:t>Provides encumbrance balances as of the end of the accounting periods.</a:t>
            </a:r>
          </a:p>
          <a:p>
            <a:r>
              <a:rPr lang="en-US" dirty="0"/>
              <a:t>Drilling links to encumbrance detail.</a:t>
            </a:r>
          </a:p>
          <a:p>
            <a:r>
              <a:rPr lang="en-US" dirty="0"/>
              <a:t>Salary and OPS encumbrances will decline throughout the year as payrolls are processed.</a:t>
            </a:r>
          </a:p>
          <a:p>
            <a:r>
              <a:rPr lang="en-US" dirty="0"/>
              <a:t>Look out for “stale” encumbrances that have remained encumbered longer than expected (after expense was expected to be paid or after a trip has occurred)</a:t>
            </a:r>
          </a:p>
        </p:txBody>
      </p:sp>
    </p:spTree>
    <p:extLst>
      <p:ext uri="{BB962C8B-B14F-4D97-AF65-F5344CB8AC3E}">
        <p14:creationId xmlns:p14="http://schemas.microsoft.com/office/powerpoint/2010/main" val="405772586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Other Reports</a:t>
            </a:r>
          </a:p>
        </p:txBody>
      </p:sp>
      <p:sp>
        <p:nvSpPr>
          <p:cNvPr id="4" name="Content Placeholder 3"/>
          <p:cNvSpPr>
            <a:spLocks noGrp="1"/>
          </p:cNvSpPr>
          <p:nvPr>
            <p:ph idx="1"/>
          </p:nvPr>
        </p:nvSpPr>
        <p:spPr>
          <a:xfrm>
            <a:off x="152400" y="1905000"/>
            <a:ext cx="8839200" cy="4876800"/>
          </a:xfrm>
        </p:spPr>
        <p:txBody>
          <a:bodyPr numCol="1"/>
          <a:lstStyle/>
          <a:p>
            <a:r>
              <a:rPr lang="en-US" dirty="0"/>
              <a:t>Available Balance – </a:t>
            </a:r>
            <a:r>
              <a:rPr lang="en-US" sz="2100" dirty="0"/>
              <a:t>Drillable budgetary report</a:t>
            </a:r>
          </a:p>
          <a:p>
            <a:r>
              <a:rPr lang="en-US" dirty="0"/>
              <a:t>HR-GL Detail (HR report)</a:t>
            </a:r>
          </a:p>
          <a:p>
            <a:pPr lvl="1"/>
            <a:r>
              <a:rPr lang="en-US" dirty="0"/>
              <a:t>HR Journals broken down by employee</a:t>
            </a:r>
          </a:p>
          <a:p>
            <a:pPr lvl="1"/>
            <a:r>
              <a:rPr lang="en-US" dirty="0"/>
              <a:t>Not available in most other reports</a:t>
            </a:r>
          </a:p>
          <a:p>
            <a:pPr lvl="1"/>
            <a:r>
              <a:rPr lang="en-US" dirty="0"/>
              <a:t>FSU_PY_FI_REP_INQUIRY role required (if not HR Rep)</a:t>
            </a:r>
          </a:p>
          <a:p>
            <a:r>
              <a:rPr lang="en-US" dirty="0"/>
              <a:t>Construction Ledger</a:t>
            </a:r>
          </a:p>
          <a:p>
            <a:pPr lvl="1"/>
            <a:r>
              <a:rPr lang="en-US" dirty="0"/>
              <a:t>Available budget, cash balance, interest earnings, and expense / encumbrance details for construction projects</a:t>
            </a:r>
          </a:p>
          <a:p>
            <a:pPr lvl="1"/>
            <a:r>
              <a:rPr lang="en-US" dirty="0"/>
              <a:t>Useful for departments financing minor projects with auxiliary/E&amp;G funds</a:t>
            </a:r>
          </a:p>
          <a:p>
            <a:r>
              <a:rPr lang="en-US" dirty="0"/>
              <a:t>Trend Ledger – </a:t>
            </a:r>
            <a:r>
              <a:rPr lang="en-US" sz="2100" dirty="0"/>
              <a:t>Two versions:</a:t>
            </a:r>
          </a:p>
          <a:p>
            <a:pPr lvl="1"/>
            <a:r>
              <a:rPr lang="en-US" dirty="0"/>
              <a:t>Comparative revenue and expense totals by account over 3 year period</a:t>
            </a:r>
          </a:p>
          <a:p>
            <a:pPr lvl="1"/>
            <a:r>
              <a:rPr lang="en-US" dirty="0"/>
              <a:t>Month Trend data also available in Budget &amp; Transaction report</a:t>
            </a:r>
          </a:p>
        </p:txBody>
      </p:sp>
    </p:spTree>
    <p:extLst>
      <p:ext uri="{BB962C8B-B14F-4D97-AF65-F5344CB8AC3E}">
        <p14:creationId xmlns:p14="http://schemas.microsoft.com/office/powerpoint/2010/main" val="18608808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Other Reports</a:t>
            </a:r>
          </a:p>
        </p:txBody>
      </p:sp>
      <p:sp>
        <p:nvSpPr>
          <p:cNvPr id="4" name="Content Placeholder 3"/>
          <p:cNvSpPr>
            <a:spLocks noGrp="1"/>
          </p:cNvSpPr>
          <p:nvPr>
            <p:ph idx="1"/>
          </p:nvPr>
        </p:nvSpPr>
        <p:spPr>
          <a:xfrm>
            <a:off x="152400" y="1905000"/>
            <a:ext cx="8839200" cy="4876800"/>
          </a:xfrm>
        </p:spPr>
        <p:txBody>
          <a:bodyPr numCol="1"/>
          <a:lstStyle/>
          <a:p>
            <a:r>
              <a:rPr lang="en-US" dirty="0" err="1"/>
              <a:t>Dept</a:t>
            </a:r>
            <a:r>
              <a:rPr lang="en-US" dirty="0"/>
              <a:t> Cash Balance Trend</a:t>
            </a:r>
          </a:p>
          <a:p>
            <a:pPr lvl="1"/>
            <a:r>
              <a:rPr lang="en-US" dirty="0"/>
              <a:t>Primarily intended for use by Auxiliary/Designated departments</a:t>
            </a:r>
          </a:p>
          <a:p>
            <a:pPr lvl="1"/>
            <a:r>
              <a:rPr lang="en-US" dirty="0"/>
              <a:t>End of period cash balance and trend line over 12 months</a:t>
            </a:r>
          </a:p>
          <a:p>
            <a:pPr lvl="1"/>
            <a:r>
              <a:rPr lang="en-US" dirty="0"/>
              <a:t>Helps ID cash flow issues</a:t>
            </a:r>
          </a:p>
          <a:p>
            <a:pPr lvl="1"/>
            <a:r>
              <a:rPr lang="en-US" dirty="0"/>
              <a:t>Can run by Budget Manager</a:t>
            </a:r>
          </a:p>
          <a:p>
            <a:r>
              <a:rPr lang="en-US" dirty="0"/>
              <a:t>Transaction Details (Student Financials report)</a:t>
            </a:r>
          </a:p>
          <a:p>
            <a:pPr lvl="1"/>
            <a:r>
              <a:rPr lang="en-US" dirty="0"/>
              <a:t>Additional detail for SF journals from the Student Central system</a:t>
            </a:r>
          </a:p>
          <a:p>
            <a:pPr lvl="1"/>
            <a:r>
              <a:rPr lang="en-US" dirty="0"/>
              <a:t>FSU_SFS_TRANSDTL_RPT_VIEW role required</a:t>
            </a:r>
          </a:p>
          <a:p>
            <a:r>
              <a:rPr lang="en-US" dirty="0"/>
              <a:t>OMNI Security – </a:t>
            </a:r>
            <a:r>
              <a:rPr lang="en-US" sz="2100" dirty="0"/>
              <a:t>Detail of OMNI security roles by </a:t>
            </a:r>
            <a:r>
              <a:rPr lang="en-US" sz="2100" dirty="0" err="1"/>
              <a:t>Dept</a:t>
            </a:r>
            <a:r>
              <a:rPr lang="en-US" sz="2100" dirty="0"/>
              <a:t> and/or Employee</a:t>
            </a:r>
          </a:p>
          <a:p>
            <a:r>
              <a:rPr lang="en-US" sz="2100" dirty="0"/>
              <a:t>NOTE: Remember the ‘Help’ link for each report</a:t>
            </a:r>
          </a:p>
          <a:p>
            <a:endParaRPr lang="en-US" sz="2100" dirty="0"/>
          </a:p>
          <a:p>
            <a:pPr lvl="1"/>
            <a:endParaRPr lang="en-US" dirty="0"/>
          </a:p>
          <a:p>
            <a:pPr lvl="2"/>
            <a:endParaRPr lang="en-US" dirty="0"/>
          </a:p>
        </p:txBody>
      </p:sp>
    </p:spTree>
    <p:extLst>
      <p:ext uri="{BB962C8B-B14F-4D97-AF65-F5344CB8AC3E}">
        <p14:creationId xmlns:p14="http://schemas.microsoft.com/office/powerpoint/2010/main" val="40792378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5850" y="893795"/>
            <a:ext cx="6819900" cy="704850"/>
          </a:xfrm>
        </p:spPr>
        <p:txBody>
          <a:bodyPr/>
          <a:lstStyle/>
          <a:p>
            <a:pPr algn="ctr"/>
            <a:r>
              <a:rPr lang="en-US" sz="3600" dirty="0"/>
              <a:t>OMNI Queries</a:t>
            </a:r>
            <a:endParaRPr lang="en-US" dirty="0"/>
          </a:p>
        </p:txBody>
      </p:sp>
      <p:sp>
        <p:nvSpPr>
          <p:cNvPr id="4" name="Content Placeholder 3"/>
          <p:cNvSpPr>
            <a:spLocks noGrp="1"/>
          </p:cNvSpPr>
          <p:nvPr>
            <p:ph idx="1"/>
          </p:nvPr>
        </p:nvSpPr>
        <p:spPr>
          <a:xfrm>
            <a:off x="381000" y="1600200"/>
            <a:ext cx="8229600" cy="5181600"/>
          </a:xfrm>
        </p:spPr>
        <p:txBody>
          <a:bodyPr numCol="1"/>
          <a:lstStyle/>
          <a:p>
            <a:r>
              <a:rPr lang="en-US" dirty="0"/>
              <a:t>Query</a:t>
            </a:r>
          </a:p>
          <a:p>
            <a:pPr lvl="1"/>
            <a:r>
              <a:rPr lang="en-US" dirty="0"/>
              <a:t>Ad hoc (literally “for this”) request of information from a database</a:t>
            </a:r>
          </a:p>
          <a:p>
            <a:pPr lvl="1"/>
            <a:r>
              <a:rPr lang="en-US" dirty="0"/>
              <a:t>Allow direct access to specific data about a particular transaction type</a:t>
            </a:r>
          </a:p>
          <a:p>
            <a:pPr lvl="1"/>
            <a:r>
              <a:rPr lang="en-US" dirty="0"/>
              <a:t>Provides detail of transactions that may not be available in BI</a:t>
            </a:r>
          </a:p>
          <a:p>
            <a:pPr lvl="1"/>
            <a:r>
              <a:rPr lang="en-US" dirty="0"/>
              <a:t>Downloadable to Excel</a:t>
            </a:r>
          </a:p>
          <a:p>
            <a:r>
              <a:rPr lang="en-US" dirty="0"/>
              <a:t>All FSU employees have access to query tool in Financials</a:t>
            </a:r>
          </a:p>
          <a:p>
            <a:pPr lvl="1"/>
            <a:r>
              <a:rPr lang="en-US" dirty="0"/>
              <a:t>Navigator&gt; Reporting Tools &gt; Query &gt; Query Viewer</a:t>
            </a:r>
          </a:p>
          <a:p>
            <a:r>
              <a:rPr lang="en-US"/>
              <a:t>Additional </a:t>
            </a:r>
            <a:r>
              <a:rPr lang="en-US" dirty="0"/>
              <a:t>access required to run queries in HR or SC</a:t>
            </a:r>
          </a:p>
        </p:txBody>
      </p:sp>
    </p:spTree>
    <p:extLst>
      <p:ext uri="{BB962C8B-B14F-4D97-AF65-F5344CB8AC3E}">
        <p14:creationId xmlns:p14="http://schemas.microsoft.com/office/powerpoint/2010/main" val="234804172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5850" y="893795"/>
            <a:ext cx="6819900" cy="704850"/>
          </a:xfrm>
        </p:spPr>
        <p:txBody>
          <a:bodyPr/>
          <a:lstStyle/>
          <a:p>
            <a:pPr algn="ctr"/>
            <a:r>
              <a:rPr lang="en-US" sz="3600" dirty="0"/>
              <a:t>Which Query??</a:t>
            </a:r>
            <a:endParaRPr lang="en-US" dirty="0"/>
          </a:p>
        </p:txBody>
      </p:sp>
      <p:sp>
        <p:nvSpPr>
          <p:cNvPr id="4" name="Content Placeholder 3"/>
          <p:cNvSpPr>
            <a:spLocks noGrp="1"/>
          </p:cNvSpPr>
          <p:nvPr>
            <p:ph idx="1"/>
          </p:nvPr>
        </p:nvSpPr>
        <p:spPr>
          <a:xfrm>
            <a:off x="381000" y="1600200"/>
            <a:ext cx="8534400" cy="5181600"/>
          </a:xfrm>
        </p:spPr>
        <p:txBody>
          <a:bodyPr numCol="1"/>
          <a:lstStyle/>
          <a:p>
            <a:r>
              <a:rPr lang="en-US" dirty="0"/>
              <a:t>Thousands of queries in OMNI FI</a:t>
            </a:r>
          </a:p>
          <a:p>
            <a:r>
              <a:rPr lang="en-US" dirty="0"/>
              <a:t>Controller’s Office Recommended Query List</a:t>
            </a:r>
          </a:p>
          <a:p>
            <a:pPr lvl="1"/>
            <a:r>
              <a:rPr lang="en-US" dirty="0"/>
              <a:t>Categorized by area (Accounting, AP, etc.)</a:t>
            </a:r>
          </a:p>
          <a:p>
            <a:pPr lvl="1"/>
            <a:r>
              <a:rPr lang="en-US" dirty="0"/>
              <a:t>Student Business Services queries (FSU_SF in OMNI SC)</a:t>
            </a:r>
          </a:p>
          <a:p>
            <a:pPr lvl="1"/>
            <a:r>
              <a:rPr lang="en-US" dirty="0"/>
              <a:t>FSU_DPT / DEPARTMENT folder</a:t>
            </a:r>
          </a:p>
          <a:p>
            <a:pPr lvl="1"/>
            <a:r>
              <a:rPr lang="en-US" dirty="0">
                <a:hlinkClick r:id="rId3"/>
              </a:rPr>
              <a:t>http://controller.vpfa.fsu.edu/query</a:t>
            </a:r>
            <a:r>
              <a:rPr lang="en-US" dirty="0"/>
              <a:t> </a:t>
            </a:r>
          </a:p>
          <a:p>
            <a:r>
              <a:rPr lang="en-US" dirty="0"/>
              <a:t>Other central office queries</a:t>
            </a:r>
          </a:p>
          <a:p>
            <a:pPr lvl="1"/>
            <a:r>
              <a:rPr lang="en-US" dirty="0">
                <a:hlinkClick r:id="rId4"/>
              </a:rPr>
              <a:t>Human Resources </a:t>
            </a:r>
            <a:r>
              <a:rPr lang="en-US" dirty="0"/>
              <a:t>(in OMNI HR)</a:t>
            </a:r>
          </a:p>
          <a:p>
            <a:pPr lvl="1"/>
            <a:r>
              <a:rPr lang="en-US" dirty="0">
                <a:hlinkClick r:id="rId5"/>
              </a:rPr>
              <a:t>Sponsored Research</a:t>
            </a:r>
            <a:r>
              <a:rPr lang="en-US" dirty="0"/>
              <a:t> </a:t>
            </a:r>
          </a:p>
          <a:p>
            <a:pPr lvl="1"/>
            <a:r>
              <a:rPr lang="en-US" dirty="0">
                <a:hlinkClick r:id="rId6"/>
              </a:rPr>
              <a:t>Budget Office</a:t>
            </a:r>
            <a:endParaRPr lang="en-US" dirty="0"/>
          </a:p>
          <a:p>
            <a:r>
              <a:rPr lang="en-US" dirty="0"/>
              <a:t>Use others at your own peril</a:t>
            </a:r>
          </a:p>
          <a:p>
            <a:r>
              <a:rPr lang="en-US" dirty="0"/>
              <a:t>Contact appropriate central office if you can’t find what you need</a:t>
            </a:r>
          </a:p>
          <a:p>
            <a:endParaRPr lang="en-US" dirty="0"/>
          </a:p>
          <a:p>
            <a:pPr lvl="1"/>
            <a:endParaRPr lang="en-US" dirty="0"/>
          </a:p>
        </p:txBody>
      </p:sp>
    </p:spTree>
    <p:extLst>
      <p:ext uri="{BB962C8B-B14F-4D97-AF65-F5344CB8AC3E}">
        <p14:creationId xmlns:p14="http://schemas.microsoft.com/office/powerpoint/2010/main" val="21369601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5850" y="893795"/>
            <a:ext cx="6819900" cy="704850"/>
          </a:xfrm>
        </p:spPr>
        <p:txBody>
          <a:bodyPr/>
          <a:lstStyle/>
          <a:p>
            <a:pPr algn="ctr"/>
            <a:r>
              <a:rPr lang="en-US" sz="3600" dirty="0"/>
              <a:t>How do I run a query?</a:t>
            </a:r>
            <a:endParaRPr lang="en-US" dirty="0"/>
          </a:p>
        </p:txBody>
      </p:sp>
      <p:sp>
        <p:nvSpPr>
          <p:cNvPr id="4" name="Content Placeholder 3"/>
          <p:cNvSpPr>
            <a:spLocks noGrp="1"/>
          </p:cNvSpPr>
          <p:nvPr>
            <p:ph idx="1"/>
          </p:nvPr>
        </p:nvSpPr>
        <p:spPr>
          <a:xfrm>
            <a:off x="381000" y="1600200"/>
            <a:ext cx="8229600" cy="5181600"/>
          </a:xfrm>
        </p:spPr>
        <p:txBody>
          <a:bodyPr numCol="1"/>
          <a:lstStyle/>
          <a:p>
            <a:r>
              <a:rPr lang="en-US" dirty="0"/>
              <a:t>Query Viewer tool in OMNI</a:t>
            </a:r>
          </a:p>
          <a:p>
            <a:r>
              <a:rPr lang="en-US" dirty="0"/>
              <a:t>Navigation: Reporting Tools &gt; Query Viewer</a:t>
            </a:r>
          </a:p>
          <a:p>
            <a:r>
              <a:rPr lang="en-US" dirty="0"/>
              <a:t>Wildcards - %</a:t>
            </a:r>
          </a:p>
          <a:p>
            <a:r>
              <a:rPr lang="en-US" dirty="0">
                <a:hlinkClick r:id="rId3"/>
              </a:rPr>
              <a:t>Running Queries tutorial </a:t>
            </a:r>
            <a:r>
              <a:rPr lang="en-US" dirty="0"/>
              <a:t>available</a:t>
            </a:r>
          </a:p>
          <a:p>
            <a:pPr lvl="1"/>
            <a:endParaRPr lang="en-US" dirty="0"/>
          </a:p>
        </p:txBody>
      </p:sp>
    </p:spTree>
    <p:extLst>
      <p:ext uri="{BB962C8B-B14F-4D97-AF65-F5344CB8AC3E}">
        <p14:creationId xmlns:p14="http://schemas.microsoft.com/office/powerpoint/2010/main" val="262449485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371600"/>
            <a:ext cx="6172200" cy="1314450"/>
          </a:xfrm>
          <a:noFill/>
        </p:spPr>
        <p:txBody>
          <a:bodyPr/>
          <a:lstStyle/>
          <a:p>
            <a:pPr algn="ctr"/>
            <a:r>
              <a:rPr lang="en-US" dirty="0"/>
              <a:t>Questions</a:t>
            </a:r>
          </a:p>
        </p:txBody>
      </p:sp>
      <p:sp>
        <p:nvSpPr>
          <p:cNvPr id="3" name="Content Placeholder 2"/>
          <p:cNvSpPr>
            <a:spLocks noGrp="1"/>
          </p:cNvSpPr>
          <p:nvPr>
            <p:ph idx="1"/>
          </p:nvPr>
        </p:nvSpPr>
        <p:spPr>
          <a:xfrm>
            <a:off x="4286250" y="2857500"/>
            <a:ext cx="3371850" cy="2800350"/>
          </a:xfrm>
        </p:spPr>
        <p:txBody>
          <a:bodyPr/>
          <a:lstStyle/>
          <a:p>
            <a:pPr marL="0" indent="0">
              <a:buNone/>
            </a:pPr>
            <a:r>
              <a:rPr lang="en-US" dirty="0"/>
              <a:t>??????????????????????????????????????????????????????????????????????????????????????????????????????????????????????????????????????????????????????????</a:t>
            </a:r>
          </a:p>
        </p:txBody>
      </p:sp>
      <p:pic>
        <p:nvPicPr>
          <p:cNvPr id="6" name="Picture 5" descr="background.help.psd"/>
          <p:cNvPicPr>
            <a:picLocks/>
          </p:cNvPicPr>
          <p:nvPr/>
        </p:nvPicPr>
        <p:blipFill>
          <a:blip r:embed="rId2"/>
          <a:stretch>
            <a:fillRect/>
          </a:stretch>
        </p:blipFill>
        <p:spPr>
          <a:xfrm>
            <a:off x="1543050" y="2971800"/>
            <a:ext cx="2598039" cy="2598039"/>
          </a:xfrm>
          <a:prstGeom prst="ellipse">
            <a:avLst/>
          </a:prstGeom>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23950" y="884464"/>
            <a:ext cx="6743700" cy="704850"/>
          </a:xfrm>
        </p:spPr>
        <p:txBody>
          <a:bodyPr/>
          <a:lstStyle/>
          <a:p>
            <a:pPr algn="ctr"/>
            <a:r>
              <a:rPr lang="en-US" dirty="0"/>
              <a:t>Contacts</a:t>
            </a:r>
          </a:p>
        </p:txBody>
      </p:sp>
      <p:sp>
        <p:nvSpPr>
          <p:cNvPr id="4" name="Content Placeholder 3"/>
          <p:cNvSpPr>
            <a:spLocks noGrp="1"/>
          </p:cNvSpPr>
          <p:nvPr>
            <p:ph idx="1"/>
          </p:nvPr>
        </p:nvSpPr>
        <p:spPr>
          <a:xfrm>
            <a:off x="381000" y="1600200"/>
            <a:ext cx="8610600" cy="5181600"/>
          </a:xfrm>
        </p:spPr>
        <p:txBody>
          <a:bodyPr numCol="1"/>
          <a:lstStyle/>
          <a:p>
            <a:r>
              <a:rPr lang="en-US" dirty="0">
                <a:hlinkClick r:id="rId3"/>
              </a:rPr>
              <a:t>Quality Assurance</a:t>
            </a:r>
            <a:r>
              <a:rPr lang="en-US" dirty="0"/>
              <a:t> – </a:t>
            </a:r>
            <a:r>
              <a:rPr lang="en-US" dirty="0">
                <a:hlinkClick r:id="rId4"/>
              </a:rPr>
              <a:t>QualityAssurance@admin.fsu.edu</a:t>
            </a:r>
            <a:r>
              <a:rPr lang="en-US" dirty="0"/>
              <a:t> </a:t>
            </a:r>
          </a:p>
          <a:p>
            <a:r>
              <a:rPr lang="en-US" dirty="0">
                <a:hlinkClick r:id="rId5"/>
              </a:rPr>
              <a:t>Sponsored Research Administration </a:t>
            </a:r>
            <a:r>
              <a:rPr lang="en-US" dirty="0"/>
              <a:t>– </a:t>
            </a:r>
            <a:r>
              <a:rPr lang="en-US" dirty="0">
                <a:hlinkClick r:id="rId6"/>
              </a:rPr>
              <a:t>SRA-Reports@fsu.edu</a:t>
            </a:r>
            <a:r>
              <a:rPr lang="en-US" dirty="0"/>
              <a:t> </a:t>
            </a:r>
          </a:p>
          <a:p>
            <a:r>
              <a:rPr lang="en-US" dirty="0">
                <a:hlinkClick r:id="rId7"/>
              </a:rPr>
              <a:t>Budget Office </a:t>
            </a:r>
            <a:r>
              <a:rPr lang="en-US" dirty="0"/>
              <a:t>- </a:t>
            </a:r>
            <a:r>
              <a:rPr lang="en-US" dirty="0">
                <a:hlinkClick r:id="rId8"/>
              </a:rPr>
              <a:t>BA-Budget@fsu.edu</a:t>
            </a:r>
            <a:r>
              <a:rPr lang="en-US" dirty="0"/>
              <a:t> </a:t>
            </a:r>
            <a:br>
              <a:rPr lang="en-US" dirty="0"/>
            </a:br>
            <a:endParaRPr lang="en-US" dirty="0"/>
          </a:p>
          <a:p>
            <a:r>
              <a:rPr lang="en-US" dirty="0"/>
              <a:t>Slides available at </a:t>
            </a:r>
            <a:r>
              <a:rPr lang="en-US" dirty="0">
                <a:hlinkClick r:id="rId9"/>
              </a:rPr>
              <a:t>http://controller.vpfa.fsu.edu/training</a:t>
            </a:r>
            <a:r>
              <a:rPr lang="en-US" dirty="0"/>
              <a:t> </a:t>
            </a:r>
          </a:p>
          <a:p>
            <a:pPr lvl="1"/>
            <a:r>
              <a:rPr lang="en-US" dirty="0">
                <a:hlinkClick r:id="rId10"/>
              </a:rPr>
              <a:t>Located under General Ledger training materials</a:t>
            </a:r>
            <a:endParaRPr lang="en-US" dirty="0"/>
          </a:p>
        </p:txBody>
      </p:sp>
    </p:spTree>
    <p:extLst>
      <p:ext uri="{BB962C8B-B14F-4D97-AF65-F5344CB8AC3E}">
        <p14:creationId xmlns:p14="http://schemas.microsoft.com/office/powerpoint/2010/main" val="354523778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5850" y="893795"/>
            <a:ext cx="6819900" cy="704850"/>
          </a:xfrm>
        </p:spPr>
        <p:txBody>
          <a:bodyPr/>
          <a:lstStyle/>
          <a:p>
            <a:pPr algn="ctr"/>
            <a:r>
              <a:rPr lang="en-US" dirty="0"/>
              <a:t>Class Objectives</a:t>
            </a:r>
          </a:p>
        </p:txBody>
      </p:sp>
      <p:sp>
        <p:nvSpPr>
          <p:cNvPr id="4" name="Content Placeholder 3"/>
          <p:cNvSpPr>
            <a:spLocks noGrp="1"/>
          </p:cNvSpPr>
          <p:nvPr>
            <p:ph idx="1"/>
          </p:nvPr>
        </p:nvSpPr>
        <p:spPr>
          <a:xfrm>
            <a:off x="381000" y="1600200"/>
            <a:ext cx="8229600" cy="5181600"/>
          </a:xfrm>
        </p:spPr>
        <p:txBody>
          <a:bodyPr numCol="1"/>
          <a:lstStyle/>
          <a:p>
            <a:r>
              <a:rPr lang="en-US" dirty="0"/>
              <a:t>Reporting Tools Overview</a:t>
            </a:r>
          </a:p>
          <a:p>
            <a:r>
              <a:rPr lang="en-US" dirty="0"/>
              <a:t>OMNI/BI Departmental Ledger Review</a:t>
            </a:r>
          </a:p>
          <a:p>
            <a:r>
              <a:rPr lang="en-US" dirty="0"/>
              <a:t>Other BI Reports</a:t>
            </a:r>
          </a:p>
          <a:p>
            <a:r>
              <a:rPr lang="en-US" dirty="0"/>
              <a:t>Queries</a:t>
            </a:r>
          </a:p>
        </p:txBody>
      </p:sp>
    </p:spTree>
    <p:extLst>
      <p:ext uri="{BB962C8B-B14F-4D97-AF65-F5344CB8AC3E}">
        <p14:creationId xmlns:p14="http://schemas.microsoft.com/office/powerpoint/2010/main" val="6303458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5850" y="893795"/>
            <a:ext cx="6819900" cy="704850"/>
          </a:xfrm>
        </p:spPr>
        <p:txBody>
          <a:bodyPr/>
          <a:lstStyle/>
          <a:p>
            <a:pPr algn="ctr"/>
            <a:r>
              <a:rPr lang="en-US" sz="3600" dirty="0"/>
              <a:t>Reporting Tools Overview</a:t>
            </a:r>
            <a:endParaRPr lang="en-US" dirty="0"/>
          </a:p>
        </p:txBody>
      </p:sp>
      <p:sp>
        <p:nvSpPr>
          <p:cNvPr id="4" name="Content Placeholder 3"/>
          <p:cNvSpPr>
            <a:spLocks noGrp="1"/>
          </p:cNvSpPr>
          <p:nvPr>
            <p:ph idx="1"/>
          </p:nvPr>
        </p:nvSpPr>
        <p:spPr>
          <a:xfrm>
            <a:off x="381000" y="1600200"/>
            <a:ext cx="8229600" cy="5181600"/>
          </a:xfrm>
        </p:spPr>
        <p:txBody>
          <a:bodyPr numCol="1"/>
          <a:lstStyle/>
          <a:p>
            <a:r>
              <a:rPr lang="en-US" dirty="0"/>
              <a:t>OMNI Financials</a:t>
            </a:r>
          </a:p>
          <a:p>
            <a:pPr lvl="1"/>
            <a:r>
              <a:rPr lang="en-US" dirty="0"/>
              <a:t>Static Departmental Ledgers</a:t>
            </a:r>
          </a:p>
          <a:p>
            <a:pPr lvl="1"/>
            <a:r>
              <a:rPr lang="en-US" dirty="0"/>
              <a:t>“Canned” PeopleSoft reports</a:t>
            </a:r>
          </a:p>
          <a:p>
            <a:r>
              <a:rPr lang="en-US" dirty="0"/>
              <a:t>Oracle Business Intelligence (BI)</a:t>
            </a:r>
          </a:p>
          <a:p>
            <a:pPr lvl="1"/>
            <a:r>
              <a:rPr lang="en-US" dirty="0"/>
              <a:t>Link from </a:t>
            </a:r>
            <a:r>
              <a:rPr lang="en-US" dirty="0" err="1"/>
              <a:t>myFSU</a:t>
            </a:r>
            <a:r>
              <a:rPr lang="en-US" dirty="0"/>
              <a:t> portal page</a:t>
            </a:r>
          </a:p>
          <a:p>
            <a:pPr lvl="1"/>
            <a:r>
              <a:rPr lang="en-US" dirty="0"/>
              <a:t>Data warehouse tool</a:t>
            </a:r>
          </a:p>
          <a:p>
            <a:pPr lvl="1"/>
            <a:r>
              <a:rPr lang="en-US" dirty="0"/>
              <a:t>Select data from PeopleSoft loaded nightly</a:t>
            </a:r>
          </a:p>
          <a:p>
            <a:pPr lvl="1"/>
            <a:r>
              <a:rPr lang="en-US" dirty="0"/>
              <a:t>Numerous reports available</a:t>
            </a:r>
          </a:p>
          <a:p>
            <a:r>
              <a:rPr lang="en-US" dirty="0"/>
              <a:t>PS Query (in OMNI Financials)</a:t>
            </a:r>
          </a:p>
          <a:p>
            <a:pPr lvl="1"/>
            <a:r>
              <a:rPr lang="en-US" dirty="0"/>
              <a:t>Data is “live”</a:t>
            </a:r>
          </a:p>
          <a:p>
            <a:pPr lvl="1"/>
            <a:r>
              <a:rPr lang="en-US" dirty="0"/>
              <a:t>Very specific data</a:t>
            </a:r>
          </a:p>
          <a:p>
            <a:pPr lvl="1"/>
            <a:r>
              <a:rPr lang="en-US" dirty="0"/>
              <a:t>Important to choose the right query</a:t>
            </a:r>
          </a:p>
          <a:p>
            <a:pPr lvl="1"/>
            <a:endParaRPr lang="en-US" dirty="0"/>
          </a:p>
          <a:p>
            <a:endParaRPr lang="en-US" dirty="0"/>
          </a:p>
          <a:p>
            <a:pPr lvl="1"/>
            <a:endParaRPr lang="en-US" dirty="0"/>
          </a:p>
        </p:txBody>
      </p:sp>
    </p:spTree>
    <p:extLst>
      <p:ext uri="{BB962C8B-B14F-4D97-AF65-F5344CB8AC3E}">
        <p14:creationId xmlns:p14="http://schemas.microsoft.com/office/powerpoint/2010/main" val="64807901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Departmental Ledger Review</a:t>
            </a:r>
          </a:p>
        </p:txBody>
      </p:sp>
      <p:sp>
        <p:nvSpPr>
          <p:cNvPr id="4" name="Content Placeholder 3"/>
          <p:cNvSpPr>
            <a:spLocks noGrp="1"/>
          </p:cNvSpPr>
          <p:nvPr>
            <p:ph idx="1"/>
          </p:nvPr>
        </p:nvSpPr>
        <p:spPr>
          <a:xfrm>
            <a:off x="381000" y="1905000"/>
            <a:ext cx="8229600" cy="4876800"/>
          </a:xfrm>
        </p:spPr>
        <p:txBody>
          <a:bodyPr numCol="1"/>
          <a:lstStyle/>
          <a:p>
            <a:r>
              <a:rPr lang="en-US" dirty="0"/>
              <a:t>Updated daily</a:t>
            </a:r>
          </a:p>
          <a:p>
            <a:r>
              <a:rPr lang="en-US" dirty="0"/>
              <a:t>Used for Monthly Review of Department Financial Activity</a:t>
            </a:r>
          </a:p>
          <a:p>
            <a:r>
              <a:rPr lang="en-US" dirty="0"/>
              <a:t>Main page summarizes balances by account type and period</a:t>
            </a:r>
          </a:p>
          <a:p>
            <a:pPr lvl="1"/>
            <a:r>
              <a:rPr lang="en-US" dirty="0"/>
              <a:t>Drilling links show balances by account code (112000, 740252, etc.)</a:t>
            </a:r>
          </a:p>
          <a:p>
            <a:pPr lvl="1"/>
            <a:r>
              <a:rPr lang="en-US" dirty="0"/>
              <a:t>Clicking on the balance amounts will show transaction details</a:t>
            </a:r>
          </a:p>
          <a:p>
            <a:pPr lvl="1"/>
            <a:r>
              <a:rPr lang="en-US" dirty="0"/>
              <a:t>Links in transaction detail to supporting information in OMNI Financials (must open OMNI Financials before clicking links)</a:t>
            </a:r>
          </a:p>
          <a:p>
            <a:r>
              <a:rPr lang="en-US" dirty="0"/>
              <a:t>All funds and projects in a dept will be returned</a:t>
            </a:r>
          </a:p>
          <a:p>
            <a:pPr lvl="1"/>
            <a:r>
              <a:rPr lang="en-US" dirty="0"/>
              <a:t>Use prompts or drilling links to show only one fund or project</a:t>
            </a:r>
          </a:p>
          <a:p>
            <a:pPr marL="257175" lvl="1" indent="-257175">
              <a:buFont typeface="Arial" charset="0"/>
              <a:buChar char="•"/>
            </a:pPr>
            <a:r>
              <a:rPr lang="en-US" sz="2400" dirty="0"/>
              <a:t>Downloadable to Excel</a:t>
            </a:r>
          </a:p>
          <a:p>
            <a:pPr lvl="1"/>
            <a:endParaRPr lang="en-US" dirty="0"/>
          </a:p>
        </p:txBody>
      </p:sp>
    </p:spTree>
    <p:extLst>
      <p:ext uri="{BB962C8B-B14F-4D97-AF65-F5344CB8AC3E}">
        <p14:creationId xmlns:p14="http://schemas.microsoft.com/office/powerpoint/2010/main" val="28934714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Budget and Transaction</a:t>
            </a:r>
          </a:p>
        </p:txBody>
      </p:sp>
      <p:sp>
        <p:nvSpPr>
          <p:cNvPr id="4" name="Content Placeholder 3"/>
          <p:cNvSpPr>
            <a:spLocks noGrp="1"/>
          </p:cNvSpPr>
          <p:nvPr>
            <p:ph idx="1"/>
          </p:nvPr>
        </p:nvSpPr>
        <p:spPr>
          <a:xfrm>
            <a:off x="381000" y="1905000"/>
            <a:ext cx="8229600" cy="4876800"/>
          </a:xfrm>
        </p:spPr>
        <p:txBody>
          <a:bodyPr numCol="1"/>
          <a:lstStyle/>
          <a:p>
            <a:r>
              <a:rPr lang="en-US" dirty="0"/>
              <a:t>Intended to be a “one stop shop” </a:t>
            </a:r>
          </a:p>
          <a:p>
            <a:r>
              <a:rPr lang="en-US" dirty="0"/>
              <a:t>Executive Overview</a:t>
            </a:r>
          </a:p>
          <a:p>
            <a:pPr lvl="1"/>
            <a:r>
              <a:rPr lang="en-US" dirty="0"/>
              <a:t>Intended for DDDHs to see their financial situation at a glance</a:t>
            </a:r>
          </a:p>
          <a:p>
            <a:pPr lvl="1"/>
            <a:r>
              <a:rPr lang="en-US" dirty="0"/>
              <a:t>Info on ALL funding sources for department(s) selected</a:t>
            </a:r>
          </a:p>
          <a:p>
            <a:pPr lvl="1"/>
            <a:r>
              <a:rPr lang="en-US" dirty="0"/>
              <a:t>E&amp;G/Auxiliary/Designated Summary – Available Balance &amp; Available Cash for each E&amp;G, Auxiliary, and/or Designated DeptID</a:t>
            </a:r>
          </a:p>
          <a:p>
            <a:pPr lvl="1"/>
            <a:r>
              <a:rPr lang="en-US" dirty="0"/>
              <a:t>FSUF Department Summary</a:t>
            </a:r>
          </a:p>
          <a:p>
            <a:pPr lvl="2"/>
            <a:r>
              <a:rPr lang="en-US" dirty="0"/>
              <a:t>Below E&amp;G/Aux/Designated Summary section</a:t>
            </a:r>
          </a:p>
          <a:p>
            <a:pPr lvl="2"/>
            <a:r>
              <a:rPr lang="en-US" dirty="0"/>
              <a:t>Total available budget at FSUF DeptID level</a:t>
            </a:r>
          </a:p>
          <a:p>
            <a:pPr lvl="1"/>
            <a:r>
              <a:rPr lang="en-US" dirty="0"/>
              <a:t>SRAD Summary – Available Balance for each SRAD Project ID</a:t>
            </a:r>
          </a:p>
          <a:p>
            <a:pPr lvl="1"/>
            <a:r>
              <a:rPr lang="en-US" dirty="0"/>
              <a:t>FSUF Project Summary – Available Balance for each FSUF Project ID</a:t>
            </a:r>
          </a:p>
        </p:txBody>
      </p:sp>
    </p:spTree>
    <p:extLst>
      <p:ext uri="{BB962C8B-B14F-4D97-AF65-F5344CB8AC3E}">
        <p14:creationId xmlns:p14="http://schemas.microsoft.com/office/powerpoint/2010/main" val="31631716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Budget and Transaction</a:t>
            </a:r>
          </a:p>
        </p:txBody>
      </p:sp>
      <p:sp>
        <p:nvSpPr>
          <p:cNvPr id="4" name="Content Placeholder 3"/>
          <p:cNvSpPr>
            <a:spLocks noGrp="1"/>
          </p:cNvSpPr>
          <p:nvPr>
            <p:ph idx="1"/>
          </p:nvPr>
        </p:nvSpPr>
        <p:spPr>
          <a:xfrm>
            <a:off x="381000" y="1905000"/>
            <a:ext cx="8229600" cy="4876800"/>
          </a:xfrm>
        </p:spPr>
        <p:txBody>
          <a:bodyPr numCol="1"/>
          <a:lstStyle/>
          <a:p>
            <a:r>
              <a:rPr lang="en-US" dirty="0"/>
              <a:t>E&amp;G Detail</a:t>
            </a:r>
          </a:p>
          <a:p>
            <a:pPr lvl="1"/>
            <a:r>
              <a:rPr lang="en-US" dirty="0"/>
              <a:t>Carryover of high level Available Balance/Cash summary</a:t>
            </a:r>
          </a:p>
          <a:p>
            <a:pPr lvl="1"/>
            <a:r>
              <a:rPr lang="en-US" dirty="0"/>
              <a:t>Encumbrance balances by GL Account, Supplier, or Source</a:t>
            </a:r>
          </a:p>
          <a:p>
            <a:pPr lvl="1"/>
            <a:r>
              <a:rPr lang="en-US" dirty="0"/>
              <a:t>Expense month-to-month trend with totals</a:t>
            </a:r>
          </a:p>
          <a:p>
            <a:pPr lvl="1"/>
            <a:r>
              <a:rPr lang="en-US" dirty="0"/>
              <a:t>All encumbrance/expense amounts link to detail</a:t>
            </a:r>
          </a:p>
          <a:p>
            <a:r>
              <a:rPr lang="en-US" dirty="0"/>
              <a:t>Aux/Designated Detail – Contains same information as E&amp;G Detail report PLUS:</a:t>
            </a:r>
          </a:p>
          <a:p>
            <a:pPr lvl="1"/>
            <a:r>
              <a:rPr lang="en-US" dirty="0"/>
              <a:t>Profit &amp; Loss summary information</a:t>
            </a:r>
          </a:p>
          <a:p>
            <a:pPr lvl="1"/>
            <a:r>
              <a:rPr lang="en-US" dirty="0"/>
              <a:t>Revenue trend information (in addition to expense trends) that hyperlinks to relevant detail/backup</a:t>
            </a:r>
          </a:p>
        </p:txBody>
      </p:sp>
    </p:spTree>
    <p:extLst>
      <p:ext uri="{BB962C8B-B14F-4D97-AF65-F5344CB8AC3E}">
        <p14:creationId xmlns:p14="http://schemas.microsoft.com/office/powerpoint/2010/main" val="23645979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Budget and Transaction</a:t>
            </a:r>
          </a:p>
        </p:txBody>
      </p:sp>
      <p:sp>
        <p:nvSpPr>
          <p:cNvPr id="4" name="Content Placeholder 3"/>
          <p:cNvSpPr>
            <a:spLocks noGrp="1"/>
          </p:cNvSpPr>
          <p:nvPr>
            <p:ph idx="1"/>
          </p:nvPr>
        </p:nvSpPr>
        <p:spPr>
          <a:xfrm>
            <a:off x="152400" y="1905000"/>
            <a:ext cx="8839200" cy="4876800"/>
          </a:xfrm>
        </p:spPr>
        <p:txBody>
          <a:bodyPr numCol="1"/>
          <a:lstStyle/>
          <a:p>
            <a:r>
              <a:rPr lang="en-US" dirty="0"/>
              <a:t>C&amp;G/SRAD/PI Support Detail</a:t>
            </a:r>
          </a:p>
          <a:p>
            <a:pPr lvl="1"/>
            <a:r>
              <a:rPr lang="en-US" dirty="0"/>
              <a:t>Provides high level available balance information on ALL </a:t>
            </a:r>
            <a:r>
              <a:rPr lang="en-US" i="1" dirty="0"/>
              <a:t>open</a:t>
            </a:r>
            <a:r>
              <a:rPr lang="en-US" dirty="0"/>
              <a:t> Sponsored Research projects</a:t>
            </a:r>
          </a:p>
          <a:p>
            <a:pPr lvl="1"/>
            <a:r>
              <a:rPr lang="en-US" dirty="0"/>
              <a:t>Broken down into 4 sections</a:t>
            </a:r>
          </a:p>
          <a:p>
            <a:pPr lvl="2"/>
            <a:r>
              <a:rPr lang="en-US" dirty="0"/>
              <a:t>Other SRAD</a:t>
            </a:r>
          </a:p>
          <a:p>
            <a:pPr lvl="2"/>
            <a:r>
              <a:rPr lang="en-US" dirty="0"/>
              <a:t>SRAD Research Support</a:t>
            </a:r>
          </a:p>
          <a:p>
            <a:pPr lvl="2"/>
            <a:r>
              <a:rPr lang="en-US" dirty="0"/>
              <a:t>Sponsored Salary Account(s)</a:t>
            </a:r>
          </a:p>
          <a:p>
            <a:pPr lvl="2"/>
            <a:r>
              <a:rPr lang="en-US" dirty="0"/>
              <a:t>Other Sponsored Research </a:t>
            </a:r>
          </a:p>
        </p:txBody>
      </p:sp>
    </p:spTree>
    <p:extLst>
      <p:ext uri="{BB962C8B-B14F-4D97-AF65-F5344CB8AC3E}">
        <p14:creationId xmlns:p14="http://schemas.microsoft.com/office/powerpoint/2010/main" val="10768101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Budget and Transaction</a:t>
            </a:r>
          </a:p>
        </p:txBody>
      </p:sp>
      <p:sp>
        <p:nvSpPr>
          <p:cNvPr id="4" name="Content Placeholder 3"/>
          <p:cNvSpPr>
            <a:spLocks noGrp="1"/>
          </p:cNvSpPr>
          <p:nvPr>
            <p:ph idx="1"/>
          </p:nvPr>
        </p:nvSpPr>
        <p:spPr>
          <a:xfrm>
            <a:off x="152400" y="1905000"/>
            <a:ext cx="8839200" cy="4876800"/>
          </a:xfrm>
        </p:spPr>
        <p:txBody>
          <a:bodyPr numCol="1"/>
          <a:lstStyle/>
          <a:p>
            <a:r>
              <a:rPr lang="en-US" dirty="0"/>
              <a:t>Sponsored Project Lookup</a:t>
            </a:r>
          </a:p>
          <a:p>
            <a:pPr lvl="1"/>
            <a:r>
              <a:rPr lang="en-US" dirty="0"/>
              <a:t>“Lookup” for any individual sponsored Project ID</a:t>
            </a:r>
          </a:p>
          <a:p>
            <a:pPr lvl="1"/>
            <a:r>
              <a:rPr lang="en-US" dirty="0"/>
              <a:t>Same reporting information available as hyperlink from C&amp;G Detail report</a:t>
            </a:r>
          </a:p>
          <a:p>
            <a:pPr lvl="1"/>
            <a:r>
              <a:rPr lang="en-US" dirty="0"/>
              <a:t>4 sections:</a:t>
            </a:r>
          </a:p>
          <a:p>
            <a:pPr lvl="2"/>
            <a:r>
              <a:rPr lang="en-US" dirty="0"/>
              <a:t>Award Attributes </a:t>
            </a:r>
          </a:p>
          <a:p>
            <a:pPr lvl="2"/>
            <a:r>
              <a:rPr lang="en-US" dirty="0"/>
              <a:t>Sponsored Project Summary (and “Burn Rate”)</a:t>
            </a:r>
          </a:p>
          <a:p>
            <a:pPr lvl="2"/>
            <a:r>
              <a:rPr lang="en-US" dirty="0"/>
              <a:t>Sponsored Project Expense Trend</a:t>
            </a:r>
          </a:p>
          <a:p>
            <a:pPr lvl="2"/>
            <a:r>
              <a:rPr lang="en-US" dirty="0"/>
              <a:t>Sponsored Project Encumbrances</a:t>
            </a:r>
          </a:p>
        </p:txBody>
      </p:sp>
    </p:spTree>
    <p:extLst>
      <p:ext uri="{BB962C8B-B14F-4D97-AF65-F5344CB8AC3E}">
        <p14:creationId xmlns:p14="http://schemas.microsoft.com/office/powerpoint/2010/main" val="205995087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2050" y="838200"/>
            <a:ext cx="6667500" cy="1066800"/>
          </a:xfrm>
        </p:spPr>
        <p:txBody>
          <a:bodyPr/>
          <a:lstStyle/>
          <a:p>
            <a:pPr algn="ctr"/>
            <a:r>
              <a:rPr lang="en-US" sz="3600" dirty="0"/>
              <a:t>BI “Dashboard” Reports</a:t>
            </a:r>
            <a:br>
              <a:rPr lang="en-US" sz="3600" dirty="0"/>
            </a:br>
            <a:r>
              <a:rPr lang="en-US" sz="3600" dirty="0"/>
              <a:t>Budget and Transaction</a:t>
            </a:r>
          </a:p>
        </p:txBody>
      </p:sp>
      <p:sp>
        <p:nvSpPr>
          <p:cNvPr id="4" name="Content Placeholder 3"/>
          <p:cNvSpPr>
            <a:spLocks noGrp="1"/>
          </p:cNvSpPr>
          <p:nvPr>
            <p:ph idx="1"/>
          </p:nvPr>
        </p:nvSpPr>
        <p:spPr>
          <a:xfrm>
            <a:off x="152400" y="1905000"/>
            <a:ext cx="8839200" cy="4876800"/>
          </a:xfrm>
        </p:spPr>
        <p:txBody>
          <a:bodyPr numCol="1"/>
          <a:lstStyle/>
          <a:p>
            <a:r>
              <a:rPr lang="en-US" dirty="0"/>
              <a:t>Foundation Detail</a:t>
            </a:r>
          </a:p>
          <a:p>
            <a:pPr lvl="1"/>
            <a:r>
              <a:rPr lang="en-US" dirty="0"/>
              <a:t>A Project ID must be selected for the report to run</a:t>
            </a:r>
          </a:p>
          <a:p>
            <a:pPr lvl="1"/>
            <a:r>
              <a:rPr lang="en-US" dirty="0"/>
              <a:t>High level Available Balance summary at FSUF Project level</a:t>
            </a:r>
          </a:p>
          <a:p>
            <a:pPr lvl="1"/>
            <a:r>
              <a:rPr lang="en-US" dirty="0"/>
              <a:t>Just like E&amp;G Detail:</a:t>
            </a:r>
          </a:p>
          <a:p>
            <a:pPr lvl="2"/>
            <a:r>
              <a:rPr lang="en-US" dirty="0"/>
              <a:t>Encumbrance balances by GL Account, Supplier, or Source</a:t>
            </a:r>
          </a:p>
          <a:p>
            <a:pPr lvl="2"/>
            <a:r>
              <a:rPr lang="en-US" dirty="0"/>
              <a:t>Expense month-to-month trend with totals</a:t>
            </a:r>
          </a:p>
          <a:p>
            <a:pPr lvl="2"/>
            <a:r>
              <a:rPr lang="en-US" dirty="0"/>
              <a:t>All encumbrance/expense amounts link to detail</a:t>
            </a:r>
          </a:p>
          <a:p>
            <a:r>
              <a:rPr lang="en-US" dirty="0"/>
              <a:t>Trial Balance</a:t>
            </a:r>
          </a:p>
          <a:p>
            <a:pPr lvl="1"/>
            <a:r>
              <a:rPr lang="en-US" dirty="0"/>
              <a:t>For E&amp;G, Carryforward, Auxiliary/Designated funds only</a:t>
            </a:r>
          </a:p>
          <a:p>
            <a:pPr lvl="1"/>
            <a:r>
              <a:rPr lang="en-US" dirty="0"/>
              <a:t>Should mirror FSU_DPT_TRIAL_BALANCE query</a:t>
            </a:r>
          </a:p>
        </p:txBody>
      </p:sp>
    </p:spTree>
    <p:extLst>
      <p:ext uri="{BB962C8B-B14F-4D97-AF65-F5344CB8AC3E}">
        <p14:creationId xmlns:p14="http://schemas.microsoft.com/office/powerpoint/2010/main" val="83595474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plate">
  <a:themeElements>
    <a:clrScheme name="FSU">
      <a:dk1>
        <a:srgbClr val="FFFFFF"/>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CFECDA9C018943ADABE0D28E15463C" ma:contentTypeVersion="12" ma:contentTypeDescription="Create a new document." ma:contentTypeScope="" ma:versionID="841dba56e08c8bf96efbab946655907f">
  <xsd:schema xmlns:xsd="http://www.w3.org/2001/XMLSchema" xmlns:xs="http://www.w3.org/2001/XMLSchema" xmlns:p="http://schemas.microsoft.com/office/2006/metadata/properties" xmlns:ns3="43003737-617f-4e39-a158-588bac05c4eb" xmlns:ns4="9895b6f7-5342-4497-8022-5b96a6942951" targetNamespace="http://schemas.microsoft.com/office/2006/metadata/properties" ma:root="true" ma:fieldsID="3a3c73f11e884e88c96530179285558d" ns3:_="" ns4:_="">
    <xsd:import namespace="43003737-617f-4e39-a158-588bac05c4eb"/>
    <xsd:import namespace="9895b6f7-5342-4497-8022-5b96a694295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03737-617f-4e39-a158-588bac05c4e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95b6f7-5342-4497-8022-5b96a694295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9F5238-EE13-4F78-91E4-5DCF1388B93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98AA668-B3D2-4573-9BF3-04DA49674B85}">
  <ds:schemaRefs>
    <ds:schemaRef ds:uri="http://schemas.microsoft.com/sharepoint/v3/contenttype/forms"/>
  </ds:schemaRefs>
</ds:datastoreItem>
</file>

<file path=customXml/itemProps3.xml><?xml version="1.0" encoding="utf-8"?>
<ds:datastoreItem xmlns:ds="http://schemas.openxmlformats.org/officeDocument/2006/customXml" ds:itemID="{265FB385-2042-436D-AFD5-8DCFC6866F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03737-617f-4e39-a158-588bac05c4eb"/>
    <ds:schemaRef ds:uri="9895b6f7-5342-4497-8022-5b96a6942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template.potx</Template>
  <TotalTime>7602</TotalTime>
  <Words>2064</Words>
  <Application>Microsoft Office PowerPoint</Application>
  <PresentationFormat>On-screen Show (4:3)</PresentationFormat>
  <Paragraphs>233</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Adobe Garamond Pro</vt:lpstr>
      <vt:lpstr>Arial</vt:lpstr>
      <vt:lpstr>Calibri</vt:lpstr>
      <vt:lpstr>Garamond</vt:lpstr>
      <vt:lpstr>Times New Roman</vt:lpstr>
      <vt:lpstr>template</vt:lpstr>
      <vt:lpstr>PowerPoint Presentation</vt:lpstr>
      <vt:lpstr>Class Objectives</vt:lpstr>
      <vt:lpstr>Reporting Tools Overview</vt:lpstr>
      <vt:lpstr>BI Departmental Ledger Review</vt:lpstr>
      <vt:lpstr>BI “Dashboard” Reports Budget and Transaction</vt:lpstr>
      <vt:lpstr>BI “Dashboard” Reports Budget and Transaction</vt:lpstr>
      <vt:lpstr>BI “Dashboard” Reports Budget and Transaction</vt:lpstr>
      <vt:lpstr>BI “Dashboard” Reports Budget and Transaction</vt:lpstr>
      <vt:lpstr>BI “Dashboard” Reports Budget and Transaction</vt:lpstr>
      <vt:lpstr>BI “Dashboard” Reports Transaction Details</vt:lpstr>
      <vt:lpstr>BI “Dashboard” Reports Expense Data Mining</vt:lpstr>
      <vt:lpstr>BI Encumbrance Period Balance</vt:lpstr>
      <vt:lpstr>BI “Dashboard” Reports Other Reports</vt:lpstr>
      <vt:lpstr>BI “Dashboard” Reports Other Reports</vt:lpstr>
      <vt:lpstr>OMNI Queries</vt:lpstr>
      <vt:lpstr>Which Query??</vt:lpstr>
      <vt:lpstr>How do I run a query?</vt:lpstr>
      <vt:lpstr>Questions</vt:lpstr>
      <vt:lpstr>Contacts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Course Number: Course Title</dc:title>
  <dc:creator>Bud  Simpson</dc:creator>
  <cp:lastModifiedBy>Corey Jones</cp:lastModifiedBy>
  <cp:revision>229</cp:revision>
  <dcterms:created xsi:type="dcterms:W3CDTF">2016-04-14T17:23:02Z</dcterms:created>
  <dcterms:modified xsi:type="dcterms:W3CDTF">2021-02-02T14:09:29Z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0x010100F5CFECDA9C018943ADABE0D28E15463C</vt:lpwstr>
  </property>
</Properties>
</file>