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7" r:id="rId2"/>
    <p:sldId id="275" r:id="rId3"/>
    <p:sldId id="321" r:id="rId4"/>
    <p:sldId id="306" r:id="rId5"/>
    <p:sldId id="318" r:id="rId6"/>
    <p:sldId id="315" r:id="rId7"/>
    <p:sldId id="322" r:id="rId8"/>
    <p:sldId id="276" r:id="rId9"/>
    <p:sldId id="346" r:id="rId10"/>
    <p:sldId id="347" r:id="rId11"/>
    <p:sldId id="302" r:id="rId12"/>
    <p:sldId id="293" r:id="rId13"/>
    <p:sldId id="296" r:id="rId14"/>
    <p:sldId id="294" r:id="rId15"/>
    <p:sldId id="295" r:id="rId16"/>
    <p:sldId id="336" r:id="rId17"/>
    <p:sldId id="307" r:id="rId18"/>
    <p:sldId id="308" r:id="rId19"/>
    <p:sldId id="277" r:id="rId20"/>
    <p:sldId id="333" r:id="rId21"/>
    <p:sldId id="334" r:id="rId22"/>
    <p:sldId id="279" r:id="rId23"/>
    <p:sldId id="284" r:id="rId24"/>
    <p:sldId id="280" r:id="rId25"/>
    <p:sldId id="278" r:id="rId26"/>
    <p:sldId id="323" r:id="rId27"/>
    <p:sldId id="285" r:id="rId28"/>
    <p:sldId id="309" r:id="rId29"/>
    <p:sldId id="343" r:id="rId30"/>
    <p:sldId id="319" r:id="rId31"/>
    <p:sldId id="311" r:id="rId32"/>
    <p:sldId id="310" r:id="rId33"/>
    <p:sldId id="281" r:id="rId34"/>
    <p:sldId id="324" r:id="rId35"/>
    <p:sldId id="286" r:id="rId36"/>
    <p:sldId id="282" r:id="rId37"/>
    <p:sldId id="303" r:id="rId38"/>
    <p:sldId id="325" r:id="rId39"/>
    <p:sldId id="304" r:id="rId40"/>
    <p:sldId id="292" r:id="rId41"/>
    <p:sldId id="297" r:id="rId42"/>
    <p:sldId id="298" r:id="rId43"/>
    <p:sldId id="299" r:id="rId44"/>
    <p:sldId id="300" r:id="rId45"/>
    <p:sldId id="301" r:id="rId46"/>
    <p:sldId id="335" r:id="rId47"/>
    <p:sldId id="326" r:id="rId48"/>
    <p:sldId id="287" r:id="rId49"/>
    <p:sldId id="290" r:id="rId50"/>
    <p:sldId id="288" r:id="rId51"/>
    <p:sldId id="289" r:id="rId52"/>
    <p:sldId id="320" r:id="rId53"/>
    <p:sldId id="340" r:id="rId54"/>
    <p:sldId id="345" r:id="rId55"/>
    <p:sldId id="283" r:id="rId56"/>
    <p:sldId id="348" r:id="rId57"/>
    <p:sldId id="331" r:id="rId58"/>
    <p:sldId id="337" r:id="rId59"/>
    <p:sldId id="327" r:id="rId60"/>
    <p:sldId id="314" r:id="rId61"/>
    <p:sldId id="291" r:id="rId62"/>
    <p:sldId id="332" r:id="rId63"/>
    <p:sldId id="312" r:id="rId6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DFD51-BEAA-4174-B031-CB7F468C7C8B}" v="218" dt="2024-01-08T14:07:27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007" autoAdjust="0"/>
  </p:normalViewPr>
  <p:slideViewPr>
    <p:cSldViewPr snapToGrid="0">
      <p:cViewPr varScale="1">
        <p:scale>
          <a:sx n="107" d="100"/>
          <a:sy n="107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Pohto" userId="59e00342-4a7e-4f42-93c6-38a822ed2a24" providerId="ADAL" clId="{110DFD51-BEAA-4174-B031-CB7F468C7C8B}"/>
    <pc:docChg chg="custSel addSld delSld modSld sldOrd">
      <pc:chgData name="Michelle Pohto" userId="59e00342-4a7e-4f42-93c6-38a822ed2a24" providerId="ADAL" clId="{110DFD51-BEAA-4174-B031-CB7F468C7C8B}" dt="2024-01-08T14:11:07.297" v="450" actId="1076"/>
      <pc:docMkLst>
        <pc:docMk/>
      </pc:docMkLst>
      <pc:sldChg chg="modSp mod">
        <pc:chgData name="Michelle Pohto" userId="59e00342-4a7e-4f42-93c6-38a822ed2a24" providerId="ADAL" clId="{110DFD51-BEAA-4174-B031-CB7F468C7C8B}" dt="2024-01-08T13:34:02.458" v="15" actId="20577"/>
        <pc:sldMkLst>
          <pc:docMk/>
          <pc:sldMk cId="810847300" sldId="257"/>
        </pc:sldMkLst>
        <pc:spChg chg="mod">
          <ac:chgData name="Michelle Pohto" userId="59e00342-4a7e-4f42-93c6-38a822ed2a24" providerId="ADAL" clId="{110DFD51-BEAA-4174-B031-CB7F468C7C8B}" dt="2024-01-08T13:34:02.458" v="15" actId="20577"/>
          <ac:spMkLst>
            <pc:docMk/>
            <pc:sldMk cId="810847300" sldId="257"/>
            <ac:spMk id="4" creationId="{6FD05635-BD14-EB98-DB8A-4C1DEDF8BFD5}"/>
          </ac:spMkLst>
        </pc:spChg>
      </pc:sldChg>
      <pc:sldChg chg="modSp mod">
        <pc:chgData name="Michelle Pohto" userId="59e00342-4a7e-4f42-93c6-38a822ed2a24" providerId="ADAL" clId="{110DFD51-BEAA-4174-B031-CB7F468C7C8B}" dt="2024-01-08T14:02:22.791" v="400" actId="20577"/>
        <pc:sldMkLst>
          <pc:docMk/>
          <pc:sldMk cId="630345839" sldId="275"/>
        </pc:sldMkLst>
        <pc:spChg chg="mod">
          <ac:chgData name="Michelle Pohto" userId="59e00342-4a7e-4f42-93c6-38a822ed2a24" providerId="ADAL" clId="{110DFD51-BEAA-4174-B031-CB7F468C7C8B}" dt="2024-01-08T14:02:22.791" v="400" actId="20577"/>
          <ac:spMkLst>
            <pc:docMk/>
            <pc:sldMk cId="630345839" sldId="275"/>
            <ac:spMk id="4" creationId="{00000000-0000-0000-0000-000000000000}"/>
          </ac:spMkLst>
        </pc:spChg>
      </pc:sldChg>
      <pc:sldChg chg="delSp modSp add del mod modClrScheme chgLayout">
        <pc:chgData name="Michelle Pohto" userId="59e00342-4a7e-4f42-93c6-38a822ed2a24" providerId="ADAL" clId="{110DFD51-BEAA-4174-B031-CB7F468C7C8B}" dt="2024-01-08T14:08:17.964" v="418" actId="27636"/>
        <pc:sldMkLst>
          <pc:docMk/>
          <pc:sldMk cId="1903536985" sldId="283"/>
        </pc:sldMkLst>
        <pc:spChg chg="mod ord">
          <ac:chgData name="Michelle Pohto" userId="59e00342-4a7e-4f42-93c6-38a822ed2a24" providerId="ADAL" clId="{110DFD51-BEAA-4174-B031-CB7F468C7C8B}" dt="2024-01-08T14:07:44.595" v="411" actId="700"/>
          <ac:spMkLst>
            <pc:docMk/>
            <pc:sldMk cId="1903536985" sldId="283"/>
            <ac:spMk id="2" creationId="{775DE54C-13BD-456B-9FD1-15E60A7E1BE0}"/>
          </ac:spMkLst>
        </pc:spChg>
        <pc:spChg chg="mod ord">
          <ac:chgData name="Michelle Pohto" userId="59e00342-4a7e-4f42-93c6-38a822ed2a24" providerId="ADAL" clId="{110DFD51-BEAA-4174-B031-CB7F468C7C8B}" dt="2024-01-08T14:08:17.964" v="418" actId="27636"/>
          <ac:spMkLst>
            <pc:docMk/>
            <pc:sldMk cId="1903536985" sldId="283"/>
            <ac:spMk id="3" creationId="{33868C16-6C1D-4E96-BD1C-00C51772B9E8}"/>
          </ac:spMkLst>
        </pc:spChg>
        <pc:spChg chg="del mod">
          <ac:chgData name="Michelle Pohto" userId="59e00342-4a7e-4f42-93c6-38a822ed2a24" providerId="ADAL" clId="{110DFD51-BEAA-4174-B031-CB7F468C7C8B}" dt="2024-01-08T14:07:39.696" v="410" actId="478"/>
          <ac:spMkLst>
            <pc:docMk/>
            <pc:sldMk cId="1903536985" sldId="283"/>
            <ac:spMk id="4" creationId="{B1534E9F-D3E0-254D-F274-E22F3F9CFCB0}"/>
          </ac:spMkLst>
        </pc:spChg>
      </pc:sldChg>
      <pc:sldChg chg="ord">
        <pc:chgData name="Michelle Pohto" userId="59e00342-4a7e-4f42-93c6-38a822ed2a24" providerId="ADAL" clId="{110DFD51-BEAA-4174-B031-CB7F468C7C8B}" dt="2024-01-08T14:00:30.532" v="371"/>
        <pc:sldMkLst>
          <pc:docMk/>
          <pc:sldMk cId="1604947501" sldId="293"/>
        </pc:sldMkLst>
      </pc:sldChg>
      <pc:sldChg chg="ord">
        <pc:chgData name="Michelle Pohto" userId="59e00342-4a7e-4f42-93c6-38a822ed2a24" providerId="ADAL" clId="{110DFD51-BEAA-4174-B031-CB7F468C7C8B}" dt="2024-01-08T14:00:30.532" v="371"/>
        <pc:sldMkLst>
          <pc:docMk/>
          <pc:sldMk cId="1392807925" sldId="294"/>
        </pc:sldMkLst>
      </pc:sldChg>
      <pc:sldChg chg="ord">
        <pc:chgData name="Michelle Pohto" userId="59e00342-4a7e-4f42-93c6-38a822ed2a24" providerId="ADAL" clId="{110DFD51-BEAA-4174-B031-CB7F468C7C8B}" dt="2024-01-08T14:00:30.532" v="371"/>
        <pc:sldMkLst>
          <pc:docMk/>
          <pc:sldMk cId="4047990069" sldId="295"/>
        </pc:sldMkLst>
      </pc:sldChg>
      <pc:sldChg chg="ord">
        <pc:chgData name="Michelle Pohto" userId="59e00342-4a7e-4f42-93c6-38a822ed2a24" providerId="ADAL" clId="{110DFD51-BEAA-4174-B031-CB7F468C7C8B}" dt="2024-01-08T14:00:30.532" v="371"/>
        <pc:sldMkLst>
          <pc:docMk/>
          <pc:sldMk cId="4198878680" sldId="296"/>
        </pc:sldMkLst>
      </pc:sldChg>
      <pc:sldChg chg="ord">
        <pc:chgData name="Michelle Pohto" userId="59e00342-4a7e-4f42-93c6-38a822ed2a24" providerId="ADAL" clId="{110DFD51-BEAA-4174-B031-CB7F468C7C8B}" dt="2024-01-08T13:59:23.081" v="369"/>
        <pc:sldMkLst>
          <pc:docMk/>
          <pc:sldMk cId="876755220" sldId="302"/>
        </pc:sldMkLst>
      </pc:sldChg>
      <pc:sldChg chg="ord">
        <pc:chgData name="Michelle Pohto" userId="59e00342-4a7e-4f42-93c6-38a822ed2a24" providerId="ADAL" clId="{110DFD51-BEAA-4174-B031-CB7F468C7C8B}" dt="2024-01-08T14:01:38.695" v="375"/>
        <pc:sldMkLst>
          <pc:docMk/>
          <pc:sldMk cId="1191688208" sldId="336"/>
        </pc:sldMkLst>
      </pc:sldChg>
      <pc:sldChg chg="del">
        <pc:chgData name="Michelle Pohto" userId="59e00342-4a7e-4f42-93c6-38a822ed2a24" providerId="ADAL" clId="{110DFD51-BEAA-4174-B031-CB7F468C7C8B}" dt="2024-01-08T14:05:17.265" v="402" actId="47"/>
        <pc:sldMkLst>
          <pc:docMk/>
          <pc:sldMk cId="3484370015" sldId="341"/>
        </pc:sldMkLst>
      </pc:sldChg>
      <pc:sldChg chg="del">
        <pc:chgData name="Michelle Pohto" userId="59e00342-4a7e-4f42-93c6-38a822ed2a24" providerId="ADAL" clId="{110DFD51-BEAA-4174-B031-CB7F468C7C8B}" dt="2024-01-08T14:05:29.279" v="403" actId="47"/>
        <pc:sldMkLst>
          <pc:docMk/>
          <pc:sldMk cId="1368465323" sldId="342"/>
        </pc:sldMkLst>
      </pc:sldChg>
      <pc:sldChg chg="del">
        <pc:chgData name="Michelle Pohto" userId="59e00342-4a7e-4f42-93c6-38a822ed2a24" providerId="ADAL" clId="{110DFD51-BEAA-4174-B031-CB7F468C7C8B}" dt="2024-01-08T14:05:31.790" v="404" actId="47"/>
        <pc:sldMkLst>
          <pc:docMk/>
          <pc:sldMk cId="936479404" sldId="344"/>
        </pc:sldMkLst>
      </pc:sldChg>
      <pc:sldChg chg="modSp add mod ord">
        <pc:chgData name="Michelle Pohto" userId="59e00342-4a7e-4f42-93c6-38a822ed2a24" providerId="ADAL" clId="{110DFD51-BEAA-4174-B031-CB7F468C7C8B}" dt="2024-01-08T14:01:29.972" v="373"/>
        <pc:sldMkLst>
          <pc:docMk/>
          <pc:sldMk cId="1627602723" sldId="346"/>
        </pc:sldMkLst>
        <pc:spChg chg="mod">
          <ac:chgData name="Michelle Pohto" userId="59e00342-4a7e-4f42-93c6-38a822ed2a24" providerId="ADAL" clId="{110DFD51-BEAA-4174-B031-CB7F468C7C8B}" dt="2024-01-08T13:50:20.240" v="75" actId="207"/>
          <ac:spMkLst>
            <pc:docMk/>
            <pc:sldMk cId="1627602723" sldId="346"/>
            <ac:spMk id="9" creationId="{98D4812F-58C3-45F6-9DE2-43D1A4F14A37}"/>
          </ac:spMkLst>
        </pc:spChg>
        <pc:spChg chg="mod">
          <ac:chgData name="Michelle Pohto" userId="59e00342-4a7e-4f42-93c6-38a822ed2a24" providerId="ADAL" clId="{110DFD51-BEAA-4174-B031-CB7F468C7C8B}" dt="2024-01-08T13:53:14.341" v="271" actId="1076"/>
          <ac:spMkLst>
            <pc:docMk/>
            <pc:sldMk cId="1627602723" sldId="346"/>
            <ac:spMk id="10" creationId="{1A92094A-DA2B-4279-BE38-F9E984E8D707}"/>
          </ac:spMkLst>
        </pc:spChg>
        <pc:spChg chg="mod">
          <ac:chgData name="Michelle Pohto" userId="59e00342-4a7e-4f42-93c6-38a822ed2a24" providerId="ADAL" clId="{110DFD51-BEAA-4174-B031-CB7F468C7C8B}" dt="2024-01-08T13:52:05.640" v="198" actId="20577"/>
          <ac:spMkLst>
            <pc:docMk/>
            <pc:sldMk cId="1627602723" sldId="346"/>
            <ac:spMk id="11" creationId="{86AC3807-401D-4852-83A6-852DAD50B786}"/>
          </ac:spMkLst>
        </pc:spChg>
        <pc:spChg chg="mod">
          <ac:chgData name="Michelle Pohto" userId="59e00342-4a7e-4f42-93c6-38a822ed2a24" providerId="ADAL" clId="{110DFD51-BEAA-4174-B031-CB7F468C7C8B}" dt="2024-01-08T13:52:43.272" v="254" actId="1076"/>
          <ac:spMkLst>
            <pc:docMk/>
            <pc:sldMk cId="1627602723" sldId="346"/>
            <ac:spMk id="12" creationId="{9406CD84-EDA8-43B6-9917-0F1376C81AE4}"/>
          </ac:spMkLst>
        </pc:spChg>
      </pc:sldChg>
      <pc:sldChg chg="modSp add mod ord">
        <pc:chgData name="Michelle Pohto" userId="59e00342-4a7e-4f42-93c6-38a822ed2a24" providerId="ADAL" clId="{110DFD51-BEAA-4174-B031-CB7F468C7C8B}" dt="2024-01-08T13:58:52.101" v="365" actId="20577"/>
        <pc:sldMkLst>
          <pc:docMk/>
          <pc:sldMk cId="696949523" sldId="347"/>
        </pc:sldMkLst>
        <pc:spChg chg="mod">
          <ac:chgData name="Michelle Pohto" userId="59e00342-4a7e-4f42-93c6-38a822ed2a24" providerId="ADAL" clId="{110DFD51-BEAA-4174-B031-CB7F468C7C8B}" dt="2024-01-08T13:58:52.101" v="365" actId="20577"/>
          <ac:spMkLst>
            <pc:docMk/>
            <pc:sldMk cId="696949523" sldId="347"/>
            <ac:spMk id="3" creationId="{5C35078D-2331-4851-9E5E-40C4B0B9C656}"/>
          </ac:spMkLst>
        </pc:spChg>
      </pc:sldChg>
      <pc:sldChg chg="modSp new del mod">
        <pc:chgData name="Michelle Pohto" userId="59e00342-4a7e-4f42-93c6-38a822ed2a24" providerId="ADAL" clId="{110DFD51-BEAA-4174-B031-CB7F468C7C8B}" dt="2024-01-08T14:07:30.527" v="408" actId="47"/>
        <pc:sldMkLst>
          <pc:docMk/>
          <pc:sldMk cId="490049101" sldId="348"/>
        </pc:sldMkLst>
        <pc:spChg chg="mod">
          <ac:chgData name="Michelle Pohto" userId="59e00342-4a7e-4f42-93c6-38a822ed2a24" providerId="ADAL" clId="{110DFD51-BEAA-4174-B031-CB7F468C7C8B}" dt="2024-01-08T14:07:27.932" v="407" actId="27636"/>
          <ac:spMkLst>
            <pc:docMk/>
            <pc:sldMk cId="490049101" sldId="348"/>
            <ac:spMk id="2" creationId="{C99AEF30-29FC-78CC-DB27-EEE25E3A02BC}"/>
          </ac:spMkLst>
        </pc:spChg>
      </pc:sldChg>
      <pc:sldChg chg="addSp delSp modSp new mod">
        <pc:chgData name="Michelle Pohto" userId="59e00342-4a7e-4f42-93c6-38a822ed2a24" providerId="ADAL" clId="{110DFD51-BEAA-4174-B031-CB7F468C7C8B}" dt="2024-01-08T14:11:07.297" v="450" actId="1076"/>
        <pc:sldMkLst>
          <pc:docMk/>
          <pc:sldMk cId="712280331" sldId="348"/>
        </pc:sldMkLst>
        <pc:spChg chg="mod">
          <ac:chgData name="Michelle Pohto" userId="59e00342-4a7e-4f42-93c6-38a822ed2a24" providerId="ADAL" clId="{110DFD51-BEAA-4174-B031-CB7F468C7C8B}" dt="2024-01-08T14:11:02.141" v="449" actId="20577"/>
          <ac:spMkLst>
            <pc:docMk/>
            <pc:sldMk cId="712280331" sldId="348"/>
            <ac:spMk id="2" creationId="{DEA7DA99-23D8-8BC7-32D3-51278D5474D5}"/>
          </ac:spMkLst>
        </pc:spChg>
        <pc:spChg chg="del">
          <ac:chgData name="Michelle Pohto" userId="59e00342-4a7e-4f42-93c6-38a822ed2a24" providerId="ADAL" clId="{110DFD51-BEAA-4174-B031-CB7F468C7C8B}" dt="2024-01-08T14:08:49.563" v="420" actId="22"/>
          <ac:spMkLst>
            <pc:docMk/>
            <pc:sldMk cId="712280331" sldId="348"/>
            <ac:spMk id="3" creationId="{4BD7434D-526C-FE10-AF50-355C29DAA7B2}"/>
          </ac:spMkLst>
        </pc:spChg>
        <pc:picChg chg="add mod ord">
          <ac:chgData name="Michelle Pohto" userId="59e00342-4a7e-4f42-93c6-38a822ed2a24" providerId="ADAL" clId="{110DFD51-BEAA-4174-B031-CB7F468C7C8B}" dt="2024-01-08T14:11:07.297" v="450" actId="1076"/>
          <ac:picMkLst>
            <pc:docMk/>
            <pc:sldMk cId="712280331" sldId="348"/>
            <ac:picMk id="5" creationId="{9CB532B9-E870-BC20-BF0B-5ABDB25BB9E5}"/>
          </ac:picMkLst>
        </pc:picChg>
        <pc:picChg chg="add mod">
          <ac:chgData name="Michelle Pohto" userId="59e00342-4a7e-4f42-93c6-38a822ed2a24" providerId="ADAL" clId="{110DFD51-BEAA-4174-B031-CB7F468C7C8B}" dt="2024-01-08T14:10:29.019" v="440" actId="1076"/>
          <ac:picMkLst>
            <pc:docMk/>
            <pc:sldMk cId="712280331" sldId="348"/>
            <ac:picMk id="7" creationId="{52E22D9F-0FC5-151F-D7FE-A40055A1DE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C247FF-EF79-41D4-9E10-F9EF07225F3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4398A0-755D-4EDC-B4CB-F4DC805F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4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571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pPr defTabSz="465887">
              <a:defRPr/>
            </a:pPr>
            <a:fld id="{7A477DB1-931C-40AE-BC19-5F46F275C7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484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8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7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80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45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8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2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157163"/>
            <a:ext cx="5670550" cy="31892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3371" y="4001986"/>
            <a:ext cx="6577235" cy="4704886"/>
          </a:xfrm>
          <a:prstGeom prst="rect">
            <a:avLst/>
          </a:prstGeo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/>
          <a:lstStyle/>
          <a:p>
            <a:pPr defTabSz="465887">
              <a:defRPr/>
            </a:pPr>
            <a:fld id="{7A477DB1-931C-40AE-BC19-5F46F275C7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1568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5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62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90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2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3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0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1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0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58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74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81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2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34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86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652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0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148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11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70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288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39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285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submit a payment request to foreign vendor requesting a wire. It will be denied.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009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323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51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98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4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C2A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456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931774">
              <a:defRPr/>
            </a:pP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14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6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248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58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12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64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197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2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6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1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5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398A0-755D-4EDC-B4CB-F4DC805F5D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4896"/>
            <a:ext cx="109728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7309"/>
            <a:ext cx="109728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9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D0B884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1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8014"/>
            <a:ext cx="10972800" cy="863983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0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3719"/>
            <a:ext cx="5386917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7167"/>
            <a:ext cx="5386917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43719"/>
            <a:ext cx="5389033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07167"/>
            <a:ext cx="5389033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9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64899"/>
            <a:ext cx="4011084" cy="1268684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64897"/>
            <a:ext cx="6815667" cy="5421587"/>
          </a:xfrm>
        </p:spPr>
        <p:txBody>
          <a:bodyPr/>
          <a:lstStyle>
            <a:lvl1pPr>
              <a:defRPr sz="4267">
                <a:latin typeface="+mj-lt"/>
              </a:defRPr>
            </a:lvl1pPr>
            <a:lvl2pPr>
              <a:defRPr sz="3733">
                <a:latin typeface="+mj-lt"/>
              </a:defRPr>
            </a:lvl2pPr>
            <a:lvl3pPr>
              <a:defRPr sz="3200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433583"/>
            <a:ext cx="4011084" cy="41529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79" y="5237655"/>
            <a:ext cx="9681195" cy="384067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0179" y="464208"/>
            <a:ext cx="9681195" cy="46420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0179" y="5621723"/>
            <a:ext cx="9681195" cy="734628"/>
          </a:xfrm>
        </p:spPr>
        <p:txBody>
          <a:bodyPr/>
          <a:lstStyle>
            <a:lvl1pPr marL="0" indent="0">
              <a:buNone/>
              <a:defRPr sz="1867"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801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87441"/>
            <a:ext cx="10972800" cy="364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0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ervices/accounts-payable/frequently-asked-question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CTL-AccountsPayable@f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CTL-AccountsPayable@fsu.edu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tl-Invoices@fsu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ites/g/files/upcbnu1236/files/documents/Forms/Accounts%20Payable/Payment%20Request%20Form%20-%20Foreign%20Vendor.pd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ites/g/files/upcbnu1236/files/documents/Accounts%20Payable/Expenditure_Guidelin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ervices/accounts-payable/unencumbered-payments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CTL-APVENDORS@fsu.edu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urement.fsu.edu/PaymentWorks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lierportal@fsu.edu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ites/g/files/upcbnu1236/files/documents/Forms/Accounts%20Payable/Payment%20Request%20Form%20-%20Foreign%20Vendor.pdf" TargetMode="External"/><Relationship Id="rId7" Type="http://schemas.openxmlformats.org/officeDocument/2006/relationships/hyperlink" Target="foundation.fsu.edu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.fsu.edu/research-offices/sra" TargetMode="External"/><Relationship Id="rId5" Type="http://schemas.openxmlformats.org/officeDocument/2006/relationships/hyperlink" Target="Procurement.fsu.edu" TargetMode="External"/><Relationship Id="rId4" Type="http://schemas.openxmlformats.org/officeDocument/2006/relationships/hyperlink" Target="https://policies.vpfa.fsu.edu/policies-and-procedures/financia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CTL-AccountsPayable@fsu.edu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ervices/accounts-payable/directory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ites/g/files/upcbnu1236/files/documents/Accounts%20Payable/Expenditure_Guideline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Accounts Payable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Course #BTAP01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05635-BD14-EB98-DB8A-4C1DEDF8BFD5}"/>
              </a:ext>
            </a:extLst>
          </p:cNvPr>
          <p:cNvSpPr txBox="1"/>
          <p:nvPr/>
        </p:nvSpPr>
        <p:spPr>
          <a:xfrm>
            <a:off x="10197815" y="6338046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1.8.2024</a:t>
            </a: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0EBE-4C45-4376-A147-2447738B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Accounts Payable Terms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078D-2331-4851-9E5E-40C4B0B9C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Transcepta – Accounts Payable Automation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CXML Invoices- Electronic Invoices 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FSU_CTRL_AP_MATCH_EXCEPTION_SQ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4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5213-C662-44BC-8C49-449AC75B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 Invoices-cXML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8570-7C58-4C81-A10E-0BAD36917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89650"/>
            <a:ext cx="5588000" cy="394138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Amazon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B&amp;H Photo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Fisher Scientific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National Gift Cards (NGC)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RGH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1D1DA9-E5B5-4C8E-9A8B-6A47848C1E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CDW-G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HD Supply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ODP-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Office Depot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VWR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5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0B00-9F78-404A-888C-D4BA466F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DF91-154D-4761-9A54-561AF22FF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receipt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Budget Error- Insufficient budget or no budget exists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Amount(s) on the voucher do not match PO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Duplicate Invoice # and payment amount</a:t>
            </a:r>
          </a:p>
        </p:txBody>
      </p:sp>
    </p:spTree>
    <p:extLst>
      <p:ext uri="{BB962C8B-B14F-4D97-AF65-F5344CB8AC3E}">
        <p14:creationId xmlns:p14="http://schemas.microsoft.com/office/powerpoint/2010/main" val="160494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C76F-1231-4FD1-A690-617C95F5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Exceptions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38EB5-00DB-4961-B1DA-340A5D7DA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Verifying Exception: </a:t>
            </a:r>
          </a:p>
          <a:p>
            <a:pPr lvl="1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FSU_CTRL_AP_MATCH_EXCEPTION_SQ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Verifying Budget Exceptions: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FSU_CTRL_AP_VCHR_BCM_ERRORS</a:t>
            </a: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7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5C4E-ECE1-469C-8361-1FDDCEC2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746F5-C575-4DCA-8124-36133BF67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73425" y="2357512"/>
            <a:ext cx="6408975" cy="3505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7FF7C1-01A1-45D4-BA55-848AD8AA77F1}"/>
              </a:ext>
            </a:extLst>
          </p:cNvPr>
          <p:cNvSpPr txBox="1"/>
          <p:nvPr/>
        </p:nvSpPr>
        <p:spPr>
          <a:xfrm>
            <a:off x="15797" y="3131319"/>
            <a:ext cx="5157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FSU_CTRL_AP_MATCH_EXCEPTION_SQ</a:t>
            </a:r>
          </a:p>
        </p:txBody>
      </p:sp>
    </p:spTree>
    <p:extLst>
      <p:ext uri="{BB962C8B-B14F-4D97-AF65-F5344CB8AC3E}">
        <p14:creationId xmlns:p14="http://schemas.microsoft.com/office/powerpoint/2010/main" val="139280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E888-3638-4FBD-B9E6-B0C2C244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7F475-C339-4345-ACC3-1A405EC06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2137" y="2620056"/>
            <a:ext cx="5638896" cy="369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3CAD9-E527-45AC-9EC0-BAE9280B5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19" y="3394980"/>
            <a:ext cx="5075360" cy="107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7C888B-DC7A-420F-8F3A-ADBB06241AF3}"/>
              </a:ext>
            </a:extLst>
          </p:cNvPr>
          <p:cNvSpPr txBox="1"/>
          <p:nvPr/>
        </p:nvSpPr>
        <p:spPr>
          <a:xfrm>
            <a:off x="281719" y="2435328"/>
            <a:ext cx="5075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FSU_CTRL_AP_VCHR_BCM_ERRORS </a:t>
            </a:r>
          </a:p>
        </p:txBody>
      </p:sp>
    </p:spTree>
    <p:extLst>
      <p:ext uri="{BB962C8B-B14F-4D97-AF65-F5344CB8AC3E}">
        <p14:creationId xmlns:p14="http://schemas.microsoft.com/office/powerpoint/2010/main" val="404799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ctagon 3">
            <a:extLst>
              <a:ext uri="{FF2B5EF4-FFF2-40B4-BE49-F238E27FC236}">
                <a16:creationId xmlns:a16="http://schemas.microsoft.com/office/drawing/2014/main" id="{20464EFD-DB19-4F38-982F-3D84D511EFF0}"/>
              </a:ext>
            </a:extLst>
          </p:cNvPr>
          <p:cNvSpPr/>
          <p:nvPr/>
        </p:nvSpPr>
        <p:spPr>
          <a:xfrm>
            <a:off x="4082143" y="1798175"/>
            <a:ext cx="3853543" cy="4125561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11114-65E2-4293-B941-A3414791224C}"/>
              </a:ext>
            </a:extLst>
          </p:cNvPr>
          <p:cNvSpPr txBox="1"/>
          <p:nvPr/>
        </p:nvSpPr>
        <p:spPr>
          <a:xfrm>
            <a:off x="3690256" y="1266950"/>
            <a:ext cx="195942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Requisition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D7E5B-2353-4519-B3B7-099B235545A7}"/>
              </a:ext>
            </a:extLst>
          </p:cNvPr>
          <p:cNvSpPr txBox="1"/>
          <p:nvPr/>
        </p:nvSpPr>
        <p:spPr>
          <a:xfrm>
            <a:off x="6645729" y="1278680"/>
            <a:ext cx="241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Purchase 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76EC6-278C-4378-802C-BEFC86D2834F}"/>
              </a:ext>
            </a:extLst>
          </p:cNvPr>
          <p:cNvSpPr txBox="1"/>
          <p:nvPr/>
        </p:nvSpPr>
        <p:spPr>
          <a:xfrm>
            <a:off x="8049986" y="2292226"/>
            <a:ext cx="414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Goods/Services are delivered/completed and are inspected by the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558A5-6971-4A62-BAD9-6354C2C31E40}"/>
              </a:ext>
            </a:extLst>
          </p:cNvPr>
          <p:cNvSpPr txBox="1"/>
          <p:nvPr/>
        </p:nvSpPr>
        <p:spPr>
          <a:xfrm>
            <a:off x="8049986" y="4425168"/>
            <a:ext cx="398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Department creates a receipt in OMNI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4812F-58C3-45F6-9DE2-43D1A4F14A37}"/>
              </a:ext>
            </a:extLst>
          </p:cNvPr>
          <p:cNvSpPr txBox="1"/>
          <p:nvPr/>
        </p:nvSpPr>
        <p:spPr>
          <a:xfrm>
            <a:off x="7037614" y="5773279"/>
            <a:ext cx="477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Invoices are sent directly to CTL-Invoices@fsu.edu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2094A-DA2B-4279-BE38-F9E984E8D707}"/>
              </a:ext>
            </a:extLst>
          </p:cNvPr>
          <p:cNvSpPr txBox="1"/>
          <p:nvPr/>
        </p:nvSpPr>
        <p:spPr>
          <a:xfrm>
            <a:off x="4669971" y="2625149"/>
            <a:ext cx="2677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Procure to Pay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C3807-401D-4852-83A6-852DAD50B786}"/>
              </a:ext>
            </a:extLst>
          </p:cNvPr>
          <p:cNvSpPr txBox="1"/>
          <p:nvPr/>
        </p:nvSpPr>
        <p:spPr>
          <a:xfrm>
            <a:off x="896984" y="5677172"/>
            <a:ext cx="4752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Accounts Payable reviews PO, Invoice, and Receipt for payment.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6CD84-EDA8-43B6-9917-0F1376C81AE4}"/>
              </a:ext>
            </a:extLst>
          </p:cNvPr>
          <p:cNvSpPr txBox="1"/>
          <p:nvPr/>
        </p:nvSpPr>
        <p:spPr>
          <a:xfrm>
            <a:off x="500747" y="4276151"/>
            <a:ext cx="435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Accounts Payable creates a voucher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393A6E-D4E7-45A1-ADDB-B12835A922D9}"/>
              </a:ext>
            </a:extLst>
          </p:cNvPr>
          <p:cNvSpPr txBox="1"/>
          <p:nvPr/>
        </p:nvSpPr>
        <p:spPr>
          <a:xfrm>
            <a:off x="1142276" y="2459631"/>
            <a:ext cx="347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Pay-cycles creates the payment to the Vendor</a:t>
            </a:r>
          </a:p>
        </p:txBody>
      </p:sp>
    </p:spTree>
    <p:extLst>
      <p:ext uri="{BB962C8B-B14F-4D97-AF65-F5344CB8AC3E}">
        <p14:creationId xmlns:p14="http://schemas.microsoft.com/office/powerpoint/2010/main" val="11916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0EBE-4C45-4376-A147-2447738B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Accounts Payable Terms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078D-2331-4851-9E5E-40C4B0B9C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Three Way Match (PO, Receipt, Invoice)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Freight/Shipping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Orders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 Due Dates/ Dates of Service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Closed Purchased Orders</a:t>
            </a:r>
          </a:p>
        </p:txBody>
      </p:sp>
    </p:spTree>
    <p:extLst>
      <p:ext uri="{BB962C8B-B14F-4D97-AF65-F5344CB8AC3E}">
        <p14:creationId xmlns:p14="http://schemas.microsoft.com/office/powerpoint/2010/main" val="2494569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749B51-6EED-4506-8EF6-7DF59665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Freight Terms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6D04B2-F581-48D2-8B18-06A3F6268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1995" y="2429357"/>
            <a:ext cx="6348010" cy="3535986"/>
          </a:xfrm>
        </p:spPr>
      </p:pic>
    </p:spTree>
    <p:extLst>
      <p:ext uri="{BB962C8B-B14F-4D97-AF65-F5344CB8AC3E}">
        <p14:creationId xmlns:p14="http://schemas.microsoft.com/office/powerpoint/2010/main" val="25913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4D00-F688-4445-9B3C-44ED8235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 Payable Terms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ABACC-901D-44B5-BB8A-7EEB125BD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867" y="2679508"/>
            <a:ext cx="5384800" cy="3941383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Advance Payment</a:t>
            </a:r>
          </a:p>
          <a:p>
            <a:endParaRPr lang="en-US" sz="51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Special Handling </a:t>
            </a:r>
            <a:b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DocMGT</a:t>
            </a:r>
            <a:endParaRPr lang="en-US" sz="5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64F87-8153-4BA6-A37D-54F7957DD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5267" y="2679507"/>
            <a:ext cx="5597133" cy="3941383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Receipts</a:t>
            </a:r>
          </a:p>
          <a:p>
            <a:endParaRPr lang="en-US" sz="5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Exceptions</a:t>
            </a:r>
            <a:b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100" dirty="0" err="1">
                <a:latin typeface="Calibri" panose="020F0502020204030204" pitchFamily="34" charset="0"/>
                <a:cs typeface="Calibri" panose="020F0502020204030204" pitchFamily="34" charset="0"/>
              </a:rPr>
              <a:t>ePRF</a:t>
            </a: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- Payment Request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2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Course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Accounts Payable Policies and Procedures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Accounts Payable Terms</a:t>
            </a:r>
          </a:p>
          <a:p>
            <a:pPr lvl="1"/>
            <a:r>
              <a:rPr lang="en-US" sz="2666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Transcepta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Navigating OMNI</a:t>
            </a:r>
          </a:p>
          <a:p>
            <a:pPr lvl="1"/>
            <a:r>
              <a:rPr lang="en-US" sz="2666" dirty="0">
                <a:latin typeface="Calibri" panose="020F0502020204030204" pitchFamily="34" charset="0"/>
                <a:cs typeface="Calibri" panose="020F0502020204030204" pitchFamily="34" charset="0"/>
              </a:rPr>
              <a:t>Accounts Payable Module</a:t>
            </a:r>
          </a:p>
          <a:p>
            <a:pPr lvl="2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FSU Document Management (OnBase)</a:t>
            </a:r>
          </a:p>
          <a:p>
            <a:pPr lvl="2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Search for Voucher</a:t>
            </a:r>
          </a:p>
          <a:p>
            <a:pPr lvl="2"/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Payment Request Center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Supplier Information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034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3031-AF9F-41EF-9E88-FCA7489C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5E1CA-0E8E-4282-B0D4-6B5EADC79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C2A29"/>
                </a:solidFill>
                <a:effectLst/>
                <a:latin typeface="acumin-pro"/>
              </a:rPr>
              <a:t>A request to make a partial or full payment for goods or services before receiving all designated goods or services or without receiving an immediate benefit.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FAQ- Advance Payment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0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5567-CD52-4E2E-9249-8B253256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4403-CCE6-4B3F-93B5-72FD88394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C2A29"/>
                </a:solidFill>
                <a:effectLst/>
                <a:latin typeface="acumin-pro"/>
              </a:rPr>
              <a:t>Procurement Services - Approves up to $5,000. </a:t>
            </a:r>
          </a:p>
          <a:p>
            <a:r>
              <a:rPr lang="en-US" b="0" i="0" dirty="0">
                <a:solidFill>
                  <a:srgbClr val="2C2A29"/>
                </a:solidFill>
                <a:effectLst/>
                <a:latin typeface="acumin-pro"/>
              </a:rPr>
              <a:t>Controller’s Office - Approves above $5,000.</a:t>
            </a:r>
          </a:p>
          <a:p>
            <a:r>
              <a:rPr lang="en-US" b="0" i="0" dirty="0">
                <a:solidFill>
                  <a:srgbClr val="2C2A29"/>
                </a:solidFill>
                <a:effectLst/>
                <a:latin typeface="acumin-pro"/>
              </a:rPr>
              <a:t>Departments are responsible for providing Procurement Services with the justification for the advance payment.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6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BB8C-641A-48AE-A9E8-F13C474A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Handling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10936-270C-4111-8CFD-5D7F466C6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Checks are printed every 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Tuesday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Check pickup will be available 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Monday - Friday,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between the hours of 9:00 am to 4:00 pm only.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Checks will be available for pickup on the 5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floor of the University Center, building A, room A5600.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0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CA09-80D0-4173-87D5-4309CE7D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Navigating OMNI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37C21-ED7A-4046-BD9B-9EEDCFB89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3722" y="2360771"/>
            <a:ext cx="8024555" cy="3673158"/>
          </a:xfrm>
        </p:spPr>
      </p:pic>
    </p:spTree>
    <p:extLst>
      <p:ext uri="{BB962C8B-B14F-4D97-AF65-F5344CB8AC3E}">
        <p14:creationId xmlns:p14="http://schemas.microsoft.com/office/powerpoint/2010/main" val="117177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6C34-A2DA-4AFA-83F5-833D8556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Navigating OMNI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13949-9B78-4BFF-BC24-5F8B27A72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Document Management -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ability to locate invoices within OnBase. This will provide various invoices status (New,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NewR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NewE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Hold,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HoldR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Credit, Complete)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Search for Voucher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Payment Request Center</a:t>
            </a:r>
          </a:p>
        </p:txBody>
      </p:sp>
    </p:spTree>
    <p:extLst>
      <p:ext uri="{BB962C8B-B14F-4D97-AF65-F5344CB8AC3E}">
        <p14:creationId xmlns:p14="http://schemas.microsoft.com/office/powerpoint/2010/main" val="416217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A0A9-5F69-474E-AF07-8B29EDE2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 Management and OnBase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9AF49A-3DFA-4308-9AEF-6FA213747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30453"/>
            <a:ext cx="10972800" cy="2933794"/>
          </a:xfrm>
        </p:spPr>
      </p:pic>
    </p:spTree>
    <p:extLst>
      <p:ext uri="{BB962C8B-B14F-4D97-AF65-F5344CB8AC3E}">
        <p14:creationId xmlns:p14="http://schemas.microsoft.com/office/powerpoint/2010/main" val="3407062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6C48-A116-4D64-A057-2176F405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FSU Document Management &amp; OnBase</a:t>
            </a:r>
          </a:p>
        </p:txBody>
      </p:sp>
    </p:spTree>
    <p:extLst>
      <p:ext uri="{BB962C8B-B14F-4D97-AF65-F5344CB8AC3E}">
        <p14:creationId xmlns:p14="http://schemas.microsoft.com/office/powerpoint/2010/main" val="771669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AAA1-5832-4979-97D2-83154B1D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 Management and OnBase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C7BCB6-75DB-4D3B-A184-A34058D62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6098" y="2324911"/>
            <a:ext cx="4397789" cy="4099335"/>
          </a:xfrm>
        </p:spPr>
      </p:pic>
    </p:spTree>
    <p:extLst>
      <p:ext uri="{BB962C8B-B14F-4D97-AF65-F5344CB8AC3E}">
        <p14:creationId xmlns:p14="http://schemas.microsoft.com/office/powerpoint/2010/main" val="2066017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2794-D263-44A7-99FE-5B3F7F0C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 Management and OnBase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C685-0506-46F8-A8F7-A2182E3E3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700" b="1" dirty="0">
                <a:latin typeface="Calibri" panose="020F0502020204030204" pitchFamily="34" charset="0"/>
                <a:cs typeface="Calibri" panose="020F0502020204030204" pitchFamily="34" charset="0"/>
              </a:rPr>
              <a:t>Invoice Status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: Invoice recently scanned into </a:t>
            </a:r>
            <a:r>
              <a:rPr lang="en-US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DocMGT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 within 0-5 business days 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NewR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Invoice scanned within 5-10 business days and needs a receipt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HoldR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An Email Notification will be sent to Budget Managers and the PO Requestor for invoices over $1K. </a:t>
            </a:r>
          </a:p>
          <a:p>
            <a:pPr lvl="1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Invoices Under $1K, will become available to be forced by Accounts Payable. Please contact AP if there are issues regarding the invoice. 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Hold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: Unable to pay Invoice for various reasons (</a:t>
            </a:r>
            <a:r>
              <a:rPr lang="en-US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 waiting on a credit, returning good(s), incorrect amount, </a:t>
            </a:r>
            <a:r>
              <a:rPr lang="en-US" sz="8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35109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7520-C65B-11F5-A37B-11869C77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9037"/>
            <a:ext cx="10972800" cy="972205"/>
          </a:xfrm>
        </p:spPr>
        <p:txBody>
          <a:bodyPr>
            <a:normAutofit fontScale="90000"/>
          </a:bodyPr>
          <a:lstStyle/>
          <a:p>
            <a:r>
              <a:rPr lang="en-US" dirty="0"/>
              <a:t>Force Receipts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C5471-FCB0-0BF4-0143-6700629A8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All items under $1K will be forced after 10 days of receiving the invoice in OnBase if the department has not done so already. </a:t>
            </a:r>
          </a:p>
          <a:p>
            <a:r>
              <a:rPr lang="en-US" dirty="0"/>
              <a:t>Due to the large volume, departments will no longer receive email reminders. </a:t>
            </a:r>
          </a:p>
          <a:p>
            <a:r>
              <a:rPr lang="en-US" dirty="0"/>
              <a:t>If the department has not received the items or there are issues with the item(s), please contact </a:t>
            </a:r>
            <a:r>
              <a:rPr lang="en-US" dirty="0">
                <a:hlinkClick r:id="rId2"/>
              </a:rPr>
              <a:t>CTL-AccountsPayable@fsu.edu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52D6-194B-47D7-8E82-AA9E59C36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5000"/>
            </a:br>
            <a:r>
              <a:rPr lang="en-US" sz="5000"/>
              <a:t>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453620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55BC-16B1-46A1-9286-C88EBC86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C4015-7525-4A66-8804-52A8AE98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</a:rPr>
              <a:t>Reviewing Receipts</a:t>
            </a:r>
          </a:p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FSU_CTRL_PO_RECEIPT_MATCH, or</a:t>
            </a:r>
          </a:p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FSU_CTRL_AP_DAILY_INFO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2F5C-9AB7-4B0B-83EA-A7B60B13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 Management and OnBase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8D808F-34ED-4878-A352-17CE9F19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9142" y="2465799"/>
            <a:ext cx="10213715" cy="427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35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7573-F907-4F45-95CE-F02C1C04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4433"/>
            <a:ext cx="10972800" cy="972205"/>
          </a:xfrm>
        </p:spPr>
        <p:txBody>
          <a:bodyPr>
            <a:normAutofit fontScale="90000"/>
          </a:bodyPr>
          <a:lstStyle/>
          <a:p>
            <a:r>
              <a:rPr lang="en-US" dirty="0"/>
              <a:t>Document Management and OnBase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EA9C1E-F439-42E9-9BC6-AA8F995B9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3448" y="1906638"/>
            <a:ext cx="9540668" cy="49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9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2DF5-04B6-4A83-87A9-31A07997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1164899"/>
            <a:ext cx="4011084" cy="6066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OnBase Error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C8FBF9-2386-4F62-BF6A-8C6E42038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0971" y="1771527"/>
            <a:ext cx="6883938" cy="310073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0278EC-72CF-45DB-81EF-F200F559D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2628792"/>
            <a:ext cx="4011084" cy="181991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Should you receive an error, please email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CTL-AccountsPayable@fsu.edu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A work ticket will be entered by Accounts Payable staff on your behalf. ITS should reset within 24 hours. </a:t>
            </a:r>
          </a:p>
        </p:txBody>
      </p:sp>
    </p:spTree>
    <p:extLst>
      <p:ext uri="{BB962C8B-B14F-4D97-AF65-F5344CB8AC3E}">
        <p14:creationId xmlns:p14="http://schemas.microsoft.com/office/powerpoint/2010/main" val="2623166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B01F-DEC2-4194-96F0-B82561E2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ctr">
            <a:normAutofit/>
          </a:bodyPr>
          <a:lstStyle/>
          <a:p>
            <a:r>
              <a:rPr lang="en-US" dirty="0"/>
              <a:t>Invoices</a:t>
            </a:r>
          </a:p>
        </p:txBody>
      </p:sp>
    </p:spTree>
    <p:extLst>
      <p:ext uri="{BB962C8B-B14F-4D97-AF65-F5344CB8AC3E}">
        <p14:creationId xmlns:p14="http://schemas.microsoft.com/office/powerpoint/2010/main" val="2987073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033D-F40C-42A0-AC4E-27DAFA2D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upload invoices into OnBase?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6DCE6-EF79-4BAA-807B-F6AD4DA95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Ctl-Invoices@fsu.edu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email invoice once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avoid duplicates</a:t>
            </a:r>
            <a:r>
              <a:rPr lang="en-US" sz="266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Invoices should appear within 24-48 hours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Corrections to OnBase and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DocMGT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should be emailed</a:t>
            </a:r>
          </a:p>
        </p:txBody>
      </p:sp>
    </p:spTree>
    <p:extLst>
      <p:ext uri="{BB962C8B-B14F-4D97-AF65-F5344CB8AC3E}">
        <p14:creationId xmlns:p14="http://schemas.microsoft.com/office/powerpoint/2010/main" val="1687010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B95F-68D0-438C-8ED9-DF1D47A4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Invoice Etiquette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825B-D808-4A51-B2A2-9AE3436A2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89651"/>
            <a:ext cx="10972800" cy="394138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Valid Purchase Order is printed on the invoice 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Ex. FS24XXXXX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Unique invoice #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Invoice provides item details and itemizes the amounts (Qty, Price, Total)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Supplier Information matches Purchase Order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Quantity and amounts match the Purchase Order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Indicates remit mailing address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48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3A4BC7-28A6-4871-A83D-654D018D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924"/>
            <a:ext cx="10972800" cy="972205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Electronic Invoices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5C7E54-C80C-4D44-B342-54E8B0DD3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680" y="1522756"/>
            <a:ext cx="8222640" cy="4965130"/>
          </a:xfrm>
        </p:spPr>
      </p:pic>
    </p:spTree>
    <p:extLst>
      <p:ext uri="{BB962C8B-B14F-4D97-AF65-F5344CB8AC3E}">
        <p14:creationId xmlns:p14="http://schemas.microsoft.com/office/powerpoint/2010/main" val="2712981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4107-971D-4976-83DB-DEF8DA104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ctr">
            <a:normAutofit/>
          </a:bodyPr>
          <a:lstStyle/>
          <a:p>
            <a:r>
              <a:rPr lang="en-US" dirty="0"/>
              <a:t>Vouchers</a:t>
            </a:r>
          </a:p>
        </p:txBody>
      </p:sp>
    </p:spTree>
    <p:extLst>
      <p:ext uri="{BB962C8B-B14F-4D97-AF65-F5344CB8AC3E}">
        <p14:creationId xmlns:p14="http://schemas.microsoft.com/office/powerpoint/2010/main" val="316411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0148-91BA-4785-8BEE-144263BE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 for Voucher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DCB25-1AB3-42F4-A7E7-B6D1798FF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30453"/>
            <a:ext cx="10972800" cy="2933794"/>
          </a:xfrm>
        </p:spPr>
      </p:pic>
    </p:spTree>
    <p:extLst>
      <p:ext uri="{BB962C8B-B14F-4D97-AF65-F5344CB8AC3E}">
        <p14:creationId xmlns:p14="http://schemas.microsoft.com/office/powerpoint/2010/main" val="168132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52D6-194B-47D7-8E82-AA9E59C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Policies and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A5E4-9616-416C-8020-5337457C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Prompt Payment Policy </a:t>
            </a:r>
          </a:p>
          <a:p>
            <a:r>
              <a:rPr lang="en-US" sz="3200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later than forty (40) days after receipt of the invoice</a:t>
            </a:r>
          </a:p>
          <a:p>
            <a:r>
              <a:rPr lang="en-US" altLang="en-US" sz="3200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Properly accepted invoice</a:t>
            </a:r>
          </a:p>
          <a:p>
            <a:pPr lvl="1"/>
            <a:r>
              <a:rPr lang="en-US" altLang="en-US" sz="3200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Goods or services have been received, inspected, and approved</a:t>
            </a:r>
          </a:p>
          <a:p>
            <a:r>
              <a:rPr lang="en-US" altLang="en-US" sz="3200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 for bona fide disputes</a:t>
            </a:r>
          </a:p>
          <a:p>
            <a:r>
              <a:rPr lang="en-US" altLang="en-US" sz="3200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 penalties for late payments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16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5E6A-099B-475B-9414-F92524BF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5039"/>
            <a:ext cx="10972800" cy="972205"/>
          </a:xfrm>
        </p:spPr>
        <p:txBody>
          <a:bodyPr>
            <a:normAutofit fontScale="90000"/>
          </a:bodyPr>
          <a:lstStyle/>
          <a:p>
            <a:r>
              <a:rPr lang="en-US" dirty="0"/>
              <a:t>Vouchers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B2201-5C45-4235-B13A-D787ABAEB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1861" y="1523999"/>
            <a:ext cx="3320678" cy="5124582"/>
          </a:xfrm>
        </p:spPr>
      </p:pic>
    </p:spTree>
    <p:extLst>
      <p:ext uri="{BB962C8B-B14F-4D97-AF65-F5344CB8AC3E}">
        <p14:creationId xmlns:p14="http://schemas.microsoft.com/office/powerpoint/2010/main" val="2335097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8191-F41E-4C0D-981F-BC21126E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Voucher Review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B836D3-7330-4E14-8F32-691446C40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348" y="2282598"/>
            <a:ext cx="6857303" cy="4101873"/>
          </a:xfrm>
        </p:spPr>
      </p:pic>
    </p:spTree>
    <p:extLst>
      <p:ext uri="{BB962C8B-B14F-4D97-AF65-F5344CB8AC3E}">
        <p14:creationId xmlns:p14="http://schemas.microsoft.com/office/powerpoint/2010/main" val="4149686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DAE6-1801-41ED-A5C6-84127FC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Voucher Review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15A34D-959A-49A6-8C88-BDDD0DB73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191" y="2448409"/>
            <a:ext cx="9891617" cy="3497883"/>
          </a:xfrm>
        </p:spPr>
      </p:pic>
    </p:spTree>
    <p:extLst>
      <p:ext uri="{BB962C8B-B14F-4D97-AF65-F5344CB8AC3E}">
        <p14:creationId xmlns:p14="http://schemas.microsoft.com/office/powerpoint/2010/main" val="3014324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BA45-9712-4A31-AF22-D066E4EB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Voucher Review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32F0F5-EFEF-4521-98BD-E5E3A7B00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7310" y="2228170"/>
            <a:ext cx="9597380" cy="4281487"/>
          </a:xfrm>
        </p:spPr>
      </p:pic>
    </p:spTree>
    <p:extLst>
      <p:ext uri="{BB962C8B-B14F-4D97-AF65-F5344CB8AC3E}">
        <p14:creationId xmlns:p14="http://schemas.microsoft.com/office/powerpoint/2010/main" val="693024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F534-DCC3-4797-972E-5BC12959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4153"/>
            <a:ext cx="10972800" cy="972205"/>
          </a:xfrm>
        </p:spPr>
        <p:txBody>
          <a:bodyPr>
            <a:normAutofit fontScale="90000"/>
          </a:bodyPr>
          <a:lstStyle/>
          <a:p>
            <a:r>
              <a:rPr lang="en-US" dirty="0"/>
              <a:t>Voucher Review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52DE62F-20BE-4449-9252-283F06B2C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5384" y="1420510"/>
            <a:ext cx="7541231" cy="5227134"/>
          </a:xfrm>
        </p:spPr>
      </p:pic>
    </p:spTree>
    <p:extLst>
      <p:ext uri="{BB962C8B-B14F-4D97-AF65-F5344CB8AC3E}">
        <p14:creationId xmlns:p14="http://schemas.microsoft.com/office/powerpoint/2010/main" val="1931976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EBAA-E48A-4591-8B9F-4FB731C4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554C-1CF8-49BE-A7C5-5BD32DD9E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Wells Fargo Virtual Card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Check- Printed on Tuesdays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Wires - Foreign Payments only</a:t>
            </a:r>
          </a:p>
        </p:txBody>
      </p:sp>
    </p:spTree>
    <p:extLst>
      <p:ext uri="{BB962C8B-B14F-4D97-AF65-F5344CB8AC3E}">
        <p14:creationId xmlns:p14="http://schemas.microsoft.com/office/powerpoint/2010/main" val="3491575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8653-15B9-4920-BA43-55A75382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Vendor Payment Request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4AD7-8EEC-4103-A817-A20DBEF5A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Payment Request Form - Foreign Vendor.pdf (fsu.edu)</a:t>
            </a:r>
            <a:endParaRPr lang="en-US" dirty="0"/>
          </a:p>
          <a:p>
            <a:r>
              <a:rPr lang="en-US" dirty="0"/>
              <a:t>Follows normal procurement process </a:t>
            </a:r>
          </a:p>
        </p:txBody>
      </p:sp>
    </p:spTree>
    <p:extLst>
      <p:ext uri="{BB962C8B-B14F-4D97-AF65-F5344CB8AC3E}">
        <p14:creationId xmlns:p14="http://schemas.microsoft.com/office/powerpoint/2010/main" val="2094327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0263-FA33-4E78-AA3C-EE07CAB9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Payment Requests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ePRFs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5335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8D31-8C03-4D2E-B07B-74D92826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Requests Center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BD1646-E107-456C-86A5-7D428E072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30453"/>
            <a:ext cx="10972800" cy="2933794"/>
          </a:xfrm>
        </p:spPr>
      </p:pic>
    </p:spTree>
    <p:extLst>
      <p:ext uri="{BB962C8B-B14F-4D97-AF65-F5344CB8AC3E}">
        <p14:creationId xmlns:p14="http://schemas.microsoft.com/office/powerpoint/2010/main" val="3154480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11C7-224E-4B61-886C-520C3141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 Payable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9DDB4-BFB6-4A07-84AA-173DE893D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7309"/>
            <a:ext cx="10972800" cy="426924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FSU_AP_PRF_PROCESSOR: Allows individuals to enter payment requests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FSU_AP_PRF_APPROVER: Allows individuals to approve payment requests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 be an authorized signer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 also submit the OMNI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ePRF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Approver Authorization form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approver solely approves grant funded payment requests the above form is not required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 state this in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eORR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role request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1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A5F4-5740-4F3A-B338-5F6F0CF4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Policies and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6D9A-B28D-419C-B57B-3D83BBEED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Disbursements</a:t>
            </a:r>
          </a:p>
          <a:p>
            <a:r>
              <a:rPr lang="en-US" sz="2400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easonable and appropriate goods and services necessary to accomplish the mission of the University</a:t>
            </a:r>
          </a:p>
          <a:p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clear business purpose must exist</a:t>
            </a:r>
          </a:p>
          <a:p>
            <a:r>
              <a:rPr lang="en-US" sz="2400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unds may </a:t>
            </a:r>
            <a:r>
              <a:rPr lang="en-US" sz="2400" b="1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expended for the personal convenience or preference of employees</a:t>
            </a:r>
          </a:p>
          <a:p>
            <a:r>
              <a:rPr lang="en-US" sz="2400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nterdepartmental transactions are subject to the same 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expenditure guidelines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other expenditures</a:t>
            </a:r>
          </a:p>
        </p:txBody>
      </p:sp>
    </p:spTree>
    <p:extLst>
      <p:ext uri="{BB962C8B-B14F-4D97-AF65-F5344CB8AC3E}">
        <p14:creationId xmlns:p14="http://schemas.microsoft.com/office/powerpoint/2010/main" val="3678003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E928-D5F3-4FBA-BC34-662EEED6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Request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09F3A-5F1E-41B8-9EB5-5C6B7545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7309"/>
            <a:ext cx="10972800" cy="423854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Unencumbered Payments | Controller's Office (fsu.edu)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Examples: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Honorariums*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Memberships*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Lease payments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Utilities payments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Payment Terms - Net 1 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*Require additional supporting documentation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Membership Justification form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Honorarium Certification Statement Form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42E3-D316-4D42-A915-E6572B8E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Request Center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A9F333-9E55-4C27-BCBA-0EC999E76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974" y="2024743"/>
            <a:ext cx="11412052" cy="3898687"/>
          </a:xfrm>
        </p:spPr>
      </p:pic>
    </p:spTree>
    <p:extLst>
      <p:ext uri="{BB962C8B-B14F-4D97-AF65-F5344CB8AC3E}">
        <p14:creationId xmlns:p14="http://schemas.microsoft.com/office/powerpoint/2010/main" val="3932393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3425-8532-4896-A5BD-C7913905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ePRF</a:t>
            </a:r>
            <a:r>
              <a:rPr lang="en-US" dirty="0"/>
              <a:t> Approver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2916D-3BC8-4AF9-88F2-AFC66D82D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Verify remit address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Contact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CTL-APVENDORS@fsu.edu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add a new address before submitting the payment request.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Verify funding source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Deny request if funding source needs to change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Workflow will update when resubmitted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Verify unique invoice number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FSU_DPT_EPRF_LVL1_LVL2_APPR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88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FDA6-6960-6B9A-072D-0D53DD0A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21DD0-B4E0-6705-82F9-1E4760AC4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E11A9A-D53E-C3DF-2D1E-3802A94C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2" y="983462"/>
            <a:ext cx="10054315" cy="58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793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06D6-4DD5-1244-CE53-52AEA6B1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Request (</a:t>
            </a:r>
            <a:r>
              <a:rPr lang="en-US" dirty="0" err="1"/>
              <a:t>eprf</a:t>
            </a:r>
            <a:r>
              <a:rPr lang="en-US" dirty="0"/>
              <a:t>)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C59D-3061-6411-56F2-F2A8B53C4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Payment Request Must Include: </a:t>
            </a:r>
          </a:p>
          <a:p>
            <a:r>
              <a:rPr lang="en-US" dirty="0"/>
              <a:t>PO # </a:t>
            </a:r>
          </a:p>
          <a:p>
            <a:r>
              <a:rPr lang="en-US" dirty="0"/>
              <a:t>Receipt # </a:t>
            </a:r>
          </a:p>
          <a:p>
            <a:r>
              <a:rPr lang="en-US" dirty="0"/>
              <a:t>Invoice must Match the PO</a:t>
            </a:r>
          </a:p>
          <a:p>
            <a:r>
              <a:rPr lang="en-US" dirty="0"/>
              <a:t>Sufficient Funds </a:t>
            </a:r>
          </a:p>
          <a:p>
            <a:pPr marL="0" indent="0" algn="ctr">
              <a:buNone/>
            </a:pPr>
            <a:r>
              <a:rPr lang="en-US" b="1" dirty="0"/>
              <a:t>Payment Requests not meeting these criteria will be denied and the department will need to work with Procurement Services to obtain a new PO.</a:t>
            </a:r>
          </a:p>
        </p:txBody>
      </p:sp>
    </p:spTree>
    <p:extLst>
      <p:ext uri="{BB962C8B-B14F-4D97-AF65-F5344CB8AC3E}">
        <p14:creationId xmlns:p14="http://schemas.microsoft.com/office/powerpoint/2010/main" val="4080136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E54C-13BD-456B-9FD1-15E60A7E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Supplier Portal: </a:t>
            </a:r>
            <a:r>
              <a:rPr lang="en-US" b="1" u="sng" dirty="0"/>
              <a:t>PaymentWorks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8C16-6C1D-4E96-BD1C-00C51772B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https://procurement.fsu.edu/PaymentWorks</a:t>
            </a:r>
            <a:endParaRPr lang="en-US" sz="3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3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4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Training Sessions</a:t>
            </a: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is needed to obtain the PaymentWorks Initiator role. </a:t>
            </a: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have any questions, please contact the Supplier Relations Team at</a:t>
            </a:r>
            <a:r>
              <a:rPr lang="en-US" sz="3400" dirty="0">
                <a:solidFill>
                  <a:srgbClr val="606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supplierportal@fsu.edu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x4-6850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36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DA99-23D8-8BC7-32D3-51278D54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   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B532B9-E870-BC20-BF0B-5ABDB25BB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204" y="655760"/>
            <a:ext cx="2533333" cy="19904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22D9F-0FC5-151F-D7FE-A40055A1D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3961"/>
            <a:ext cx="12192000" cy="36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80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5ADD-BBE9-49A3-A640-8A2D9487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467126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BB3F97-FF43-4A88-AC48-9D8B4420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Helpful Queries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E1E2E-75D5-4058-8CFE-DB34A9E13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FSU_DPT_AP_ER_CHECKS</a:t>
            </a:r>
          </a:p>
          <a:p>
            <a:pPr lvl="1"/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Has a check been reconciled/cashed</a:t>
            </a:r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FSU_DPT_EPRF_LVL1_LVL2_APPR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Payment Request approvers 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FSU_PO_LN_RECV_W_NO_VCHR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Receipts created with no Voucher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FSU_DPT_VENDOR_INFO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Details Vendor’s Information includes payment method</a:t>
            </a:r>
          </a:p>
        </p:txBody>
      </p:sp>
    </p:spTree>
    <p:extLst>
      <p:ext uri="{BB962C8B-B14F-4D97-AF65-F5344CB8AC3E}">
        <p14:creationId xmlns:p14="http://schemas.microsoft.com/office/powerpoint/2010/main" val="464920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978D-4DFA-4985-B4B2-107386F5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8230-CCD2-4CD6-80C4-96B5E7DFF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Controller’s Office Website – </a:t>
            </a:r>
            <a:r>
              <a:rPr lang="en-US" sz="3200" dirty="0">
                <a:hlinkClick r:id="rId3"/>
              </a:rPr>
              <a:t>controller.vpfa.fsu.edu</a:t>
            </a:r>
            <a:endParaRPr lang="en-US" sz="3200" dirty="0"/>
          </a:p>
          <a:p>
            <a:r>
              <a:rPr lang="en-US" sz="3200" dirty="0">
                <a:hlinkClick r:id="rId4"/>
              </a:rPr>
              <a:t>Financial Policies &amp; Procedures</a:t>
            </a:r>
            <a:endParaRPr lang="en-US" sz="3200" dirty="0"/>
          </a:p>
          <a:p>
            <a:r>
              <a:rPr lang="en-US" sz="3200" dirty="0"/>
              <a:t>Other central office websites:</a:t>
            </a:r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sz="3200" dirty="0">
                <a:hlinkClick r:id="rId5"/>
              </a:rPr>
              <a:t>Procurement Services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sz="3200" dirty="0">
                <a:hlinkClick r:id="rId6"/>
              </a:rPr>
              <a:t>Sponsored Research Administration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sz="3200" dirty="0">
                <a:hlinkClick r:id="rId7"/>
              </a:rPr>
              <a:t>FSU Foundation</a:t>
            </a:r>
            <a:endParaRPr lang="en-US" sz="32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2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52D6-194B-47D7-8E82-AA9E59C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Policies and Procedures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A5E4-9616-416C-8020-5337457C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4100" b="1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Non-Travel Reimbursements</a:t>
            </a:r>
            <a:endParaRPr lang="en-US" sz="4100" b="0" i="0" dirty="0">
              <a:solidFill>
                <a:srgbClr val="2C2A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an emergency</a:t>
            </a:r>
            <a:r>
              <a:rPr lang="en-US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faculty/staff may </a:t>
            </a:r>
            <a:r>
              <a:rPr lang="en-US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</a:t>
            </a:r>
            <a:r>
              <a:rPr lang="en-US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pay for materials or services from their personal funds with the expectation that they will be reimbursed by the University for the purchase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reimbursements require justification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deemed improper will not be reimbursed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122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59A-1FD9-4F5A-8ECA-B601A09D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Contact 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2D0D-B857-4C71-B9E6-5A9A3655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US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CTL-AccountsPayable@fsu.edu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us for: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handling requests</a:t>
            </a:r>
          </a:p>
          <a:p>
            <a:pPr lvl="1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 deadlines</a:t>
            </a:r>
          </a:p>
          <a:p>
            <a:pPr lvl="1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regarding a particular invoice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Pay Situation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347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4790-7A2B-4C19-9299-D3D20AF7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 Payable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DABB0-BE2D-480E-B1AD-6420222D7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Thomas Donovan - Disbursements Manager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Jasmine Johnson - AP Supervisor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Toia Furr - AP Supervisor</a:t>
            </a:r>
          </a:p>
          <a:p>
            <a:r>
              <a:rPr lang="en-US" dirty="0">
                <a:hlinkClick r:id="rId3"/>
              </a:rPr>
              <a:t>Accounts Payable Directory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755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F723-4101-4419-B28D-E3F434EA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52677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E96F-65CE-4414-8165-0E663469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Interested in knowing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9C09D-5F80-48FA-B1A6-6F844D6C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Topics not covered: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Spreadsheet Uploads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Cash Advances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Stop Payments</a:t>
            </a:r>
          </a:p>
        </p:txBody>
      </p:sp>
    </p:spTree>
    <p:extLst>
      <p:ext uri="{BB962C8B-B14F-4D97-AF65-F5344CB8AC3E}">
        <p14:creationId xmlns:p14="http://schemas.microsoft.com/office/powerpoint/2010/main" val="292278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07C4-AEE1-4BA7-BCBB-D9AA8889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Accounts Payable Terms</a:t>
            </a:r>
          </a:p>
        </p:txBody>
      </p:sp>
    </p:spTree>
    <p:extLst>
      <p:ext uri="{BB962C8B-B14F-4D97-AF65-F5344CB8AC3E}">
        <p14:creationId xmlns:p14="http://schemas.microsoft.com/office/powerpoint/2010/main" val="254201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A5F4-5740-4F3A-B338-5F6F0CF4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Accounts Payable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6D9A-B28D-419C-B57B-3D83BBEED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Encumbered Disbursements 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A </a:t>
            </a:r>
            <a:r>
              <a:rPr lang="en-US" sz="2400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 for an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invoice that is related to a Purchase Order. </a:t>
            </a:r>
          </a:p>
          <a:p>
            <a:pPr marL="0" indent="0" algn="l">
              <a:buNone/>
            </a:pPr>
            <a:endParaRPr lang="en-US" sz="2400" dirty="0">
              <a:solidFill>
                <a:srgbClr val="2C2A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Unencumbered Disbursements 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A payment for an invoice that is </a:t>
            </a:r>
            <a:r>
              <a:rPr lang="en-US" sz="2400" b="1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400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related to a Purchase Order. </a:t>
            </a:r>
          </a:p>
          <a:p>
            <a:pPr lvl="1"/>
            <a:r>
              <a:rPr lang="en-US" sz="1866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Should only occur where normal Procurement procedures are not available, such as when a supplier will not accept the University’s purchase order and/or purchasing card </a:t>
            </a:r>
          </a:p>
          <a:p>
            <a:pPr lvl="1"/>
            <a:r>
              <a:rPr lang="en-US" sz="1866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66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efer to the </a:t>
            </a:r>
            <a:r>
              <a:rPr lang="en-US" sz="1866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University’s Expenditure Guidelines </a:t>
            </a:r>
            <a:r>
              <a:rPr lang="en-US" sz="1866" b="0" i="0" dirty="0">
                <a:solidFill>
                  <a:srgbClr val="2C2A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specific allowable unencumbered expenditures</a:t>
            </a:r>
          </a:p>
          <a:p>
            <a:pPr lvl="1"/>
            <a:r>
              <a:rPr lang="en-US" sz="1866" dirty="0">
                <a:solidFill>
                  <a:srgbClr val="2C2A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P-Card Link </a:t>
            </a:r>
            <a:endParaRPr lang="en-US" sz="1866" b="0" i="0" dirty="0">
              <a:solidFill>
                <a:srgbClr val="2C2A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en-US" sz="2400" b="0" i="0" dirty="0">
              <a:solidFill>
                <a:srgbClr val="2C2A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5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ctagon 3">
            <a:extLst>
              <a:ext uri="{FF2B5EF4-FFF2-40B4-BE49-F238E27FC236}">
                <a16:creationId xmlns:a16="http://schemas.microsoft.com/office/drawing/2014/main" id="{20464EFD-DB19-4F38-982F-3D84D511EFF0}"/>
              </a:ext>
            </a:extLst>
          </p:cNvPr>
          <p:cNvSpPr/>
          <p:nvPr/>
        </p:nvSpPr>
        <p:spPr>
          <a:xfrm>
            <a:off x="4082143" y="1798175"/>
            <a:ext cx="3853543" cy="4125561"/>
          </a:xfrm>
          <a:prstGeom prst="oc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11114-65E2-4293-B941-A3414791224C}"/>
              </a:ext>
            </a:extLst>
          </p:cNvPr>
          <p:cNvSpPr txBox="1"/>
          <p:nvPr/>
        </p:nvSpPr>
        <p:spPr>
          <a:xfrm>
            <a:off x="3690256" y="1266950"/>
            <a:ext cx="195942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Requisition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D7E5B-2353-4519-B3B7-099B235545A7}"/>
              </a:ext>
            </a:extLst>
          </p:cNvPr>
          <p:cNvSpPr txBox="1"/>
          <p:nvPr/>
        </p:nvSpPr>
        <p:spPr>
          <a:xfrm>
            <a:off x="6645729" y="1278680"/>
            <a:ext cx="241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Purchase 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76EC6-278C-4378-802C-BEFC86D2834F}"/>
              </a:ext>
            </a:extLst>
          </p:cNvPr>
          <p:cNvSpPr txBox="1"/>
          <p:nvPr/>
        </p:nvSpPr>
        <p:spPr>
          <a:xfrm>
            <a:off x="8049986" y="2292226"/>
            <a:ext cx="414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Goods/Services are delivered/completed and are inspected by the 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558A5-6971-4A62-BAD9-6354C2C31E40}"/>
              </a:ext>
            </a:extLst>
          </p:cNvPr>
          <p:cNvSpPr txBox="1"/>
          <p:nvPr/>
        </p:nvSpPr>
        <p:spPr>
          <a:xfrm>
            <a:off x="8049986" y="4425168"/>
            <a:ext cx="398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Department creates a receipt in OMNI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4812F-58C3-45F6-9DE2-43D1A4F14A37}"/>
              </a:ext>
            </a:extLst>
          </p:cNvPr>
          <p:cNvSpPr txBox="1"/>
          <p:nvPr/>
        </p:nvSpPr>
        <p:spPr>
          <a:xfrm>
            <a:off x="6841304" y="5760447"/>
            <a:ext cx="477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Invoices are sent directly to OMNI from </a:t>
            </a:r>
            <a:r>
              <a:rPr lang="en-US" sz="2400" b="1" dirty="0">
                <a:solidFill>
                  <a:srgbClr val="FF0000"/>
                </a:solidFill>
              </a:rPr>
              <a:t>Transcepta</a:t>
            </a:r>
            <a:r>
              <a:rPr lang="en-US" sz="2400" dirty="0"/>
              <a:t> or via </a:t>
            </a:r>
            <a:r>
              <a:rPr lang="en-US" sz="2400" b="1" dirty="0">
                <a:solidFill>
                  <a:srgbClr val="FF0000"/>
                </a:solidFill>
              </a:rPr>
              <a:t>CXML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2094A-DA2B-4279-BE38-F9E984E8D707}"/>
              </a:ext>
            </a:extLst>
          </p:cNvPr>
          <p:cNvSpPr txBox="1"/>
          <p:nvPr/>
        </p:nvSpPr>
        <p:spPr>
          <a:xfrm>
            <a:off x="4612821" y="2172542"/>
            <a:ext cx="28520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Procure to Pay Process w/</a:t>
            </a:r>
          </a:p>
          <a:p>
            <a:pPr algn="ctr"/>
            <a:r>
              <a:rPr lang="en-US" sz="4800" dirty="0"/>
              <a:t>Transcepta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C3807-401D-4852-83A6-852DAD50B786}"/>
              </a:ext>
            </a:extLst>
          </p:cNvPr>
          <p:cNvSpPr txBox="1"/>
          <p:nvPr/>
        </p:nvSpPr>
        <p:spPr>
          <a:xfrm>
            <a:off x="896984" y="5677172"/>
            <a:ext cx="4752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OMNI automatically creates the Voucher.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6CD84-EDA8-43B6-9917-0F1376C81AE4}"/>
              </a:ext>
            </a:extLst>
          </p:cNvPr>
          <p:cNvSpPr txBox="1"/>
          <p:nvPr/>
        </p:nvSpPr>
        <p:spPr>
          <a:xfrm>
            <a:off x="380490" y="4261742"/>
            <a:ext cx="435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Departments check the </a:t>
            </a:r>
          </a:p>
          <a:p>
            <a:r>
              <a:rPr lang="en-US" sz="2400" dirty="0"/>
              <a:t>exception query in OMNI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393A6E-D4E7-45A1-ADDB-B12835A922D9}"/>
              </a:ext>
            </a:extLst>
          </p:cNvPr>
          <p:cNvSpPr txBox="1"/>
          <p:nvPr/>
        </p:nvSpPr>
        <p:spPr>
          <a:xfrm>
            <a:off x="1142276" y="2459631"/>
            <a:ext cx="347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Pay-cycles creates the payment to the Vendor</a:t>
            </a:r>
          </a:p>
        </p:txBody>
      </p:sp>
    </p:spTree>
    <p:extLst>
      <p:ext uri="{BB962C8B-B14F-4D97-AF65-F5344CB8AC3E}">
        <p14:creationId xmlns:p14="http://schemas.microsoft.com/office/powerpoint/2010/main" val="16276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1629</Words>
  <Application>Microsoft Office PowerPoint</Application>
  <PresentationFormat>Widescreen</PresentationFormat>
  <Paragraphs>328</Paragraphs>
  <Slides>63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acumin-pro</vt:lpstr>
      <vt:lpstr>Arial</vt:lpstr>
      <vt:lpstr>Calibri</vt:lpstr>
      <vt:lpstr>Times New Roman</vt:lpstr>
      <vt:lpstr>Garnet_HighDef-1</vt:lpstr>
      <vt:lpstr>Introduction to Accounts Payable</vt:lpstr>
      <vt:lpstr>Course Outline</vt:lpstr>
      <vt:lpstr> Policies and Procedures</vt:lpstr>
      <vt:lpstr>Policies and Procedures</vt:lpstr>
      <vt:lpstr>Policies and Procedures</vt:lpstr>
      <vt:lpstr>Policies and Procedures</vt:lpstr>
      <vt:lpstr>   Accounts Payable Terms</vt:lpstr>
      <vt:lpstr>Accounts Payable Terms</vt:lpstr>
      <vt:lpstr>PowerPoint Presentation</vt:lpstr>
      <vt:lpstr>Accounts Payable Terms</vt:lpstr>
      <vt:lpstr>Electronic Invoices-cXML </vt:lpstr>
      <vt:lpstr>Exceptions </vt:lpstr>
      <vt:lpstr>Exceptions Queries</vt:lpstr>
      <vt:lpstr>Exceptions</vt:lpstr>
      <vt:lpstr>Exceptions</vt:lpstr>
      <vt:lpstr>PowerPoint Presentation</vt:lpstr>
      <vt:lpstr>Accounts Payable Terms</vt:lpstr>
      <vt:lpstr>Freight Terms</vt:lpstr>
      <vt:lpstr>Accounts Payable Terms</vt:lpstr>
      <vt:lpstr>Advance Payment</vt:lpstr>
      <vt:lpstr>Advance Payment</vt:lpstr>
      <vt:lpstr>Special Handling </vt:lpstr>
      <vt:lpstr>Navigating OMNI </vt:lpstr>
      <vt:lpstr>Navigating OMNI </vt:lpstr>
      <vt:lpstr>Document Management and OnBase</vt:lpstr>
      <vt:lpstr>FSU Document Management &amp; OnBase</vt:lpstr>
      <vt:lpstr>Document Management and OnBase</vt:lpstr>
      <vt:lpstr>Document Management and OnBase</vt:lpstr>
      <vt:lpstr>Force Receipts</vt:lpstr>
      <vt:lpstr>Receipts</vt:lpstr>
      <vt:lpstr>Document Management and OnBase</vt:lpstr>
      <vt:lpstr>Document Management and OnBase</vt:lpstr>
      <vt:lpstr>OnBase Error</vt:lpstr>
      <vt:lpstr>Invoices</vt:lpstr>
      <vt:lpstr>How to upload invoices into OnBase? </vt:lpstr>
      <vt:lpstr>Invoice Etiquette </vt:lpstr>
      <vt:lpstr>Electronic Invoices</vt:lpstr>
      <vt:lpstr>Vouchers</vt:lpstr>
      <vt:lpstr>Search for Voucher</vt:lpstr>
      <vt:lpstr>Vouchers</vt:lpstr>
      <vt:lpstr>Voucher Review </vt:lpstr>
      <vt:lpstr>Voucher Review </vt:lpstr>
      <vt:lpstr>Voucher Review </vt:lpstr>
      <vt:lpstr>Voucher Review </vt:lpstr>
      <vt:lpstr>Payment Methods</vt:lpstr>
      <vt:lpstr>Foreign Vendor Payment Request </vt:lpstr>
      <vt:lpstr>   Payment Requests (ePRFs)</vt:lpstr>
      <vt:lpstr>Payment Requests Center</vt:lpstr>
      <vt:lpstr>Accounts Payable Roles</vt:lpstr>
      <vt:lpstr>Payment Request Center</vt:lpstr>
      <vt:lpstr>Payment Request Center</vt:lpstr>
      <vt:lpstr>ePRF Approver Tips</vt:lpstr>
      <vt:lpstr>PowerPoint Presentation</vt:lpstr>
      <vt:lpstr>Payment Request (eprf) Criteria</vt:lpstr>
      <vt:lpstr>New Supplier Portal: PaymentWorks</vt:lpstr>
      <vt:lpstr>      </vt:lpstr>
      <vt:lpstr>  Resources</vt:lpstr>
      <vt:lpstr>Helpful Queries</vt:lpstr>
      <vt:lpstr>Resources</vt:lpstr>
      <vt:lpstr>Contact Us</vt:lpstr>
      <vt:lpstr>Accounts Payable Contacts</vt:lpstr>
      <vt:lpstr>   Questions?</vt:lpstr>
      <vt:lpstr>Interested in knowing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Accounts Payable</dc:title>
  <dc:creator>Michelle Pohto</dc:creator>
  <cp:lastModifiedBy>Michelle Pohto</cp:lastModifiedBy>
  <cp:revision>14</cp:revision>
  <cp:lastPrinted>2022-05-12T16:34:13Z</cp:lastPrinted>
  <dcterms:created xsi:type="dcterms:W3CDTF">2022-01-18T16:43:40Z</dcterms:created>
  <dcterms:modified xsi:type="dcterms:W3CDTF">2024-01-08T14:11:10Z</dcterms:modified>
</cp:coreProperties>
</file>