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7" r:id="rId5"/>
    <p:sldId id="355" r:id="rId6"/>
    <p:sldId id="346" r:id="rId7"/>
    <p:sldId id="258" r:id="rId8"/>
    <p:sldId id="357" r:id="rId9"/>
    <p:sldId id="347" r:id="rId10"/>
    <p:sldId id="348" r:id="rId11"/>
    <p:sldId id="349" r:id="rId12"/>
    <p:sldId id="259" r:id="rId13"/>
    <p:sldId id="350" r:id="rId14"/>
    <p:sldId id="356" r:id="rId15"/>
    <p:sldId id="354" r:id="rId16"/>
    <p:sldId id="351" r:id="rId17"/>
    <p:sldId id="359" r:id="rId18"/>
    <p:sldId id="352" r:id="rId19"/>
    <p:sldId id="353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F644-1977-4959-B72A-04B17C91241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CDB13-BFF4-4937-A90F-6B1D4B93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571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77DB1-931C-40AE-BC19-5F46F275C7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4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4896"/>
            <a:ext cx="109728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D0B88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7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014"/>
            <a:ext cx="10972800" cy="863983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19"/>
            <a:ext cx="5386917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167"/>
            <a:ext cx="5386917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43719"/>
            <a:ext cx="5389033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07167"/>
            <a:ext cx="5389033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2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64899"/>
            <a:ext cx="4011084" cy="1268684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4897"/>
            <a:ext cx="6815667" cy="5421587"/>
          </a:xfrm>
        </p:spPr>
        <p:txBody>
          <a:bodyPr/>
          <a:lstStyle>
            <a:lvl1pPr>
              <a:defRPr sz="4267">
                <a:latin typeface="+mj-lt"/>
              </a:defRPr>
            </a:lvl1pPr>
            <a:lvl2pPr>
              <a:defRPr sz="3733">
                <a:latin typeface="+mj-lt"/>
              </a:defRPr>
            </a:lvl2pPr>
            <a:lvl3pPr>
              <a:defRPr sz="3200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433583"/>
            <a:ext cx="4011084" cy="41529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79" y="5237655"/>
            <a:ext cx="9681195" cy="384067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0179" y="464208"/>
            <a:ext cx="9681195" cy="46420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0179" y="5621723"/>
            <a:ext cx="9681195" cy="734628"/>
          </a:xfrm>
        </p:spPr>
        <p:txBody>
          <a:bodyPr/>
          <a:lstStyle>
            <a:lvl1pPr marL="0" indent="0">
              <a:buNone/>
              <a:defRPr sz="1867"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801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87441"/>
            <a:ext cx="10972800" cy="364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TL-Invoices@fsu.edu" TargetMode="External"/><Relationship Id="rId2" Type="http://schemas.openxmlformats.org/officeDocument/2006/relationships/hyperlink" Target="mailto:Ctl-Accountspayable@fsu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ervices/accounts-payable/encumbered-payments" TargetMode="External"/><Relationship Id="rId2" Type="http://schemas.openxmlformats.org/officeDocument/2006/relationships/hyperlink" Target="https://controller.vpfa.fsu.edu/services/accounts-payable/directo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Transcepta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4E75-9B50-7EF9-0769-D90CD36F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E2DB2-0D49-0552-79FF-0E6248140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26599"/>
            <a:ext cx="10972800" cy="2941503"/>
          </a:xfrm>
        </p:spPr>
      </p:pic>
    </p:spTree>
    <p:extLst>
      <p:ext uri="{BB962C8B-B14F-4D97-AF65-F5344CB8AC3E}">
        <p14:creationId xmlns:p14="http://schemas.microsoft.com/office/powerpoint/2010/main" val="273979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BDE74-8618-579B-F193-E7996960A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21777"/>
            <a:ext cx="5386917" cy="799772"/>
          </a:xfrm>
        </p:spPr>
        <p:txBody>
          <a:bodyPr/>
          <a:lstStyle/>
          <a:p>
            <a:r>
              <a:rPr lang="en-US" dirty="0"/>
              <a:t>Under $1K- Force Receipt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42DB-22B2-6641-040D-7F42DF227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045963"/>
            <a:ext cx="5386917" cy="2607343"/>
          </a:xfrm>
        </p:spPr>
        <p:txBody>
          <a:bodyPr>
            <a:normAutofit/>
          </a:bodyPr>
          <a:lstStyle/>
          <a:p>
            <a:r>
              <a:rPr lang="en-US" dirty="0"/>
              <a:t>All items under $1K will be forced after 10 days of receiving the invoice in OnBase if the department has not done so already.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EAAE9-543A-AEE6-9397-8F9C53951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9" y="1021777"/>
            <a:ext cx="5389033" cy="799772"/>
          </a:xfrm>
        </p:spPr>
        <p:txBody>
          <a:bodyPr/>
          <a:lstStyle/>
          <a:p>
            <a:r>
              <a:rPr lang="en-US" dirty="0"/>
              <a:t>Over $1K- Email Notification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9BB9F-5C25-DCEF-D241-8C4D6C6C2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045963"/>
            <a:ext cx="5389033" cy="2284934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 Email Notification will be sent to Budget Managers and the PO Requestor for invoices over $1K.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1FEFC-6EDF-4FE2-5ED8-6C61A20E0DC0}"/>
              </a:ext>
            </a:extLst>
          </p:cNvPr>
          <p:cNvSpPr txBox="1"/>
          <p:nvPr/>
        </p:nvSpPr>
        <p:spPr>
          <a:xfrm>
            <a:off x="658070" y="4877720"/>
            <a:ext cx="110705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the department has not received the item(s) or there are issues with the item(s), please contact CTL-AccountsPayable@fsu.edu.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2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2538-7707-CC0F-F08F-C6FDB92E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DocMGT</a:t>
            </a:r>
            <a:r>
              <a:rPr lang="en-US" dirty="0"/>
              <a:t> (OnBase)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14BD0-4B90-E473-4000-1CF7535D9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16038"/>
            <a:ext cx="10972800" cy="2762624"/>
          </a:xfrm>
        </p:spPr>
      </p:pic>
    </p:spTree>
    <p:extLst>
      <p:ext uri="{BB962C8B-B14F-4D97-AF65-F5344CB8AC3E}">
        <p14:creationId xmlns:p14="http://schemas.microsoft.com/office/powerpoint/2010/main" val="224102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E9BF-1402-43FF-F07C-96071A4F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4178"/>
            <a:ext cx="10972800" cy="97220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DocMGT</a:t>
            </a:r>
            <a:r>
              <a:rPr lang="en-US" dirty="0"/>
              <a:t> (OnBase)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70D565-FD9E-3E59-887B-6E12737C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136" y="1953639"/>
            <a:ext cx="6822040" cy="4904361"/>
          </a:xfrm>
        </p:spPr>
      </p:pic>
    </p:spTree>
    <p:extLst>
      <p:ext uri="{BB962C8B-B14F-4D97-AF65-F5344CB8AC3E}">
        <p14:creationId xmlns:p14="http://schemas.microsoft.com/office/powerpoint/2010/main" val="375937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AF5E-5D81-E423-CE0E-4BACB3DD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Payable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7CF06-B085-98FE-14FA-2E21C629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CTL-Accountspayable@fsu.edu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Special Handling Request</a:t>
            </a:r>
          </a:p>
          <a:p>
            <a:pPr lvl="1"/>
            <a:r>
              <a:rPr lang="en-US" dirty="0"/>
              <a:t>Payment Inquires</a:t>
            </a:r>
          </a:p>
          <a:p>
            <a:r>
              <a:rPr lang="en-US" dirty="0">
                <a:hlinkClick r:id="rId3"/>
              </a:rPr>
              <a:t>CTL-Invoices@fsu.edu</a:t>
            </a:r>
            <a:endParaRPr lang="en-US" dirty="0"/>
          </a:p>
          <a:p>
            <a:pPr lvl="1"/>
            <a:r>
              <a:rPr lang="en-US" dirty="0"/>
              <a:t>Invoice submission Only</a:t>
            </a:r>
          </a:p>
        </p:txBody>
      </p:sp>
    </p:spTree>
    <p:extLst>
      <p:ext uri="{BB962C8B-B14F-4D97-AF65-F5344CB8AC3E}">
        <p14:creationId xmlns:p14="http://schemas.microsoft.com/office/powerpoint/2010/main" val="278676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1264-1B64-94E4-9DFC-20FB3B07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Payable Contacts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6E9D-EE0E-AE1D-2474-09BD5B818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Accounts Payable Directory | Controller's Office (fsu.edu)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Encumbered Payments | Controller's Office (fsu.edu)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6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C682-C89A-2AF3-9B66-E20E91E9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Payable Contacts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E0AE62-C7C8-6835-47F0-6334B74ED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08194"/>
            <a:ext cx="10852847" cy="25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13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915D-6718-6781-2903-C6A71286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3DABA-140B-71FF-F734-B40F20C2D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919" y="2137101"/>
            <a:ext cx="8556162" cy="4166021"/>
          </a:xfrm>
        </p:spPr>
      </p:pic>
    </p:spTree>
    <p:extLst>
      <p:ext uri="{BB962C8B-B14F-4D97-AF65-F5344CB8AC3E}">
        <p14:creationId xmlns:p14="http://schemas.microsoft.com/office/powerpoint/2010/main" val="140051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B54E-8650-8BBD-E502-44FD2F09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AB73-0D00-5F34-5695-D0343388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Payment Process w/ Transcepta</a:t>
            </a:r>
          </a:p>
          <a:p>
            <a:r>
              <a:rPr lang="en-US" dirty="0"/>
              <a:t>Connected Suppliers vs. </a:t>
            </a:r>
            <a:r>
              <a:rPr lang="en-US" dirty="0" err="1"/>
              <a:t>AnyInvoices</a:t>
            </a:r>
            <a:endParaRPr lang="en-US" dirty="0"/>
          </a:p>
          <a:p>
            <a:r>
              <a:rPr lang="en-US" dirty="0"/>
              <a:t>Voucher Review</a:t>
            </a:r>
          </a:p>
          <a:p>
            <a:r>
              <a:rPr lang="en-US" dirty="0"/>
              <a:t>Helpful Queries</a:t>
            </a:r>
          </a:p>
          <a:p>
            <a:r>
              <a:rPr lang="en-US" dirty="0"/>
              <a:t>Document Management (OnBase) Review </a:t>
            </a:r>
          </a:p>
          <a:p>
            <a:r>
              <a:rPr lang="en-US" dirty="0"/>
              <a:t>Accounts Payable Contacts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7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ctagon 3">
            <a:extLst>
              <a:ext uri="{FF2B5EF4-FFF2-40B4-BE49-F238E27FC236}">
                <a16:creationId xmlns:a16="http://schemas.microsoft.com/office/drawing/2014/main" id="{20464EFD-DB19-4F38-982F-3D84D511EFF0}"/>
              </a:ext>
            </a:extLst>
          </p:cNvPr>
          <p:cNvSpPr/>
          <p:nvPr/>
        </p:nvSpPr>
        <p:spPr>
          <a:xfrm>
            <a:off x="4082143" y="1798175"/>
            <a:ext cx="3853543" cy="4125561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11114-65E2-4293-B941-A3414791224C}"/>
              </a:ext>
            </a:extLst>
          </p:cNvPr>
          <p:cNvSpPr txBox="1"/>
          <p:nvPr/>
        </p:nvSpPr>
        <p:spPr>
          <a:xfrm>
            <a:off x="3690256" y="1190558"/>
            <a:ext cx="195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Requisition -</a:t>
            </a:r>
            <a:r>
              <a:rPr lang="en-US" sz="2400" dirty="0" err="1"/>
              <a:t>Spearmart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D7E5B-2353-4519-B3B7-099B235545A7}"/>
              </a:ext>
            </a:extLst>
          </p:cNvPr>
          <p:cNvSpPr txBox="1"/>
          <p:nvPr/>
        </p:nvSpPr>
        <p:spPr>
          <a:xfrm>
            <a:off x="6890640" y="1169510"/>
            <a:ext cx="241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Purchase Order – </a:t>
            </a:r>
            <a:r>
              <a:rPr lang="en-US" sz="2400" dirty="0" err="1"/>
              <a:t>Spearmart</a:t>
            </a: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76EC6-278C-4378-802C-BEFC86D2834F}"/>
              </a:ext>
            </a:extLst>
          </p:cNvPr>
          <p:cNvSpPr txBox="1"/>
          <p:nvPr/>
        </p:nvSpPr>
        <p:spPr>
          <a:xfrm>
            <a:off x="8049986" y="2292226"/>
            <a:ext cx="414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Goods/Services are delivered/completed and are inspected by the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558A5-6971-4A62-BAD9-6354C2C31E40}"/>
              </a:ext>
            </a:extLst>
          </p:cNvPr>
          <p:cNvSpPr txBox="1"/>
          <p:nvPr/>
        </p:nvSpPr>
        <p:spPr>
          <a:xfrm>
            <a:off x="8049986" y="4425168"/>
            <a:ext cx="39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Department creates a receipt in OMNI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4812F-58C3-45F6-9DE2-43D1A4F14A37}"/>
              </a:ext>
            </a:extLst>
          </p:cNvPr>
          <p:cNvSpPr txBox="1"/>
          <p:nvPr/>
        </p:nvSpPr>
        <p:spPr>
          <a:xfrm>
            <a:off x="6841304" y="5760447"/>
            <a:ext cx="477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Invoices are sent directly to OMNI from </a:t>
            </a:r>
            <a:r>
              <a:rPr lang="en-US" sz="2400" b="1" dirty="0">
                <a:solidFill>
                  <a:srgbClr val="FF0000"/>
                </a:solidFill>
              </a:rPr>
              <a:t>Transcepta</a:t>
            </a:r>
            <a:r>
              <a:rPr lang="en-US" sz="2400" dirty="0"/>
              <a:t> or via </a:t>
            </a:r>
            <a:r>
              <a:rPr lang="en-US" sz="2400" b="1" dirty="0">
                <a:solidFill>
                  <a:srgbClr val="FF0000"/>
                </a:solidFill>
              </a:rPr>
              <a:t>CXML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2094A-DA2B-4279-BE38-F9E984E8D707}"/>
              </a:ext>
            </a:extLst>
          </p:cNvPr>
          <p:cNvSpPr txBox="1"/>
          <p:nvPr/>
        </p:nvSpPr>
        <p:spPr>
          <a:xfrm>
            <a:off x="4612821" y="2492696"/>
            <a:ext cx="2852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Payment Process w/</a:t>
            </a:r>
          </a:p>
          <a:p>
            <a:pPr algn="ctr"/>
            <a:r>
              <a:rPr lang="en-US" sz="4800" dirty="0"/>
              <a:t>Transcepta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C3807-401D-4852-83A6-852DAD50B786}"/>
              </a:ext>
            </a:extLst>
          </p:cNvPr>
          <p:cNvSpPr txBox="1"/>
          <p:nvPr/>
        </p:nvSpPr>
        <p:spPr>
          <a:xfrm>
            <a:off x="896984" y="5677172"/>
            <a:ext cx="475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OMNI automatically creates the Voucher.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6CD84-EDA8-43B6-9917-0F1376C81AE4}"/>
              </a:ext>
            </a:extLst>
          </p:cNvPr>
          <p:cNvSpPr txBox="1"/>
          <p:nvPr/>
        </p:nvSpPr>
        <p:spPr>
          <a:xfrm>
            <a:off x="380490" y="4261742"/>
            <a:ext cx="435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Departments check the </a:t>
            </a:r>
          </a:p>
          <a:p>
            <a:r>
              <a:rPr lang="en-US" sz="2400" dirty="0"/>
              <a:t>exception query in OMNI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93A6E-D4E7-45A1-ADDB-B12835A922D9}"/>
              </a:ext>
            </a:extLst>
          </p:cNvPr>
          <p:cNvSpPr txBox="1"/>
          <p:nvPr/>
        </p:nvSpPr>
        <p:spPr>
          <a:xfrm>
            <a:off x="1142276" y="2459631"/>
            <a:ext cx="347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Pay-cycles creates the payment to the Vendor</a:t>
            </a:r>
          </a:p>
        </p:txBody>
      </p:sp>
    </p:spTree>
    <p:extLst>
      <p:ext uri="{BB962C8B-B14F-4D97-AF65-F5344CB8AC3E}">
        <p14:creationId xmlns:p14="http://schemas.microsoft.com/office/powerpoint/2010/main" val="16276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183-5EF9-DD27-D2D3-B0ADB704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Connected Suppliers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46715-A545-2C8E-9992-0453046236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Advanced Business Systems</a:t>
            </a:r>
          </a:p>
          <a:p>
            <a:r>
              <a:rPr lang="en-US" dirty="0"/>
              <a:t>Airgas USA, LLC - South Division</a:t>
            </a:r>
          </a:p>
          <a:p>
            <a:r>
              <a:rPr lang="en-US" dirty="0"/>
              <a:t>American Servco Inc.</a:t>
            </a:r>
          </a:p>
          <a:p>
            <a:r>
              <a:rPr lang="en-US" dirty="0"/>
              <a:t>Aramark - Collegiate Hospitality</a:t>
            </a:r>
          </a:p>
          <a:p>
            <a:r>
              <a:rPr lang="en-US" dirty="0"/>
              <a:t>Astro Travel and Tours, Inc.</a:t>
            </a:r>
          </a:p>
          <a:p>
            <a:r>
              <a:rPr lang="en-US" dirty="0"/>
              <a:t>Brooks Building Solution</a:t>
            </a:r>
          </a:p>
          <a:p>
            <a:r>
              <a:rPr lang="en-US" dirty="0"/>
              <a:t>Cintas Corp NO. 2</a:t>
            </a:r>
          </a:p>
          <a:p>
            <a:r>
              <a:rPr lang="en-US" dirty="0"/>
              <a:t>Complete Book &amp; Media Supply, Inc.</a:t>
            </a:r>
          </a:p>
          <a:p>
            <a:r>
              <a:rPr lang="en-US" dirty="0"/>
              <a:t>Dell Marketing LP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62F1E-D72C-1737-CF56-6459922819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Eli Roberts &amp; Sons Inc.</a:t>
            </a:r>
          </a:p>
          <a:p>
            <a:r>
              <a:rPr lang="en-US" dirty="0"/>
              <a:t>Full Press Apparel, Inc.</a:t>
            </a:r>
          </a:p>
          <a:p>
            <a:r>
              <a:rPr lang="en-US" dirty="0"/>
              <a:t>GRAYBAR</a:t>
            </a:r>
          </a:p>
          <a:p>
            <a:r>
              <a:rPr lang="en-US" dirty="0"/>
              <a:t>Henry Schein Inc.</a:t>
            </a:r>
          </a:p>
          <a:p>
            <a:r>
              <a:rPr lang="en-US" dirty="0"/>
              <a:t>Hicks Heating And Air</a:t>
            </a:r>
          </a:p>
          <a:p>
            <a:r>
              <a:rPr lang="en-US" dirty="0"/>
              <a:t>McMaster-Carr Supply Company -</a:t>
            </a:r>
          </a:p>
          <a:p>
            <a:r>
              <a:rPr lang="en-US" dirty="0"/>
              <a:t>Medline Industries, LP</a:t>
            </a:r>
          </a:p>
          <a:p>
            <a:r>
              <a:rPr lang="en-US" dirty="0"/>
              <a:t>Trane</a:t>
            </a:r>
          </a:p>
          <a:p>
            <a:r>
              <a:rPr lang="en-US" dirty="0"/>
              <a:t>W.W. Grainger Inc.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to come….</a:t>
            </a:r>
          </a:p>
        </p:txBody>
      </p:sp>
    </p:spTree>
    <p:extLst>
      <p:ext uri="{BB962C8B-B14F-4D97-AF65-F5344CB8AC3E}">
        <p14:creationId xmlns:p14="http://schemas.microsoft.com/office/powerpoint/2010/main" val="176053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93BDE-1AF3-8603-C317-CF13BA1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Connected Suppliers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5C48F-4C29-B063-1B84-18DFC2C982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Options to submit invoices through Transcepta</a:t>
            </a:r>
          </a:p>
          <a:p>
            <a:pPr lvl="1"/>
            <a:r>
              <a:rPr lang="en-US" dirty="0"/>
              <a:t>EDI</a:t>
            </a:r>
          </a:p>
          <a:p>
            <a:pPr lvl="1"/>
            <a:r>
              <a:rPr lang="en-US" dirty="0"/>
              <a:t>Email PDF</a:t>
            </a:r>
          </a:p>
          <a:p>
            <a:pPr lvl="1"/>
            <a:r>
              <a:rPr lang="en-US" dirty="0"/>
              <a:t>PO Flip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3A36E6-45AF-51A7-ACF5-277065D93F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Payment Terms will remain the same. </a:t>
            </a:r>
          </a:p>
          <a:p>
            <a:r>
              <a:rPr lang="en-US" dirty="0"/>
              <a:t>Vouchers will be created automatically once the invoice has been validated by Transcepta</a:t>
            </a:r>
          </a:p>
        </p:txBody>
      </p:sp>
    </p:spTree>
    <p:extLst>
      <p:ext uri="{BB962C8B-B14F-4D97-AF65-F5344CB8AC3E}">
        <p14:creationId xmlns:p14="http://schemas.microsoft.com/office/powerpoint/2010/main" val="138290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C89B-C9BD-A3B1-6680-28C696E2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AnyInvoice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9817D-81A2-C10C-556A-7A0D1ABC2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These are invoices sent directly to Transcepta by Accounts Payable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Accounts Payable reviews each invoice in Transcepta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Transcepta sends the file to OMNI where each invoice is loaded into OnBase/</a:t>
            </a:r>
            <a:r>
              <a:rPr lang="en-US" dirty="0" err="1"/>
              <a:t>DocMGT</a:t>
            </a:r>
            <a:r>
              <a:rPr lang="en-US" dirty="0"/>
              <a:t> in Complete Status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49EA-713B-0F87-5614-CD7C370D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Voucher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3680C-1182-2CAA-3D96-8264A906E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48CD8-4E8F-5221-17ED-F0FF90CE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18" y="2069822"/>
            <a:ext cx="7521439" cy="44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7090-BEC2-1EF8-DE3E-C5D663FE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Voucher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70C00-BF7E-7C86-0D10-348BF7805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2227840"/>
            <a:ext cx="7884643" cy="4191602"/>
          </a:xfrm>
        </p:spPr>
      </p:pic>
    </p:spTree>
    <p:extLst>
      <p:ext uri="{BB962C8B-B14F-4D97-AF65-F5344CB8AC3E}">
        <p14:creationId xmlns:p14="http://schemas.microsoft.com/office/powerpoint/2010/main" val="65324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41A4-8D44-A842-10F1-EFB9EA82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Queries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F56B-E644-7C42-0394-B0FD51DF2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77" y="2682869"/>
            <a:ext cx="10972800" cy="2870643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FSU_CTRL_AP_NO_RECEIPT_EXCEPT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FSU_CTRL_AP_TSC_INV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10884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A8F3678EB6C449F5336F219FF17A3" ma:contentTypeVersion="15" ma:contentTypeDescription="Create a new document." ma:contentTypeScope="" ma:versionID="50a75856ee54f6150f1dc4a5dc9f80d8">
  <xsd:schema xmlns:xsd="http://www.w3.org/2001/XMLSchema" xmlns:xs="http://www.w3.org/2001/XMLSchema" xmlns:p="http://schemas.microsoft.com/office/2006/metadata/properties" xmlns:ns3="55249a15-7afb-4daf-b17e-95891a43a9af" xmlns:ns4="d8f9715c-9d9d-4cb4-88ba-5e7da105927a" targetNamespace="http://schemas.microsoft.com/office/2006/metadata/properties" ma:root="true" ma:fieldsID="b87b16ba457f4344764d65d99cf3561b" ns3:_="" ns4:_="">
    <xsd:import namespace="55249a15-7afb-4daf-b17e-95891a43a9af"/>
    <xsd:import namespace="d8f9715c-9d9d-4cb4-88ba-5e7da10592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49a15-7afb-4daf-b17e-95891a43a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9715c-9d9d-4cb4-88ba-5e7da10592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249a15-7afb-4daf-b17e-95891a43a9af" xsi:nil="true"/>
  </documentManagement>
</p:properties>
</file>

<file path=customXml/itemProps1.xml><?xml version="1.0" encoding="utf-8"?>
<ds:datastoreItem xmlns:ds="http://schemas.openxmlformats.org/officeDocument/2006/customXml" ds:itemID="{FB270411-9FA0-4768-AEB3-94DC9BEB2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49a15-7afb-4daf-b17e-95891a43a9af"/>
    <ds:schemaRef ds:uri="d8f9715c-9d9d-4cb4-88ba-5e7da1059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2745B5-DC9F-4751-9F8B-387EE7F636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66353F-0A97-4A44-A753-96D993EF6B62}">
  <ds:schemaRefs>
    <ds:schemaRef ds:uri="http://purl.org/dc/dcmitype/"/>
    <ds:schemaRef ds:uri="http://purl.org/dc/elements/1.1/"/>
    <ds:schemaRef ds:uri="55249a15-7afb-4daf-b17e-95891a43a9af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8f9715c-9d9d-4cb4-88ba-5e7da10592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372</Words>
  <Application>Microsoft Office PowerPoint</Application>
  <PresentationFormat>Widescreen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Garnet_HighDef-1</vt:lpstr>
      <vt:lpstr>Transcepta Review</vt:lpstr>
      <vt:lpstr>Overview</vt:lpstr>
      <vt:lpstr>PowerPoint Presentation</vt:lpstr>
      <vt:lpstr>Connected Suppliers</vt:lpstr>
      <vt:lpstr>Connected Suppliers</vt:lpstr>
      <vt:lpstr>AnyInvoice</vt:lpstr>
      <vt:lpstr>Voucher Review</vt:lpstr>
      <vt:lpstr>Voucher Review</vt:lpstr>
      <vt:lpstr>Helpful Queries </vt:lpstr>
      <vt:lpstr>Example</vt:lpstr>
      <vt:lpstr>PowerPoint Presentation</vt:lpstr>
      <vt:lpstr>DocMGT (OnBase)</vt:lpstr>
      <vt:lpstr>DocMGT (OnBase)</vt:lpstr>
      <vt:lpstr>Accounts Payable Contacts</vt:lpstr>
      <vt:lpstr>Accounts Payable Contacts </vt:lpstr>
      <vt:lpstr>Accounts Payable Contacts</vt:lpstr>
      <vt:lpstr>Questions 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Transcepta Review</dc:title>
  <dc:creator>Michelle Pohto</dc:creator>
  <cp:lastModifiedBy>Ellen Rider</cp:lastModifiedBy>
  <cp:revision>10</cp:revision>
  <dcterms:created xsi:type="dcterms:W3CDTF">2024-02-23T14:18:40Z</dcterms:created>
  <dcterms:modified xsi:type="dcterms:W3CDTF">2024-03-07T16:02:41Z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0x010100131A8F3678EB6C449F5336F219FF17A3</vt:lpwstr>
  </property>
</Properties>
</file>