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slideLayouts/slideLayout25.xml" ContentType="application/vnd.openxmlformats-officedocument.presentationml.slideLayout+xml"/>
  <Override PartName="/ppt/theme/theme11.xml" ContentType="application/vnd.openxmlformats-officedocument.theme+xml"/>
  <Override PartName="/ppt/slideLayouts/slideLayout26.xml" ContentType="application/vnd.openxmlformats-officedocument.presentationml.slideLayout+xml"/>
  <Override PartName="/ppt/theme/theme12.xml" ContentType="application/vnd.openxmlformats-officedocument.theme+xml"/>
  <Override PartName="/ppt/slideLayouts/slideLayout27.xml" ContentType="application/vnd.openxmlformats-officedocument.presentationml.slideLayout+xml"/>
  <Override PartName="/ppt/theme/theme13.xml" ContentType="application/vnd.openxmlformats-officedocument.theme+xml"/>
  <Override PartName="/ppt/slideLayouts/slideLayout28.xml" ContentType="application/vnd.openxmlformats-officedocument.presentationml.slideLayout+xml"/>
  <Override PartName="/ppt/theme/theme14.xml" ContentType="application/vnd.openxmlformats-officedocument.theme+xml"/>
  <Override PartName="/ppt/slideLayouts/slideLayout29.xml" ContentType="application/vnd.openxmlformats-officedocument.presentationml.slideLayout+xml"/>
  <Override PartName="/ppt/theme/theme15.xml" ContentType="application/vnd.openxmlformats-officedocument.theme+xml"/>
  <Override PartName="/ppt/slideLayouts/slideLayout30.xml" ContentType="application/vnd.openxmlformats-officedocument.presentationml.slideLayout+xml"/>
  <Override PartName="/ppt/theme/theme16.xml" ContentType="application/vnd.openxmlformats-officedocument.theme+xml"/>
  <Override PartName="/ppt/slideLayouts/slideLayout31.xml" ContentType="application/vnd.openxmlformats-officedocument.presentationml.slideLayout+xml"/>
  <Override PartName="/ppt/theme/theme17.xml" ContentType="application/vnd.openxmlformats-officedocument.theme+xml"/>
  <Override PartName="/ppt/slideLayouts/slideLayout32.xml" ContentType="application/vnd.openxmlformats-officedocument.presentationml.slideLayout+xml"/>
  <Override PartName="/ppt/theme/theme18.xml" ContentType="application/vnd.openxmlformats-officedocument.theme+xml"/>
  <Override PartName="/ppt/slideLayouts/slideLayout33.xml" ContentType="application/vnd.openxmlformats-officedocument.presentationml.slideLayout+xml"/>
  <Override PartName="/ppt/theme/theme19.xml" ContentType="application/vnd.openxmlformats-officedocument.theme+xml"/>
  <Override PartName="/ppt/slideLayouts/slideLayout34.xml" ContentType="application/vnd.openxmlformats-officedocument.presentationml.slideLayout+xml"/>
  <Override PartName="/ppt/theme/theme20.xml" ContentType="application/vnd.openxmlformats-officedocument.theme+xml"/>
  <Override PartName="/ppt/slideLayouts/slideLayout35.xml" ContentType="application/vnd.openxmlformats-officedocument.presentationml.slideLayout+xml"/>
  <Override PartName="/ppt/theme/theme21.xml" ContentType="application/vnd.openxmlformats-officedocument.theme+xml"/>
  <Override PartName="/ppt/slideLayouts/slideLayout36.xml" ContentType="application/vnd.openxmlformats-officedocument.presentationml.slideLayout+xml"/>
  <Override PartName="/ppt/theme/theme22.xml" ContentType="application/vnd.openxmlformats-officedocument.theme+xml"/>
  <Override PartName="/ppt/slideLayouts/slideLayout37.xml" ContentType="application/vnd.openxmlformats-officedocument.presentationml.slideLayout+xml"/>
  <Override PartName="/ppt/theme/theme23.xml" ContentType="application/vnd.openxmlformats-officedocument.theme+xml"/>
  <Override PartName="/ppt/slideLayouts/slideLayout38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  <p:sldMasterId id="2147483698" r:id="rId6"/>
    <p:sldMasterId id="2147483700" r:id="rId7"/>
    <p:sldMasterId id="2147483702" r:id="rId8"/>
    <p:sldMasterId id="2147483704" r:id="rId9"/>
    <p:sldMasterId id="2147483706" r:id="rId10"/>
    <p:sldMasterId id="2147483708" r:id="rId11"/>
    <p:sldMasterId id="2147483710" r:id="rId12"/>
    <p:sldMasterId id="2147483712" r:id="rId13"/>
    <p:sldMasterId id="2147483714" r:id="rId14"/>
    <p:sldMasterId id="2147483716" r:id="rId15"/>
    <p:sldMasterId id="2147483718" r:id="rId16"/>
    <p:sldMasterId id="2147483720" r:id="rId17"/>
    <p:sldMasterId id="2147483722" r:id="rId18"/>
    <p:sldMasterId id="2147483724" r:id="rId19"/>
    <p:sldMasterId id="2147483726" r:id="rId20"/>
    <p:sldMasterId id="2147483728" r:id="rId21"/>
    <p:sldMasterId id="2147483730" r:id="rId22"/>
    <p:sldMasterId id="2147483732" r:id="rId23"/>
    <p:sldMasterId id="2147483734" r:id="rId24"/>
    <p:sldMasterId id="2147483736" r:id="rId25"/>
    <p:sldMasterId id="2147483738" r:id="rId26"/>
    <p:sldMasterId id="2147483740" r:id="rId27"/>
    <p:sldMasterId id="2147483742" r:id="rId28"/>
  </p:sldMasterIdLst>
  <p:notesMasterIdLst>
    <p:notesMasterId r:id="rId72"/>
  </p:notesMasterIdLst>
  <p:sldIdLst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43" r:id="rId51"/>
    <p:sldId id="256" r:id="rId52"/>
    <p:sldId id="312" r:id="rId53"/>
    <p:sldId id="314" r:id="rId54"/>
    <p:sldId id="293" r:id="rId55"/>
    <p:sldId id="300" r:id="rId56"/>
    <p:sldId id="301" r:id="rId57"/>
    <p:sldId id="302" r:id="rId58"/>
    <p:sldId id="303" r:id="rId59"/>
    <p:sldId id="304" r:id="rId60"/>
    <p:sldId id="292" r:id="rId61"/>
    <p:sldId id="306" r:id="rId62"/>
    <p:sldId id="305" r:id="rId63"/>
    <p:sldId id="307" r:id="rId64"/>
    <p:sldId id="308" r:id="rId65"/>
    <p:sldId id="309" r:id="rId66"/>
    <p:sldId id="310" r:id="rId67"/>
    <p:sldId id="311" r:id="rId68"/>
    <p:sldId id="315" r:id="rId69"/>
    <p:sldId id="316" r:id="rId70"/>
    <p:sldId id="319" r:id="rId7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C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448" autoAdjust="0"/>
  </p:normalViewPr>
  <p:slideViewPr>
    <p:cSldViewPr snapToGrid="0">
      <p:cViewPr varScale="1">
        <p:scale>
          <a:sx n="93" d="100"/>
          <a:sy n="93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2.xml"/><Relationship Id="rId21" Type="http://schemas.openxmlformats.org/officeDocument/2006/relationships/slideMaster" Target="slideMasters/slideMaster17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7.xml"/><Relationship Id="rId24" Type="http://schemas.openxmlformats.org/officeDocument/2006/relationships/slideMaster" Target="slideMasters/slideMaster20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slide" Target="slides/slide38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33.xml"/><Relationship Id="rId19" Type="http://schemas.openxmlformats.org/officeDocument/2006/relationships/slideMaster" Target="slideMasters/slideMaster15.xml"/><Relationship Id="rId14" Type="http://schemas.openxmlformats.org/officeDocument/2006/relationships/slideMaster" Target="slideMasters/slideMaster10.xml"/><Relationship Id="rId22" Type="http://schemas.openxmlformats.org/officeDocument/2006/relationships/slideMaster" Target="slideMasters/slideMaster18.xml"/><Relationship Id="rId27" Type="http://schemas.openxmlformats.org/officeDocument/2006/relationships/slideMaster" Target="slideMasters/slideMaster23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23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Master" Target="slideMasters/slideMaster21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16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Master" Target="slideMasters/slideMaster11.xml"/><Relationship Id="rId23" Type="http://schemas.openxmlformats.org/officeDocument/2006/relationships/slideMaster" Target="slideMasters/slideMaster19.xml"/><Relationship Id="rId28" Type="http://schemas.openxmlformats.org/officeDocument/2006/relationships/slideMaster" Target="slideMasters/slideMaster24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39" Type="http://schemas.openxmlformats.org/officeDocument/2006/relationships/slide" Target="slides/slide11.xml"/><Relationship Id="rId34" Type="http://schemas.openxmlformats.org/officeDocument/2006/relationships/slide" Target="slides/slide6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71" Type="http://schemas.openxmlformats.org/officeDocument/2006/relationships/slide" Target="slides/slide4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D4CA37-727B-44BC-8BFC-ED7420F71C7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B5AB85-FF79-4A37-903F-9CDEA01CAE4A}">
      <dgm:prSet phldrT="[Text]"/>
      <dgm:spPr/>
      <dgm:t>
        <a:bodyPr/>
        <a:lstStyle/>
        <a:p>
          <a:r>
            <a:rPr lang="en-US" b="1" dirty="0" smtClean="0"/>
            <a:t>Introduction</a:t>
          </a:r>
          <a:endParaRPr lang="en-US" b="1" dirty="0"/>
        </a:p>
      </dgm:t>
    </dgm:pt>
    <dgm:pt modelId="{25A572E9-38EE-49C0-B5F1-B1CB88262A38}" type="parTrans" cxnId="{1FCA05EC-3BBF-420D-B678-23532B8592A3}">
      <dgm:prSet/>
      <dgm:spPr/>
      <dgm:t>
        <a:bodyPr/>
        <a:lstStyle/>
        <a:p>
          <a:endParaRPr lang="en-US"/>
        </a:p>
      </dgm:t>
    </dgm:pt>
    <dgm:pt modelId="{F2C1EC8F-17AC-443A-A073-5CB6160EB35A}" type="sibTrans" cxnId="{1FCA05EC-3BBF-420D-B678-23532B8592A3}">
      <dgm:prSet/>
      <dgm:spPr/>
      <dgm:t>
        <a:bodyPr/>
        <a:lstStyle/>
        <a:p>
          <a:endParaRPr lang="en-US"/>
        </a:p>
      </dgm:t>
    </dgm:pt>
    <dgm:pt modelId="{AEE32E23-5449-48CD-823F-9C048F265841}">
      <dgm:prSet/>
      <dgm:spPr/>
      <dgm:t>
        <a:bodyPr/>
        <a:lstStyle/>
        <a:p>
          <a:r>
            <a:rPr lang="en-US" b="1" dirty="0" smtClean="0"/>
            <a:t>Scope Overview</a:t>
          </a:r>
        </a:p>
      </dgm:t>
    </dgm:pt>
    <dgm:pt modelId="{48905F3A-24E6-47A1-B39C-21D0B7151F98}" type="parTrans" cxnId="{DA35F7ED-394A-459C-B5F2-B6CCEE526E71}">
      <dgm:prSet/>
      <dgm:spPr/>
      <dgm:t>
        <a:bodyPr/>
        <a:lstStyle/>
        <a:p>
          <a:endParaRPr lang="en-US"/>
        </a:p>
      </dgm:t>
    </dgm:pt>
    <dgm:pt modelId="{CDE4D176-9E8F-419F-9FC3-F054C91C7229}" type="sibTrans" cxnId="{DA35F7ED-394A-459C-B5F2-B6CCEE526E71}">
      <dgm:prSet/>
      <dgm:spPr/>
      <dgm:t>
        <a:bodyPr/>
        <a:lstStyle/>
        <a:p>
          <a:endParaRPr lang="en-US"/>
        </a:p>
      </dgm:t>
    </dgm:pt>
    <dgm:pt modelId="{D6164432-BDD8-4624-A9A7-29411DE7B81F}">
      <dgm:prSet/>
      <dgm:spPr/>
      <dgm:t>
        <a:bodyPr/>
        <a:lstStyle/>
        <a:p>
          <a:r>
            <a:rPr lang="en-US" b="1" dirty="0" smtClean="0"/>
            <a:t>Design &amp; Configuration</a:t>
          </a:r>
          <a:endParaRPr lang="en-US" b="1" dirty="0"/>
        </a:p>
      </dgm:t>
    </dgm:pt>
    <dgm:pt modelId="{106656D0-08A2-4886-9DCA-EB52D2AFD164}" type="parTrans" cxnId="{6181205C-7008-4282-822C-AA8D62FDDA5C}">
      <dgm:prSet/>
      <dgm:spPr/>
      <dgm:t>
        <a:bodyPr/>
        <a:lstStyle/>
        <a:p>
          <a:endParaRPr lang="en-US"/>
        </a:p>
      </dgm:t>
    </dgm:pt>
    <dgm:pt modelId="{D2235F86-6589-4AFF-BF8F-253E76C0A436}" type="sibTrans" cxnId="{6181205C-7008-4282-822C-AA8D62FDDA5C}">
      <dgm:prSet/>
      <dgm:spPr/>
      <dgm:t>
        <a:bodyPr/>
        <a:lstStyle/>
        <a:p>
          <a:endParaRPr lang="en-US"/>
        </a:p>
      </dgm:t>
    </dgm:pt>
    <dgm:pt modelId="{076A3FE5-5A51-4465-861A-ED4EB6E0C388}">
      <dgm:prSet/>
      <dgm:spPr/>
      <dgm:t>
        <a:bodyPr/>
        <a:lstStyle/>
        <a:p>
          <a:r>
            <a:rPr lang="en-US" b="1" dirty="0" smtClean="0"/>
            <a:t>Implications for Departments</a:t>
          </a:r>
          <a:endParaRPr lang="en-US" b="1" dirty="0"/>
        </a:p>
      </dgm:t>
    </dgm:pt>
    <dgm:pt modelId="{A75C1E01-687D-4BD4-8A4A-2913D4F14DD0}" type="parTrans" cxnId="{3010E082-7DF2-4ADF-A1EF-FEEB8EA34C1C}">
      <dgm:prSet/>
      <dgm:spPr/>
      <dgm:t>
        <a:bodyPr/>
        <a:lstStyle/>
        <a:p>
          <a:endParaRPr lang="en-US"/>
        </a:p>
      </dgm:t>
    </dgm:pt>
    <dgm:pt modelId="{4EF365E9-FD36-4373-8523-AC28297BD974}" type="sibTrans" cxnId="{3010E082-7DF2-4ADF-A1EF-FEEB8EA34C1C}">
      <dgm:prSet/>
      <dgm:spPr/>
      <dgm:t>
        <a:bodyPr/>
        <a:lstStyle/>
        <a:p>
          <a:endParaRPr lang="en-US"/>
        </a:p>
      </dgm:t>
    </dgm:pt>
    <dgm:pt modelId="{8C3937B5-305F-41AB-BF00-8436A8EF5A7A}">
      <dgm:prSet/>
      <dgm:spPr/>
      <dgm:t>
        <a:bodyPr/>
        <a:lstStyle/>
        <a:p>
          <a:r>
            <a:rPr lang="en-US" b="1" dirty="0" smtClean="0"/>
            <a:t>Accounting Example</a:t>
          </a:r>
          <a:endParaRPr lang="en-US" b="1" dirty="0"/>
        </a:p>
      </dgm:t>
    </dgm:pt>
    <dgm:pt modelId="{3E54AE65-7E24-4888-97D7-EBE92EAE9814}" type="parTrans" cxnId="{1B0869B3-08F3-4F65-8B60-C0FF8FAB9146}">
      <dgm:prSet/>
      <dgm:spPr/>
      <dgm:t>
        <a:bodyPr/>
        <a:lstStyle/>
        <a:p>
          <a:endParaRPr lang="en-US"/>
        </a:p>
      </dgm:t>
    </dgm:pt>
    <dgm:pt modelId="{B34B8AD9-49AA-4ECD-A996-EE4E841ED2AD}" type="sibTrans" cxnId="{1B0869B3-08F3-4F65-8B60-C0FF8FAB9146}">
      <dgm:prSet/>
      <dgm:spPr/>
      <dgm:t>
        <a:bodyPr/>
        <a:lstStyle/>
        <a:p>
          <a:endParaRPr lang="en-US"/>
        </a:p>
      </dgm:t>
    </dgm:pt>
    <dgm:pt modelId="{851074DC-ED43-433A-A81B-0ABD3E4B5EA8}">
      <dgm:prSet/>
      <dgm:spPr/>
      <dgm:t>
        <a:bodyPr/>
        <a:lstStyle/>
        <a:p>
          <a:r>
            <a:rPr lang="en-US" b="1" dirty="0" smtClean="0"/>
            <a:t>Next Steps</a:t>
          </a:r>
          <a:endParaRPr lang="en-US" b="1" dirty="0"/>
        </a:p>
      </dgm:t>
    </dgm:pt>
    <dgm:pt modelId="{6F962059-459D-47C7-83AE-789C07BAF7A5}" type="parTrans" cxnId="{8E423C9A-D7E3-4D74-B3A6-A3A4E7D09866}">
      <dgm:prSet/>
      <dgm:spPr/>
      <dgm:t>
        <a:bodyPr/>
        <a:lstStyle/>
        <a:p>
          <a:endParaRPr lang="en-US"/>
        </a:p>
      </dgm:t>
    </dgm:pt>
    <dgm:pt modelId="{531B68F0-E824-4ABA-B813-DD3472F6DE03}" type="sibTrans" cxnId="{8E423C9A-D7E3-4D74-B3A6-A3A4E7D09866}">
      <dgm:prSet/>
      <dgm:spPr/>
      <dgm:t>
        <a:bodyPr/>
        <a:lstStyle/>
        <a:p>
          <a:endParaRPr lang="en-US"/>
        </a:p>
      </dgm:t>
    </dgm:pt>
    <dgm:pt modelId="{95467A53-F32E-4C9C-BF34-9F42D48C2DA4}">
      <dgm:prSet/>
      <dgm:spPr/>
      <dgm:t>
        <a:bodyPr/>
        <a:lstStyle/>
        <a:p>
          <a:r>
            <a:rPr lang="en-US" b="1" dirty="0" smtClean="0"/>
            <a:t>Q&amp;A/Discussion</a:t>
          </a:r>
          <a:endParaRPr lang="en-US" b="1" dirty="0"/>
        </a:p>
      </dgm:t>
    </dgm:pt>
    <dgm:pt modelId="{155AF3E7-C3C8-4462-BCFD-5273C7BD65F4}" type="parTrans" cxnId="{581DB35C-BAD8-481E-8402-4B44B82287D9}">
      <dgm:prSet/>
      <dgm:spPr/>
      <dgm:t>
        <a:bodyPr/>
        <a:lstStyle/>
        <a:p>
          <a:endParaRPr lang="en-US"/>
        </a:p>
      </dgm:t>
    </dgm:pt>
    <dgm:pt modelId="{CE21C010-A6A6-4486-8462-61E8EAEA169C}" type="sibTrans" cxnId="{581DB35C-BAD8-481E-8402-4B44B82287D9}">
      <dgm:prSet/>
      <dgm:spPr/>
      <dgm:t>
        <a:bodyPr/>
        <a:lstStyle/>
        <a:p>
          <a:endParaRPr lang="en-US"/>
        </a:p>
      </dgm:t>
    </dgm:pt>
    <dgm:pt modelId="{11A8F14B-8834-46AC-8669-27117BBD3863}" type="pres">
      <dgm:prSet presAssocID="{89D4CA37-727B-44BC-8BFC-ED7420F71C7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85C687-A7F6-41B0-9173-3805C47093A2}" type="pres">
      <dgm:prSet presAssocID="{53B5AB85-FF79-4A37-903F-9CDEA01CAE4A}" presName="parentLin" presStyleCnt="0"/>
      <dgm:spPr/>
    </dgm:pt>
    <dgm:pt modelId="{2F15899B-99E0-4A44-8612-C2082B9C2DD0}" type="pres">
      <dgm:prSet presAssocID="{53B5AB85-FF79-4A37-903F-9CDEA01CAE4A}" presName="parentLeftMargin" presStyleLbl="node1" presStyleIdx="0" presStyleCnt="7"/>
      <dgm:spPr/>
      <dgm:t>
        <a:bodyPr/>
        <a:lstStyle/>
        <a:p>
          <a:endParaRPr lang="en-US"/>
        </a:p>
      </dgm:t>
    </dgm:pt>
    <dgm:pt modelId="{DCD5AA75-F5DC-4286-A22D-0E6E7718AF60}" type="pres">
      <dgm:prSet presAssocID="{53B5AB85-FF79-4A37-903F-9CDEA01CAE4A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9F3581-9B4A-4AAF-9D0E-BC52947C3121}" type="pres">
      <dgm:prSet presAssocID="{53B5AB85-FF79-4A37-903F-9CDEA01CAE4A}" presName="negativeSpace" presStyleCnt="0"/>
      <dgm:spPr/>
    </dgm:pt>
    <dgm:pt modelId="{0EA0C31B-DEC1-4685-88A9-1F7953F8479A}" type="pres">
      <dgm:prSet presAssocID="{53B5AB85-FF79-4A37-903F-9CDEA01CAE4A}" presName="childText" presStyleLbl="conFgAcc1" presStyleIdx="0" presStyleCnt="7">
        <dgm:presLayoutVars>
          <dgm:bulletEnabled val="1"/>
        </dgm:presLayoutVars>
      </dgm:prSet>
      <dgm:spPr/>
    </dgm:pt>
    <dgm:pt modelId="{78E416D3-61A5-4C65-B335-268209FA4F4A}" type="pres">
      <dgm:prSet presAssocID="{F2C1EC8F-17AC-443A-A073-5CB6160EB35A}" presName="spaceBetweenRectangles" presStyleCnt="0"/>
      <dgm:spPr/>
    </dgm:pt>
    <dgm:pt modelId="{935F33E5-3139-4D46-9762-7B26928D7DAD}" type="pres">
      <dgm:prSet presAssocID="{AEE32E23-5449-48CD-823F-9C048F265841}" presName="parentLin" presStyleCnt="0"/>
      <dgm:spPr/>
    </dgm:pt>
    <dgm:pt modelId="{C73AC044-1734-469D-8C50-48053EAAE8B6}" type="pres">
      <dgm:prSet presAssocID="{AEE32E23-5449-48CD-823F-9C048F265841}" presName="parentLeftMargin" presStyleLbl="node1" presStyleIdx="0" presStyleCnt="7"/>
      <dgm:spPr/>
      <dgm:t>
        <a:bodyPr/>
        <a:lstStyle/>
        <a:p>
          <a:endParaRPr lang="en-US"/>
        </a:p>
      </dgm:t>
    </dgm:pt>
    <dgm:pt modelId="{2F69A1A3-02DC-472F-8E89-82C95C0342A7}" type="pres">
      <dgm:prSet presAssocID="{AEE32E23-5449-48CD-823F-9C048F265841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3CE6A5-DA55-4660-B4B1-CF5EC2D57B73}" type="pres">
      <dgm:prSet presAssocID="{AEE32E23-5449-48CD-823F-9C048F265841}" presName="negativeSpace" presStyleCnt="0"/>
      <dgm:spPr/>
    </dgm:pt>
    <dgm:pt modelId="{33F402D8-2AF5-4366-9EC9-E1D515CB3C19}" type="pres">
      <dgm:prSet presAssocID="{AEE32E23-5449-48CD-823F-9C048F265841}" presName="childText" presStyleLbl="conFgAcc1" presStyleIdx="1" presStyleCnt="7" custLinFactNeighborX="-354" custLinFactNeighborY="155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2D7254-9E81-445F-B631-2C63D4B64F68}" type="pres">
      <dgm:prSet presAssocID="{CDE4D176-9E8F-419F-9FC3-F054C91C7229}" presName="spaceBetweenRectangles" presStyleCnt="0"/>
      <dgm:spPr/>
    </dgm:pt>
    <dgm:pt modelId="{B8923D52-8496-49C7-8A85-809C4B14940E}" type="pres">
      <dgm:prSet presAssocID="{D6164432-BDD8-4624-A9A7-29411DE7B81F}" presName="parentLin" presStyleCnt="0"/>
      <dgm:spPr/>
    </dgm:pt>
    <dgm:pt modelId="{CCFFCC80-1A48-4640-BAA2-8B3DD00B4581}" type="pres">
      <dgm:prSet presAssocID="{D6164432-BDD8-4624-A9A7-29411DE7B81F}" presName="parentLeftMargin" presStyleLbl="node1" presStyleIdx="1" presStyleCnt="7"/>
      <dgm:spPr/>
      <dgm:t>
        <a:bodyPr/>
        <a:lstStyle/>
        <a:p>
          <a:endParaRPr lang="en-US"/>
        </a:p>
      </dgm:t>
    </dgm:pt>
    <dgm:pt modelId="{1148022C-309C-4D5F-BCE8-B3587F5C7937}" type="pres">
      <dgm:prSet presAssocID="{D6164432-BDD8-4624-A9A7-29411DE7B81F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F511D7-8DD1-4195-B88A-E7B18E7D203E}" type="pres">
      <dgm:prSet presAssocID="{D6164432-BDD8-4624-A9A7-29411DE7B81F}" presName="negativeSpace" presStyleCnt="0"/>
      <dgm:spPr/>
    </dgm:pt>
    <dgm:pt modelId="{8C0E5D1D-B977-4F12-A41A-9F52F645E003}" type="pres">
      <dgm:prSet presAssocID="{D6164432-BDD8-4624-A9A7-29411DE7B81F}" presName="childText" presStyleLbl="conFgAcc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694858-BF19-4D4F-BE25-CE89C98A3686}" type="pres">
      <dgm:prSet presAssocID="{D2235F86-6589-4AFF-BF8F-253E76C0A436}" presName="spaceBetweenRectangles" presStyleCnt="0"/>
      <dgm:spPr/>
    </dgm:pt>
    <dgm:pt modelId="{AD0A05EB-9AEC-4C8D-B308-8EAA72A23012}" type="pres">
      <dgm:prSet presAssocID="{8C3937B5-305F-41AB-BF00-8436A8EF5A7A}" presName="parentLin" presStyleCnt="0"/>
      <dgm:spPr/>
    </dgm:pt>
    <dgm:pt modelId="{FF9A0066-DE0E-43C6-BB34-E64B3C380DEF}" type="pres">
      <dgm:prSet presAssocID="{8C3937B5-305F-41AB-BF00-8436A8EF5A7A}" presName="parentLeftMargin" presStyleLbl="node1" presStyleIdx="2" presStyleCnt="7"/>
      <dgm:spPr/>
      <dgm:t>
        <a:bodyPr/>
        <a:lstStyle/>
        <a:p>
          <a:endParaRPr lang="en-US"/>
        </a:p>
      </dgm:t>
    </dgm:pt>
    <dgm:pt modelId="{725CE72D-BDE6-41CC-9FBF-D953E72F044B}" type="pres">
      <dgm:prSet presAssocID="{8C3937B5-305F-41AB-BF00-8436A8EF5A7A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B0A2DF-614A-4BAD-854D-DF4F5B4D6D9C}" type="pres">
      <dgm:prSet presAssocID="{8C3937B5-305F-41AB-BF00-8436A8EF5A7A}" presName="negativeSpace" presStyleCnt="0"/>
      <dgm:spPr/>
    </dgm:pt>
    <dgm:pt modelId="{19ABE0BD-454D-4F6E-8A35-28EFCBC80384}" type="pres">
      <dgm:prSet presAssocID="{8C3937B5-305F-41AB-BF00-8436A8EF5A7A}" presName="childText" presStyleLbl="conFgAcc1" presStyleIdx="3" presStyleCnt="7">
        <dgm:presLayoutVars>
          <dgm:bulletEnabled val="1"/>
        </dgm:presLayoutVars>
      </dgm:prSet>
      <dgm:spPr/>
    </dgm:pt>
    <dgm:pt modelId="{96F101D6-8D6C-4066-895C-C3CFFC811E7D}" type="pres">
      <dgm:prSet presAssocID="{B34B8AD9-49AA-4ECD-A996-EE4E841ED2AD}" presName="spaceBetweenRectangles" presStyleCnt="0"/>
      <dgm:spPr/>
    </dgm:pt>
    <dgm:pt modelId="{7E606DD6-1B5D-419F-A232-62E67BA34987}" type="pres">
      <dgm:prSet presAssocID="{076A3FE5-5A51-4465-861A-ED4EB6E0C388}" presName="parentLin" presStyleCnt="0"/>
      <dgm:spPr/>
    </dgm:pt>
    <dgm:pt modelId="{36C11C0A-C80D-435A-9ABD-8685262F4901}" type="pres">
      <dgm:prSet presAssocID="{076A3FE5-5A51-4465-861A-ED4EB6E0C388}" presName="parentLeftMargin" presStyleLbl="node1" presStyleIdx="3" presStyleCnt="7"/>
      <dgm:spPr/>
      <dgm:t>
        <a:bodyPr/>
        <a:lstStyle/>
        <a:p>
          <a:endParaRPr lang="en-US"/>
        </a:p>
      </dgm:t>
    </dgm:pt>
    <dgm:pt modelId="{3E3A3508-CF74-4CC0-85B4-A548DFE4908E}" type="pres">
      <dgm:prSet presAssocID="{076A3FE5-5A51-4465-861A-ED4EB6E0C388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EDED28-AF2C-4BD4-BBAF-78B833DB2FC6}" type="pres">
      <dgm:prSet presAssocID="{076A3FE5-5A51-4465-861A-ED4EB6E0C388}" presName="negativeSpace" presStyleCnt="0"/>
      <dgm:spPr/>
    </dgm:pt>
    <dgm:pt modelId="{F2AF1126-BE4B-45F0-BE0B-89F56C4E9878}" type="pres">
      <dgm:prSet presAssocID="{076A3FE5-5A51-4465-861A-ED4EB6E0C388}" presName="childText" presStyleLbl="conFgAcc1" presStyleIdx="4" presStyleCnt="7">
        <dgm:presLayoutVars>
          <dgm:bulletEnabled val="1"/>
        </dgm:presLayoutVars>
      </dgm:prSet>
      <dgm:spPr/>
    </dgm:pt>
    <dgm:pt modelId="{572F1E26-1CDA-4DAF-BC96-BB962ACE1275}" type="pres">
      <dgm:prSet presAssocID="{4EF365E9-FD36-4373-8523-AC28297BD974}" presName="spaceBetweenRectangles" presStyleCnt="0"/>
      <dgm:spPr/>
    </dgm:pt>
    <dgm:pt modelId="{595856EF-A87F-4ED2-97C6-ECCD1073479A}" type="pres">
      <dgm:prSet presAssocID="{851074DC-ED43-433A-A81B-0ABD3E4B5EA8}" presName="parentLin" presStyleCnt="0"/>
      <dgm:spPr/>
    </dgm:pt>
    <dgm:pt modelId="{6395C5B4-6136-4316-8135-315A5A0C1C4A}" type="pres">
      <dgm:prSet presAssocID="{851074DC-ED43-433A-A81B-0ABD3E4B5EA8}" presName="parentLeftMargin" presStyleLbl="node1" presStyleIdx="4" presStyleCnt="7"/>
      <dgm:spPr/>
      <dgm:t>
        <a:bodyPr/>
        <a:lstStyle/>
        <a:p>
          <a:endParaRPr lang="en-US"/>
        </a:p>
      </dgm:t>
    </dgm:pt>
    <dgm:pt modelId="{D7E51454-0AFB-45A4-B07C-6564EB7F5BD7}" type="pres">
      <dgm:prSet presAssocID="{851074DC-ED43-433A-A81B-0ABD3E4B5EA8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9D51F7-2B2B-4CF4-8969-1817B518BE08}" type="pres">
      <dgm:prSet presAssocID="{851074DC-ED43-433A-A81B-0ABD3E4B5EA8}" presName="negativeSpace" presStyleCnt="0"/>
      <dgm:spPr/>
    </dgm:pt>
    <dgm:pt modelId="{231D5430-F300-49BD-94D3-BF2421F19982}" type="pres">
      <dgm:prSet presAssocID="{851074DC-ED43-433A-A81B-0ABD3E4B5EA8}" presName="childText" presStyleLbl="conFgAcc1" presStyleIdx="5" presStyleCnt="7">
        <dgm:presLayoutVars>
          <dgm:bulletEnabled val="1"/>
        </dgm:presLayoutVars>
      </dgm:prSet>
      <dgm:spPr/>
    </dgm:pt>
    <dgm:pt modelId="{D8A52851-D2DF-4361-BC77-5A5B8A2BECFE}" type="pres">
      <dgm:prSet presAssocID="{531B68F0-E824-4ABA-B813-DD3472F6DE03}" presName="spaceBetweenRectangles" presStyleCnt="0"/>
      <dgm:spPr/>
    </dgm:pt>
    <dgm:pt modelId="{1B5E147F-2FC1-42A1-9FFE-284F9B400953}" type="pres">
      <dgm:prSet presAssocID="{95467A53-F32E-4C9C-BF34-9F42D48C2DA4}" presName="parentLin" presStyleCnt="0"/>
      <dgm:spPr/>
    </dgm:pt>
    <dgm:pt modelId="{7329F89C-F7F5-4A19-9EFA-1DE688933B8A}" type="pres">
      <dgm:prSet presAssocID="{95467A53-F32E-4C9C-BF34-9F42D48C2DA4}" presName="parentLeftMargin" presStyleLbl="node1" presStyleIdx="5" presStyleCnt="7"/>
      <dgm:spPr/>
      <dgm:t>
        <a:bodyPr/>
        <a:lstStyle/>
        <a:p>
          <a:endParaRPr lang="en-US"/>
        </a:p>
      </dgm:t>
    </dgm:pt>
    <dgm:pt modelId="{D52F99A8-2D56-4F4A-98FD-2FFF78A03A8D}" type="pres">
      <dgm:prSet presAssocID="{95467A53-F32E-4C9C-BF34-9F42D48C2DA4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54995-65AD-42A4-85A2-699D7C49DCF3}" type="pres">
      <dgm:prSet presAssocID="{95467A53-F32E-4C9C-BF34-9F42D48C2DA4}" presName="negativeSpace" presStyleCnt="0"/>
      <dgm:spPr/>
    </dgm:pt>
    <dgm:pt modelId="{00500CB3-D987-48C5-9CAB-20D5CBBCB299}" type="pres">
      <dgm:prSet presAssocID="{95467A53-F32E-4C9C-BF34-9F42D48C2DA4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83FD38D2-78C0-4688-8481-D8513CEB49BA}" type="presOf" srcId="{076A3FE5-5A51-4465-861A-ED4EB6E0C388}" destId="{3E3A3508-CF74-4CC0-85B4-A548DFE4908E}" srcOrd="1" destOrd="0" presId="urn:microsoft.com/office/officeart/2005/8/layout/list1"/>
    <dgm:cxn modelId="{4438A179-E283-4724-8630-F3CA699190EA}" type="presOf" srcId="{AEE32E23-5449-48CD-823F-9C048F265841}" destId="{C73AC044-1734-469D-8C50-48053EAAE8B6}" srcOrd="0" destOrd="0" presId="urn:microsoft.com/office/officeart/2005/8/layout/list1"/>
    <dgm:cxn modelId="{759B765C-257E-48AC-86B3-0C0FB2C80957}" type="presOf" srcId="{53B5AB85-FF79-4A37-903F-9CDEA01CAE4A}" destId="{DCD5AA75-F5DC-4286-A22D-0E6E7718AF60}" srcOrd="1" destOrd="0" presId="urn:microsoft.com/office/officeart/2005/8/layout/list1"/>
    <dgm:cxn modelId="{3010E082-7DF2-4ADF-A1EF-FEEB8EA34C1C}" srcId="{89D4CA37-727B-44BC-8BFC-ED7420F71C7F}" destId="{076A3FE5-5A51-4465-861A-ED4EB6E0C388}" srcOrd="4" destOrd="0" parTransId="{A75C1E01-687D-4BD4-8A4A-2913D4F14DD0}" sibTransId="{4EF365E9-FD36-4373-8523-AC28297BD974}"/>
    <dgm:cxn modelId="{581DB35C-BAD8-481E-8402-4B44B82287D9}" srcId="{89D4CA37-727B-44BC-8BFC-ED7420F71C7F}" destId="{95467A53-F32E-4C9C-BF34-9F42D48C2DA4}" srcOrd="6" destOrd="0" parTransId="{155AF3E7-C3C8-4462-BCFD-5273C7BD65F4}" sibTransId="{CE21C010-A6A6-4486-8462-61E8EAEA169C}"/>
    <dgm:cxn modelId="{6181205C-7008-4282-822C-AA8D62FDDA5C}" srcId="{89D4CA37-727B-44BC-8BFC-ED7420F71C7F}" destId="{D6164432-BDD8-4624-A9A7-29411DE7B81F}" srcOrd="2" destOrd="0" parTransId="{106656D0-08A2-4886-9DCA-EB52D2AFD164}" sibTransId="{D2235F86-6589-4AFF-BF8F-253E76C0A436}"/>
    <dgm:cxn modelId="{C388C3BD-FB37-423B-B788-A761D369029D}" type="presOf" srcId="{8C3937B5-305F-41AB-BF00-8436A8EF5A7A}" destId="{725CE72D-BDE6-41CC-9FBF-D953E72F044B}" srcOrd="1" destOrd="0" presId="urn:microsoft.com/office/officeart/2005/8/layout/list1"/>
    <dgm:cxn modelId="{4BB27375-AA19-4D13-967E-63EF0E89ECEF}" type="presOf" srcId="{851074DC-ED43-433A-A81B-0ABD3E4B5EA8}" destId="{6395C5B4-6136-4316-8135-315A5A0C1C4A}" srcOrd="0" destOrd="0" presId="urn:microsoft.com/office/officeart/2005/8/layout/list1"/>
    <dgm:cxn modelId="{ABF7981B-1B33-48C2-B561-F5103DC48792}" type="presOf" srcId="{89D4CA37-727B-44BC-8BFC-ED7420F71C7F}" destId="{11A8F14B-8834-46AC-8669-27117BBD3863}" srcOrd="0" destOrd="0" presId="urn:microsoft.com/office/officeart/2005/8/layout/list1"/>
    <dgm:cxn modelId="{1B0869B3-08F3-4F65-8B60-C0FF8FAB9146}" srcId="{89D4CA37-727B-44BC-8BFC-ED7420F71C7F}" destId="{8C3937B5-305F-41AB-BF00-8436A8EF5A7A}" srcOrd="3" destOrd="0" parTransId="{3E54AE65-7E24-4888-97D7-EBE92EAE9814}" sibTransId="{B34B8AD9-49AA-4ECD-A996-EE4E841ED2AD}"/>
    <dgm:cxn modelId="{AE31D906-391F-4972-9BC6-FD4C613C335B}" type="presOf" srcId="{53B5AB85-FF79-4A37-903F-9CDEA01CAE4A}" destId="{2F15899B-99E0-4A44-8612-C2082B9C2DD0}" srcOrd="0" destOrd="0" presId="urn:microsoft.com/office/officeart/2005/8/layout/list1"/>
    <dgm:cxn modelId="{2E3432E8-30BC-420D-AF96-8589FDE749F0}" type="presOf" srcId="{8C3937B5-305F-41AB-BF00-8436A8EF5A7A}" destId="{FF9A0066-DE0E-43C6-BB34-E64B3C380DEF}" srcOrd="0" destOrd="0" presId="urn:microsoft.com/office/officeart/2005/8/layout/list1"/>
    <dgm:cxn modelId="{0D83C8EE-D8E0-414F-BB47-4352A08ABDD3}" type="presOf" srcId="{AEE32E23-5449-48CD-823F-9C048F265841}" destId="{2F69A1A3-02DC-472F-8E89-82C95C0342A7}" srcOrd="1" destOrd="0" presId="urn:microsoft.com/office/officeart/2005/8/layout/list1"/>
    <dgm:cxn modelId="{EBFA940B-31A7-4DE0-952C-3F51825E08C4}" type="presOf" srcId="{D6164432-BDD8-4624-A9A7-29411DE7B81F}" destId="{1148022C-309C-4D5F-BCE8-B3587F5C7937}" srcOrd="1" destOrd="0" presId="urn:microsoft.com/office/officeart/2005/8/layout/list1"/>
    <dgm:cxn modelId="{DFAC5588-075D-4F24-8982-4E8BF147CFE4}" type="presOf" srcId="{D6164432-BDD8-4624-A9A7-29411DE7B81F}" destId="{CCFFCC80-1A48-4640-BAA2-8B3DD00B4581}" srcOrd="0" destOrd="0" presId="urn:microsoft.com/office/officeart/2005/8/layout/list1"/>
    <dgm:cxn modelId="{274DD352-89DC-4E79-95FA-2F5086AD34F4}" type="presOf" srcId="{076A3FE5-5A51-4465-861A-ED4EB6E0C388}" destId="{36C11C0A-C80D-435A-9ABD-8685262F4901}" srcOrd="0" destOrd="0" presId="urn:microsoft.com/office/officeart/2005/8/layout/list1"/>
    <dgm:cxn modelId="{1FCA05EC-3BBF-420D-B678-23532B8592A3}" srcId="{89D4CA37-727B-44BC-8BFC-ED7420F71C7F}" destId="{53B5AB85-FF79-4A37-903F-9CDEA01CAE4A}" srcOrd="0" destOrd="0" parTransId="{25A572E9-38EE-49C0-B5F1-B1CB88262A38}" sibTransId="{F2C1EC8F-17AC-443A-A073-5CB6160EB35A}"/>
    <dgm:cxn modelId="{8E423C9A-D7E3-4D74-B3A6-A3A4E7D09866}" srcId="{89D4CA37-727B-44BC-8BFC-ED7420F71C7F}" destId="{851074DC-ED43-433A-A81B-0ABD3E4B5EA8}" srcOrd="5" destOrd="0" parTransId="{6F962059-459D-47C7-83AE-789C07BAF7A5}" sibTransId="{531B68F0-E824-4ABA-B813-DD3472F6DE03}"/>
    <dgm:cxn modelId="{DA35F7ED-394A-459C-B5F2-B6CCEE526E71}" srcId="{89D4CA37-727B-44BC-8BFC-ED7420F71C7F}" destId="{AEE32E23-5449-48CD-823F-9C048F265841}" srcOrd="1" destOrd="0" parTransId="{48905F3A-24E6-47A1-B39C-21D0B7151F98}" sibTransId="{CDE4D176-9E8F-419F-9FC3-F054C91C7229}"/>
    <dgm:cxn modelId="{1D9DEB5B-06C5-47D3-A5A3-5D80F1EA8273}" type="presOf" srcId="{95467A53-F32E-4C9C-BF34-9F42D48C2DA4}" destId="{D52F99A8-2D56-4F4A-98FD-2FFF78A03A8D}" srcOrd="1" destOrd="0" presId="urn:microsoft.com/office/officeart/2005/8/layout/list1"/>
    <dgm:cxn modelId="{64302D29-43F1-4E99-A048-1E46DE1899F6}" type="presOf" srcId="{95467A53-F32E-4C9C-BF34-9F42D48C2DA4}" destId="{7329F89C-F7F5-4A19-9EFA-1DE688933B8A}" srcOrd="0" destOrd="0" presId="urn:microsoft.com/office/officeart/2005/8/layout/list1"/>
    <dgm:cxn modelId="{E0810FCC-6587-4FD0-B31A-439CE87ACCAF}" type="presOf" srcId="{851074DC-ED43-433A-A81B-0ABD3E4B5EA8}" destId="{D7E51454-0AFB-45A4-B07C-6564EB7F5BD7}" srcOrd="1" destOrd="0" presId="urn:microsoft.com/office/officeart/2005/8/layout/list1"/>
    <dgm:cxn modelId="{5B599E94-F233-477B-88C8-11BDA748466D}" type="presParOf" srcId="{11A8F14B-8834-46AC-8669-27117BBD3863}" destId="{3C85C687-A7F6-41B0-9173-3805C47093A2}" srcOrd="0" destOrd="0" presId="urn:microsoft.com/office/officeart/2005/8/layout/list1"/>
    <dgm:cxn modelId="{F89E7860-2E24-4A24-B079-9946167FC99E}" type="presParOf" srcId="{3C85C687-A7F6-41B0-9173-3805C47093A2}" destId="{2F15899B-99E0-4A44-8612-C2082B9C2DD0}" srcOrd="0" destOrd="0" presId="urn:microsoft.com/office/officeart/2005/8/layout/list1"/>
    <dgm:cxn modelId="{AE167748-59EF-414F-ACFB-33D812C698C8}" type="presParOf" srcId="{3C85C687-A7F6-41B0-9173-3805C47093A2}" destId="{DCD5AA75-F5DC-4286-A22D-0E6E7718AF60}" srcOrd="1" destOrd="0" presId="urn:microsoft.com/office/officeart/2005/8/layout/list1"/>
    <dgm:cxn modelId="{04EE329A-084C-4E16-846D-149EDE6542A4}" type="presParOf" srcId="{11A8F14B-8834-46AC-8669-27117BBD3863}" destId="{CA9F3581-9B4A-4AAF-9D0E-BC52947C3121}" srcOrd="1" destOrd="0" presId="urn:microsoft.com/office/officeart/2005/8/layout/list1"/>
    <dgm:cxn modelId="{5C7D94B0-2E6D-4781-AFFB-F7D3BFE56897}" type="presParOf" srcId="{11A8F14B-8834-46AC-8669-27117BBD3863}" destId="{0EA0C31B-DEC1-4685-88A9-1F7953F8479A}" srcOrd="2" destOrd="0" presId="urn:microsoft.com/office/officeart/2005/8/layout/list1"/>
    <dgm:cxn modelId="{840D1EC1-5779-4896-964E-B35B93B37591}" type="presParOf" srcId="{11A8F14B-8834-46AC-8669-27117BBD3863}" destId="{78E416D3-61A5-4C65-B335-268209FA4F4A}" srcOrd="3" destOrd="0" presId="urn:microsoft.com/office/officeart/2005/8/layout/list1"/>
    <dgm:cxn modelId="{A993DC53-F17F-4309-9E4D-E2FCE8BA347E}" type="presParOf" srcId="{11A8F14B-8834-46AC-8669-27117BBD3863}" destId="{935F33E5-3139-4D46-9762-7B26928D7DAD}" srcOrd="4" destOrd="0" presId="urn:microsoft.com/office/officeart/2005/8/layout/list1"/>
    <dgm:cxn modelId="{9AE5CDB3-221A-4093-82F8-B54E6DBEFB51}" type="presParOf" srcId="{935F33E5-3139-4D46-9762-7B26928D7DAD}" destId="{C73AC044-1734-469D-8C50-48053EAAE8B6}" srcOrd="0" destOrd="0" presId="urn:microsoft.com/office/officeart/2005/8/layout/list1"/>
    <dgm:cxn modelId="{D28930AE-91F6-446E-A89C-156AFD646E87}" type="presParOf" srcId="{935F33E5-3139-4D46-9762-7B26928D7DAD}" destId="{2F69A1A3-02DC-472F-8E89-82C95C0342A7}" srcOrd="1" destOrd="0" presId="urn:microsoft.com/office/officeart/2005/8/layout/list1"/>
    <dgm:cxn modelId="{03298348-D1DC-4217-A6A2-222FD02BA2FA}" type="presParOf" srcId="{11A8F14B-8834-46AC-8669-27117BBD3863}" destId="{2B3CE6A5-DA55-4660-B4B1-CF5EC2D57B73}" srcOrd="5" destOrd="0" presId="urn:microsoft.com/office/officeart/2005/8/layout/list1"/>
    <dgm:cxn modelId="{42F37585-EC45-4A8F-9472-6A2B1BF528E8}" type="presParOf" srcId="{11A8F14B-8834-46AC-8669-27117BBD3863}" destId="{33F402D8-2AF5-4366-9EC9-E1D515CB3C19}" srcOrd="6" destOrd="0" presId="urn:microsoft.com/office/officeart/2005/8/layout/list1"/>
    <dgm:cxn modelId="{A31E57A5-BF72-49C0-B587-1AE56FC39531}" type="presParOf" srcId="{11A8F14B-8834-46AC-8669-27117BBD3863}" destId="{862D7254-9E81-445F-B631-2C63D4B64F68}" srcOrd="7" destOrd="0" presId="urn:microsoft.com/office/officeart/2005/8/layout/list1"/>
    <dgm:cxn modelId="{1D0FABE9-86E7-4A1F-9F53-603089633512}" type="presParOf" srcId="{11A8F14B-8834-46AC-8669-27117BBD3863}" destId="{B8923D52-8496-49C7-8A85-809C4B14940E}" srcOrd="8" destOrd="0" presId="urn:microsoft.com/office/officeart/2005/8/layout/list1"/>
    <dgm:cxn modelId="{6BAB8238-28A2-4EE4-8234-B581EC6205D1}" type="presParOf" srcId="{B8923D52-8496-49C7-8A85-809C4B14940E}" destId="{CCFFCC80-1A48-4640-BAA2-8B3DD00B4581}" srcOrd="0" destOrd="0" presId="urn:microsoft.com/office/officeart/2005/8/layout/list1"/>
    <dgm:cxn modelId="{FCC17D8E-CB67-42D1-B98C-EE743B435AF0}" type="presParOf" srcId="{B8923D52-8496-49C7-8A85-809C4B14940E}" destId="{1148022C-309C-4D5F-BCE8-B3587F5C7937}" srcOrd="1" destOrd="0" presId="urn:microsoft.com/office/officeart/2005/8/layout/list1"/>
    <dgm:cxn modelId="{BFD43A62-7620-448E-A3D9-D539A1B5F69D}" type="presParOf" srcId="{11A8F14B-8834-46AC-8669-27117BBD3863}" destId="{8FF511D7-8DD1-4195-B88A-E7B18E7D203E}" srcOrd="9" destOrd="0" presId="urn:microsoft.com/office/officeart/2005/8/layout/list1"/>
    <dgm:cxn modelId="{6FAF4837-8E46-4201-BCF4-102BAEEB7408}" type="presParOf" srcId="{11A8F14B-8834-46AC-8669-27117BBD3863}" destId="{8C0E5D1D-B977-4F12-A41A-9F52F645E003}" srcOrd="10" destOrd="0" presId="urn:microsoft.com/office/officeart/2005/8/layout/list1"/>
    <dgm:cxn modelId="{3C2D93BD-0450-4FAD-B3FE-375ECD6C04D9}" type="presParOf" srcId="{11A8F14B-8834-46AC-8669-27117BBD3863}" destId="{B5694858-BF19-4D4F-BE25-CE89C98A3686}" srcOrd="11" destOrd="0" presId="urn:microsoft.com/office/officeart/2005/8/layout/list1"/>
    <dgm:cxn modelId="{D5A4415B-9B58-4540-AD4F-DAC56FAA0294}" type="presParOf" srcId="{11A8F14B-8834-46AC-8669-27117BBD3863}" destId="{AD0A05EB-9AEC-4C8D-B308-8EAA72A23012}" srcOrd="12" destOrd="0" presId="urn:microsoft.com/office/officeart/2005/8/layout/list1"/>
    <dgm:cxn modelId="{61290B41-A190-4CB4-8C71-6E765E044E17}" type="presParOf" srcId="{AD0A05EB-9AEC-4C8D-B308-8EAA72A23012}" destId="{FF9A0066-DE0E-43C6-BB34-E64B3C380DEF}" srcOrd="0" destOrd="0" presId="urn:microsoft.com/office/officeart/2005/8/layout/list1"/>
    <dgm:cxn modelId="{D5A9024A-E9F6-42C0-9F9F-065D995F0560}" type="presParOf" srcId="{AD0A05EB-9AEC-4C8D-B308-8EAA72A23012}" destId="{725CE72D-BDE6-41CC-9FBF-D953E72F044B}" srcOrd="1" destOrd="0" presId="urn:microsoft.com/office/officeart/2005/8/layout/list1"/>
    <dgm:cxn modelId="{618A300C-2984-4BBC-B7DF-5D56B972E17B}" type="presParOf" srcId="{11A8F14B-8834-46AC-8669-27117BBD3863}" destId="{ECB0A2DF-614A-4BAD-854D-DF4F5B4D6D9C}" srcOrd="13" destOrd="0" presId="urn:microsoft.com/office/officeart/2005/8/layout/list1"/>
    <dgm:cxn modelId="{54E73F83-CEBA-47FC-A74F-0C423A3F3C5C}" type="presParOf" srcId="{11A8F14B-8834-46AC-8669-27117BBD3863}" destId="{19ABE0BD-454D-4F6E-8A35-28EFCBC80384}" srcOrd="14" destOrd="0" presId="urn:microsoft.com/office/officeart/2005/8/layout/list1"/>
    <dgm:cxn modelId="{537910E2-34B0-4D93-8D81-F1DDBAF69F44}" type="presParOf" srcId="{11A8F14B-8834-46AC-8669-27117BBD3863}" destId="{96F101D6-8D6C-4066-895C-C3CFFC811E7D}" srcOrd="15" destOrd="0" presId="urn:microsoft.com/office/officeart/2005/8/layout/list1"/>
    <dgm:cxn modelId="{74B6F6D7-CB47-49AF-A864-07F4A3C430F4}" type="presParOf" srcId="{11A8F14B-8834-46AC-8669-27117BBD3863}" destId="{7E606DD6-1B5D-419F-A232-62E67BA34987}" srcOrd="16" destOrd="0" presId="urn:microsoft.com/office/officeart/2005/8/layout/list1"/>
    <dgm:cxn modelId="{7236E516-B246-4A28-BE8A-60696A120E27}" type="presParOf" srcId="{7E606DD6-1B5D-419F-A232-62E67BA34987}" destId="{36C11C0A-C80D-435A-9ABD-8685262F4901}" srcOrd="0" destOrd="0" presId="urn:microsoft.com/office/officeart/2005/8/layout/list1"/>
    <dgm:cxn modelId="{BCDDB496-C246-4D5C-907B-255F6C25B734}" type="presParOf" srcId="{7E606DD6-1B5D-419F-A232-62E67BA34987}" destId="{3E3A3508-CF74-4CC0-85B4-A548DFE4908E}" srcOrd="1" destOrd="0" presId="urn:microsoft.com/office/officeart/2005/8/layout/list1"/>
    <dgm:cxn modelId="{A22B80F0-60BE-435C-8684-CF68834AD95D}" type="presParOf" srcId="{11A8F14B-8834-46AC-8669-27117BBD3863}" destId="{95EDED28-AF2C-4BD4-BBAF-78B833DB2FC6}" srcOrd="17" destOrd="0" presId="urn:microsoft.com/office/officeart/2005/8/layout/list1"/>
    <dgm:cxn modelId="{166B4335-0DD4-42D4-B760-673417932902}" type="presParOf" srcId="{11A8F14B-8834-46AC-8669-27117BBD3863}" destId="{F2AF1126-BE4B-45F0-BE0B-89F56C4E9878}" srcOrd="18" destOrd="0" presId="urn:microsoft.com/office/officeart/2005/8/layout/list1"/>
    <dgm:cxn modelId="{BB846F9A-1C7B-49B8-A09D-E08738E17B7E}" type="presParOf" srcId="{11A8F14B-8834-46AC-8669-27117BBD3863}" destId="{572F1E26-1CDA-4DAF-BC96-BB962ACE1275}" srcOrd="19" destOrd="0" presId="urn:microsoft.com/office/officeart/2005/8/layout/list1"/>
    <dgm:cxn modelId="{23DD7F6C-A923-47BE-AD57-B61E577C7AFB}" type="presParOf" srcId="{11A8F14B-8834-46AC-8669-27117BBD3863}" destId="{595856EF-A87F-4ED2-97C6-ECCD1073479A}" srcOrd="20" destOrd="0" presId="urn:microsoft.com/office/officeart/2005/8/layout/list1"/>
    <dgm:cxn modelId="{156E2D7B-AE13-4CF8-A1DF-95520BC297E1}" type="presParOf" srcId="{595856EF-A87F-4ED2-97C6-ECCD1073479A}" destId="{6395C5B4-6136-4316-8135-315A5A0C1C4A}" srcOrd="0" destOrd="0" presId="urn:microsoft.com/office/officeart/2005/8/layout/list1"/>
    <dgm:cxn modelId="{96A515D3-BABE-4B70-B737-B9EA3CB81748}" type="presParOf" srcId="{595856EF-A87F-4ED2-97C6-ECCD1073479A}" destId="{D7E51454-0AFB-45A4-B07C-6564EB7F5BD7}" srcOrd="1" destOrd="0" presId="urn:microsoft.com/office/officeart/2005/8/layout/list1"/>
    <dgm:cxn modelId="{FC77E099-3052-4F89-903E-448A6CD88846}" type="presParOf" srcId="{11A8F14B-8834-46AC-8669-27117BBD3863}" destId="{B09D51F7-2B2B-4CF4-8969-1817B518BE08}" srcOrd="21" destOrd="0" presId="urn:microsoft.com/office/officeart/2005/8/layout/list1"/>
    <dgm:cxn modelId="{9A4B55C4-D5F1-4ADB-A463-50FA38297F6A}" type="presParOf" srcId="{11A8F14B-8834-46AC-8669-27117BBD3863}" destId="{231D5430-F300-49BD-94D3-BF2421F19982}" srcOrd="22" destOrd="0" presId="urn:microsoft.com/office/officeart/2005/8/layout/list1"/>
    <dgm:cxn modelId="{C7AA816B-CA88-4498-B458-A320116FBCCD}" type="presParOf" srcId="{11A8F14B-8834-46AC-8669-27117BBD3863}" destId="{D8A52851-D2DF-4361-BC77-5A5B8A2BECFE}" srcOrd="23" destOrd="0" presId="urn:microsoft.com/office/officeart/2005/8/layout/list1"/>
    <dgm:cxn modelId="{03E077B8-1765-4137-9C05-8D998F245403}" type="presParOf" srcId="{11A8F14B-8834-46AC-8669-27117BBD3863}" destId="{1B5E147F-2FC1-42A1-9FFE-284F9B400953}" srcOrd="24" destOrd="0" presId="urn:microsoft.com/office/officeart/2005/8/layout/list1"/>
    <dgm:cxn modelId="{646433D9-393A-43E0-96AD-7E4E305ABB98}" type="presParOf" srcId="{1B5E147F-2FC1-42A1-9FFE-284F9B400953}" destId="{7329F89C-F7F5-4A19-9EFA-1DE688933B8A}" srcOrd="0" destOrd="0" presId="urn:microsoft.com/office/officeart/2005/8/layout/list1"/>
    <dgm:cxn modelId="{79CAC50D-DC2E-42E1-93EC-1F87199E397F}" type="presParOf" srcId="{1B5E147F-2FC1-42A1-9FFE-284F9B400953}" destId="{D52F99A8-2D56-4F4A-98FD-2FFF78A03A8D}" srcOrd="1" destOrd="0" presId="urn:microsoft.com/office/officeart/2005/8/layout/list1"/>
    <dgm:cxn modelId="{DC905BD7-F3D6-42C7-9318-F2AC7A7F601E}" type="presParOf" srcId="{11A8F14B-8834-46AC-8669-27117BBD3863}" destId="{4C654995-65AD-42A4-85A2-699D7C49DCF3}" srcOrd="25" destOrd="0" presId="urn:microsoft.com/office/officeart/2005/8/layout/list1"/>
    <dgm:cxn modelId="{6D3DE90B-BFDA-41CE-A880-7D488EA284F7}" type="presParOf" srcId="{11A8F14B-8834-46AC-8669-27117BBD3863}" destId="{00500CB3-D987-48C5-9CAB-20D5CBBCB299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1A7D9CD-0F93-4AFD-993D-AD96195F995D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5ACB277E-9EA9-4DEF-9B7C-29E793312C4F}">
      <dgm:prSet custT="1"/>
      <dgm:spPr/>
      <dgm:t>
        <a:bodyPr/>
        <a:lstStyle/>
        <a:p>
          <a:r>
            <a:rPr lang="en-US" sz="2800" baseline="0" dirty="0" smtClean="0"/>
            <a:t>Payment terms for Foundation-paid invoices will be the same as other University vendors</a:t>
          </a:r>
          <a:endParaRPr lang="en-US" sz="2800" baseline="0" dirty="0"/>
        </a:p>
      </dgm:t>
    </dgm:pt>
    <dgm:pt modelId="{BB835311-C87C-4293-8809-8AEE36409916}" type="parTrans" cxnId="{D09E380B-8B25-4E67-821A-D530129A7EDE}">
      <dgm:prSet/>
      <dgm:spPr/>
      <dgm:t>
        <a:bodyPr/>
        <a:lstStyle/>
        <a:p>
          <a:endParaRPr lang="en-US"/>
        </a:p>
      </dgm:t>
    </dgm:pt>
    <dgm:pt modelId="{6126A72A-A318-4CBC-9079-0DD578173F34}" type="sibTrans" cxnId="{D09E380B-8B25-4E67-821A-D530129A7EDE}">
      <dgm:prSet/>
      <dgm:spPr/>
      <dgm:t>
        <a:bodyPr/>
        <a:lstStyle/>
        <a:p>
          <a:endParaRPr lang="en-US"/>
        </a:p>
      </dgm:t>
    </dgm:pt>
    <dgm:pt modelId="{88982F32-BF81-4D70-84E5-640696F4F99A}">
      <dgm:prSet custT="1"/>
      <dgm:spPr/>
      <dgm:t>
        <a:bodyPr/>
        <a:lstStyle/>
        <a:p>
          <a:r>
            <a:rPr lang="en-US" sz="2800" baseline="0" dirty="0" smtClean="0"/>
            <a:t>Foundation staff will continue to coordinate and manage the setup of new Foundation funds</a:t>
          </a:r>
          <a:endParaRPr lang="en-US" sz="2800" baseline="0" dirty="0"/>
        </a:p>
      </dgm:t>
    </dgm:pt>
    <dgm:pt modelId="{523D2521-D34B-4269-B69A-0BD451A265E4}" type="parTrans" cxnId="{8108A124-51D7-4047-B756-6565192833A3}">
      <dgm:prSet/>
      <dgm:spPr/>
      <dgm:t>
        <a:bodyPr/>
        <a:lstStyle/>
        <a:p>
          <a:endParaRPr lang="en-US"/>
        </a:p>
      </dgm:t>
    </dgm:pt>
    <dgm:pt modelId="{37B60D1C-E1DB-4C44-A215-E0BC7F19E6AF}" type="sibTrans" cxnId="{8108A124-51D7-4047-B756-6565192833A3}">
      <dgm:prSet/>
      <dgm:spPr/>
      <dgm:t>
        <a:bodyPr/>
        <a:lstStyle/>
        <a:p>
          <a:endParaRPr lang="en-US"/>
        </a:p>
      </dgm:t>
    </dgm:pt>
    <dgm:pt modelId="{7EB9E0AF-8B8F-432C-94AC-706C560C188A}">
      <dgm:prSet custT="1"/>
      <dgm:spPr/>
      <dgm:t>
        <a:bodyPr/>
        <a:lstStyle/>
        <a:p>
          <a:r>
            <a:rPr lang="en-US" sz="2800" baseline="0" dirty="0" smtClean="0"/>
            <a:t>Transfers between Foundation funds will be initiated through the Foundation</a:t>
          </a:r>
          <a:endParaRPr lang="en-US" sz="2800" baseline="0" dirty="0"/>
        </a:p>
      </dgm:t>
    </dgm:pt>
    <dgm:pt modelId="{DF02F2F8-238C-4ABF-B49F-E60EF51043E5}" type="parTrans" cxnId="{590836F9-73C0-4629-BAEB-2D7EEB23DEBA}">
      <dgm:prSet/>
      <dgm:spPr/>
      <dgm:t>
        <a:bodyPr/>
        <a:lstStyle/>
        <a:p>
          <a:endParaRPr lang="en-US"/>
        </a:p>
      </dgm:t>
    </dgm:pt>
    <dgm:pt modelId="{F4EB7D5A-6C6C-4C5E-AFD6-D35BD674FA68}" type="sibTrans" cxnId="{590836F9-73C0-4629-BAEB-2D7EEB23DEBA}">
      <dgm:prSet/>
      <dgm:spPr/>
      <dgm:t>
        <a:bodyPr/>
        <a:lstStyle/>
        <a:p>
          <a:endParaRPr lang="en-US"/>
        </a:p>
      </dgm:t>
    </dgm:pt>
    <dgm:pt modelId="{67D5FDC4-30D1-40B1-843F-456C3E509151}">
      <dgm:prSet custT="1"/>
      <dgm:spPr/>
      <dgm:t>
        <a:bodyPr/>
        <a:lstStyle/>
        <a:p>
          <a:r>
            <a:rPr lang="en-US" sz="2800" smtClean="0"/>
            <a:t>Quarterly </a:t>
          </a:r>
          <a:r>
            <a:rPr lang="en-US" sz="2800" dirty="0" smtClean="0"/>
            <a:t>distributions available for spending as of the date they are posted to OMNI</a:t>
          </a:r>
          <a:endParaRPr lang="en-US" sz="2800" baseline="0" dirty="0"/>
        </a:p>
      </dgm:t>
    </dgm:pt>
    <dgm:pt modelId="{6FE8B49E-A0DD-4553-8D36-B4B392F0AC8B}" type="parTrans" cxnId="{AB55AC15-9007-4617-A561-296F8260CB67}">
      <dgm:prSet/>
      <dgm:spPr/>
      <dgm:t>
        <a:bodyPr/>
        <a:lstStyle/>
        <a:p>
          <a:endParaRPr lang="en-US"/>
        </a:p>
      </dgm:t>
    </dgm:pt>
    <dgm:pt modelId="{23F278E8-FE5D-4E48-967E-BF848F9750EB}" type="sibTrans" cxnId="{AB55AC15-9007-4617-A561-296F8260CB67}">
      <dgm:prSet/>
      <dgm:spPr/>
      <dgm:t>
        <a:bodyPr/>
        <a:lstStyle/>
        <a:p>
          <a:endParaRPr lang="en-US"/>
        </a:p>
      </dgm:t>
    </dgm:pt>
    <dgm:pt modelId="{64AAAD8F-A9FC-4E61-A4C2-9FB355010C10}" type="pres">
      <dgm:prSet presAssocID="{C1A7D9CD-0F93-4AFD-993D-AD96195F99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4EB06D-4848-4893-A535-497A6BCFD4F8}" type="pres">
      <dgm:prSet presAssocID="{5ACB277E-9EA9-4DEF-9B7C-29E793312C4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91B7EE-96C6-4CA6-9F13-AB4CAB450FFE}" type="pres">
      <dgm:prSet presAssocID="{6126A72A-A318-4CBC-9079-0DD578173F34}" presName="spacer" presStyleCnt="0"/>
      <dgm:spPr/>
    </dgm:pt>
    <dgm:pt modelId="{096F411D-55AF-4D27-BAED-CE926C9F9445}" type="pres">
      <dgm:prSet presAssocID="{67D5FDC4-30D1-40B1-843F-456C3E50915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E4930C-ED67-44AB-BFF0-87FEA3B1F6C4}" type="pres">
      <dgm:prSet presAssocID="{23F278E8-FE5D-4E48-967E-BF848F9750EB}" presName="spacer" presStyleCnt="0"/>
      <dgm:spPr/>
    </dgm:pt>
    <dgm:pt modelId="{3CD7B4E2-87EF-46DA-BD11-3108B95F35BE}" type="pres">
      <dgm:prSet presAssocID="{88982F32-BF81-4D70-84E5-640696F4F99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4CA4E2-C4FA-4660-8278-BF263B3292C4}" type="pres">
      <dgm:prSet presAssocID="{37B60D1C-E1DB-4C44-A215-E0BC7F19E6AF}" presName="spacer" presStyleCnt="0"/>
      <dgm:spPr/>
    </dgm:pt>
    <dgm:pt modelId="{5EC0FA17-C73A-4D70-9D6B-101E1DEA75E5}" type="pres">
      <dgm:prSet presAssocID="{7EB9E0AF-8B8F-432C-94AC-706C560C188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9E3934-9544-4D17-8B00-59C6255DE534}" type="presOf" srcId="{7EB9E0AF-8B8F-432C-94AC-706C560C188A}" destId="{5EC0FA17-C73A-4D70-9D6B-101E1DEA75E5}" srcOrd="0" destOrd="0" presId="urn:microsoft.com/office/officeart/2005/8/layout/vList2"/>
    <dgm:cxn modelId="{AB55AC15-9007-4617-A561-296F8260CB67}" srcId="{C1A7D9CD-0F93-4AFD-993D-AD96195F995D}" destId="{67D5FDC4-30D1-40B1-843F-456C3E509151}" srcOrd="1" destOrd="0" parTransId="{6FE8B49E-A0DD-4553-8D36-B4B392F0AC8B}" sibTransId="{23F278E8-FE5D-4E48-967E-BF848F9750EB}"/>
    <dgm:cxn modelId="{57214103-8AB4-4D10-8133-5FB5AB695009}" type="presOf" srcId="{C1A7D9CD-0F93-4AFD-993D-AD96195F995D}" destId="{64AAAD8F-A9FC-4E61-A4C2-9FB355010C10}" srcOrd="0" destOrd="0" presId="urn:microsoft.com/office/officeart/2005/8/layout/vList2"/>
    <dgm:cxn modelId="{8108A124-51D7-4047-B756-6565192833A3}" srcId="{C1A7D9CD-0F93-4AFD-993D-AD96195F995D}" destId="{88982F32-BF81-4D70-84E5-640696F4F99A}" srcOrd="2" destOrd="0" parTransId="{523D2521-D34B-4269-B69A-0BD451A265E4}" sibTransId="{37B60D1C-E1DB-4C44-A215-E0BC7F19E6AF}"/>
    <dgm:cxn modelId="{D09E380B-8B25-4E67-821A-D530129A7EDE}" srcId="{C1A7D9CD-0F93-4AFD-993D-AD96195F995D}" destId="{5ACB277E-9EA9-4DEF-9B7C-29E793312C4F}" srcOrd="0" destOrd="0" parTransId="{BB835311-C87C-4293-8809-8AEE36409916}" sibTransId="{6126A72A-A318-4CBC-9079-0DD578173F34}"/>
    <dgm:cxn modelId="{590836F9-73C0-4629-BAEB-2D7EEB23DEBA}" srcId="{C1A7D9CD-0F93-4AFD-993D-AD96195F995D}" destId="{7EB9E0AF-8B8F-432C-94AC-706C560C188A}" srcOrd="3" destOrd="0" parTransId="{DF02F2F8-238C-4ABF-B49F-E60EF51043E5}" sibTransId="{F4EB7D5A-6C6C-4C5E-AFD6-D35BD674FA68}"/>
    <dgm:cxn modelId="{50C7E668-1B13-4D07-8BE0-CFDAD4D81843}" type="presOf" srcId="{88982F32-BF81-4D70-84E5-640696F4F99A}" destId="{3CD7B4E2-87EF-46DA-BD11-3108B95F35BE}" srcOrd="0" destOrd="0" presId="urn:microsoft.com/office/officeart/2005/8/layout/vList2"/>
    <dgm:cxn modelId="{521F7307-511A-4A83-B249-6B26C6F00690}" type="presOf" srcId="{5ACB277E-9EA9-4DEF-9B7C-29E793312C4F}" destId="{224EB06D-4848-4893-A535-497A6BCFD4F8}" srcOrd="0" destOrd="0" presId="urn:microsoft.com/office/officeart/2005/8/layout/vList2"/>
    <dgm:cxn modelId="{F7C394C5-738C-4E26-886D-B3FE2EDC2A45}" type="presOf" srcId="{67D5FDC4-30D1-40B1-843F-456C3E509151}" destId="{096F411D-55AF-4D27-BAED-CE926C9F9445}" srcOrd="0" destOrd="0" presId="urn:microsoft.com/office/officeart/2005/8/layout/vList2"/>
    <dgm:cxn modelId="{486A66D2-9E2D-4F53-905F-45A38333B4A3}" type="presParOf" srcId="{64AAAD8F-A9FC-4E61-A4C2-9FB355010C10}" destId="{224EB06D-4848-4893-A535-497A6BCFD4F8}" srcOrd="0" destOrd="0" presId="urn:microsoft.com/office/officeart/2005/8/layout/vList2"/>
    <dgm:cxn modelId="{3C4D274D-2CA8-4EDE-93E5-4340FF988A8A}" type="presParOf" srcId="{64AAAD8F-A9FC-4E61-A4C2-9FB355010C10}" destId="{6C91B7EE-96C6-4CA6-9F13-AB4CAB450FFE}" srcOrd="1" destOrd="0" presId="urn:microsoft.com/office/officeart/2005/8/layout/vList2"/>
    <dgm:cxn modelId="{F31E898D-0086-48BC-A90F-CF79C1F55CA8}" type="presParOf" srcId="{64AAAD8F-A9FC-4E61-A4C2-9FB355010C10}" destId="{096F411D-55AF-4D27-BAED-CE926C9F9445}" srcOrd="2" destOrd="0" presId="urn:microsoft.com/office/officeart/2005/8/layout/vList2"/>
    <dgm:cxn modelId="{597B8B29-F929-4FDA-83B9-9D1C5769503D}" type="presParOf" srcId="{64AAAD8F-A9FC-4E61-A4C2-9FB355010C10}" destId="{E3E4930C-ED67-44AB-BFF0-87FEA3B1F6C4}" srcOrd="3" destOrd="0" presId="urn:microsoft.com/office/officeart/2005/8/layout/vList2"/>
    <dgm:cxn modelId="{4DA54826-63BE-4E11-ABD0-C9EE306FC814}" type="presParOf" srcId="{64AAAD8F-A9FC-4E61-A4C2-9FB355010C10}" destId="{3CD7B4E2-87EF-46DA-BD11-3108B95F35BE}" srcOrd="4" destOrd="0" presId="urn:microsoft.com/office/officeart/2005/8/layout/vList2"/>
    <dgm:cxn modelId="{A3505C68-40E1-4FE7-B918-1F12411330E2}" type="presParOf" srcId="{64AAAD8F-A9FC-4E61-A4C2-9FB355010C10}" destId="{3D4CA4E2-C4FA-4660-8278-BF263B3292C4}" srcOrd="5" destOrd="0" presId="urn:microsoft.com/office/officeart/2005/8/layout/vList2"/>
    <dgm:cxn modelId="{1060815C-B17F-4B07-808F-16D726FE7C24}" type="presParOf" srcId="{64AAAD8F-A9FC-4E61-A4C2-9FB355010C10}" destId="{5EC0FA17-C73A-4D70-9D6B-101E1DEA75E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1A7D9CD-0F93-4AFD-993D-AD96195F995D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35E00B11-662F-43FC-81F8-FB96BB4EC16F}">
      <dgm:prSet/>
      <dgm:spPr/>
      <dgm:t>
        <a:bodyPr/>
        <a:lstStyle/>
        <a:p>
          <a:r>
            <a:rPr lang="en-US" dirty="0" smtClean="0"/>
            <a:t>Chartfield setup</a:t>
          </a:r>
          <a:endParaRPr lang="en-US" dirty="0"/>
        </a:p>
      </dgm:t>
    </dgm:pt>
    <dgm:pt modelId="{9C83FB71-C0F6-4F55-9205-9686CCA3E3C0}" type="parTrans" cxnId="{773F4097-BA0A-4653-9DA2-41223A408C3B}">
      <dgm:prSet/>
      <dgm:spPr/>
    </dgm:pt>
    <dgm:pt modelId="{23A89874-BD89-43CB-B9DE-863496E3CB85}" type="sibTrans" cxnId="{773F4097-BA0A-4653-9DA2-41223A408C3B}">
      <dgm:prSet/>
      <dgm:spPr/>
    </dgm:pt>
    <dgm:pt modelId="{B7910561-C1F3-43F9-B11A-2D84140511CD}">
      <dgm:prSet/>
      <dgm:spPr/>
      <dgm:t>
        <a:bodyPr/>
        <a:lstStyle/>
        <a:p>
          <a:r>
            <a:rPr lang="en-US" dirty="0" smtClean="0"/>
            <a:t>Hyperion budget training</a:t>
          </a:r>
          <a:endParaRPr lang="en-US" dirty="0"/>
        </a:p>
      </dgm:t>
    </dgm:pt>
    <dgm:pt modelId="{5D94762D-D754-409E-B5B4-CF101A6CCECF}" type="parTrans" cxnId="{89B358B9-9C25-404A-B9E9-93C7634F58ED}">
      <dgm:prSet/>
      <dgm:spPr/>
    </dgm:pt>
    <dgm:pt modelId="{E59666AB-A7B3-4161-8B7F-D2873EFC9B47}" type="sibTrans" cxnId="{89B358B9-9C25-404A-B9E9-93C7634F58ED}">
      <dgm:prSet/>
      <dgm:spPr/>
    </dgm:pt>
    <dgm:pt modelId="{9A8B6301-B6DA-4778-AC4C-A88A6288E576}">
      <dgm:prSet/>
      <dgm:spPr/>
      <dgm:t>
        <a:bodyPr/>
        <a:lstStyle/>
        <a:p>
          <a:r>
            <a:rPr lang="en-US" dirty="0" smtClean="0"/>
            <a:t>Fund 599 appointments</a:t>
          </a:r>
          <a:endParaRPr lang="en-US" dirty="0"/>
        </a:p>
      </dgm:t>
    </dgm:pt>
    <dgm:pt modelId="{0AAC21DE-C6EE-4840-BE59-2D2A22A62F3E}" type="parTrans" cxnId="{A20045BB-09EE-434C-AD5A-C5273694F359}">
      <dgm:prSet/>
      <dgm:spPr/>
    </dgm:pt>
    <dgm:pt modelId="{653B60A6-C191-4533-8797-D5A51F8D7BD7}" type="sibTrans" cxnId="{A20045BB-09EE-434C-AD5A-C5273694F359}">
      <dgm:prSet/>
      <dgm:spPr/>
    </dgm:pt>
    <dgm:pt modelId="{A68003A1-4AB7-4453-AB77-5D2FF03E50E3}">
      <dgm:prSet/>
      <dgm:spPr/>
      <dgm:t>
        <a:bodyPr/>
        <a:lstStyle/>
        <a:p>
          <a:r>
            <a:rPr lang="en-US" dirty="0" smtClean="0"/>
            <a:t>Vendor setup in OMNI, as needed</a:t>
          </a:r>
          <a:endParaRPr lang="en-US" dirty="0"/>
        </a:p>
      </dgm:t>
    </dgm:pt>
    <dgm:pt modelId="{77AEBBE3-7451-4768-BD09-CF2B09836951}" type="parTrans" cxnId="{E2A12E15-581D-4E50-8630-770F588F3A81}">
      <dgm:prSet/>
      <dgm:spPr/>
    </dgm:pt>
    <dgm:pt modelId="{A69528A3-C364-4423-884E-5E9170FE76DC}" type="sibTrans" cxnId="{E2A12E15-581D-4E50-8630-770F588F3A81}">
      <dgm:prSet/>
      <dgm:spPr/>
    </dgm:pt>
    <dgm:pt modelId="{5AD70C59-0AE8-42F8-A6B8-E62B79152280}">
      <dgm:prSet/>
      <dgm:spPr/>
      <dgm:t>
        <a:bodyPr/>
        <a:lstStyle/>
        <a:p>
          <a:r>
            <a:rPr lang="en-US" dirty="0" smtClean="0"/>
            <a:t>Creation/modification of BI reports, queries</a:t>
          </a:r>
          <a:endParaRPr lang="en-US" dirty="0"/>
        </a:p>
      </dgm:t>
    </dgm:pt>
    <dgm:pt modelId="{A5953AE4-5115-4470-A75F-01814B1D63DA}" type="parTrans" cxnId="{9772FFE2-42DE-4331-B150-7F3520FACB06}">
      <dgm:prSet/>
      <dgm:spPr/>
    </dgm:pt>
    <dgm:pt modelId="{B6612524-6C62-456F-9B5E-4AA934D475FF}" type="sibTrans" cxnId="{9772FFE2-42DE-4331-B150-7F3520FACB06}">
      <dgm:prSet/>
      <dgm:spPr/>
    </dgm:pt>
    <dgm:pt modelId="{713D5CBA-AD90-4EA4-BBB2-8902AD6193C7}">
      <dgm:prSet/>
      <dgm:spPr/>
      <dgm:t>
        <a:bodyPr/>
        <a:lstStyle/>
        <a:p>
          <a:r>
            <a:rPr lang="en-US" smtClean="0"/>
            <a:t>Town Hall sessions (?)</a:t>
          </a:r>
          <a:endParaRPr lang="en-US" dirty="0"/>
        </a:p>
      </dgm:t>
    </dgm:pt>
    <dgm:pt modelId="{F3CA98A7-41BE-4286-AEB3-37F7DBFEA227}" type="parTrans" cxnId="{FD180B47-147B-431D-AD36-0FC8F6E41772}">
      <dgm:prSet/>
      <dgm:spPr/>
    </dgm:pt>
    <dgm:pt modelId="{A8DCF8F3-E7F3-4451-BFCB-DC30ABA8ADFA}" type="sibTrans" cxnId="{FD180B47-147B-431D-AD36-0FC8F6E41772}">
      <dgm:prSet/>
      <dgm:spPr/>
    </dgm:pt>
    <dgm:pt modelId="{64AAAD8F-A9FC-4E61-A4C2-9FB355010C10}" type="pres">
      <dgm:prSet presAssocID="{C1A7D9CD-0F93-4AFD-993D-AD96195F99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F54B6B-FF8D-417B-A3EE-ECEC81A73A83}" type="pres">
      <dgm:prSet presAssocID="{35E00B11-662F-43FC-81F8-FB96BB4EC16F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EA4E79-D7CD-4E41-BEA4-1F47EDCE6F17}" type="pres">
      <dgm:prSet presAssocID="{23A89874-BD89-43CB-B9DE-863496E3CB85}" presName="spacer" presStyleCnt="0"/>
      <dgm:spPr/>
    </dgm:pt>
    <dgm:pt modelId="{1A4AFD9B-7869-426E-98F1-6D312E3B05F2}" type="pres">
      <dgm:prSet presAssocID="{B7910561-C1F3-43F9-B11A-2D84140511C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CA1B3A-DAB8-4F74-ABDD-CF06EE1125C5}" type="pres">
      <dgm:prSet presAssocID="{E59666AB-A7B3-4161-8B7F-D2873EFC9B47}" presName="spacer" presStyleCnt="0"/>
      <dgm:spPr/>
    </dgm:pt>
    <dgm:pt modelId="{041D607D-E8D1-42EA-8023-F6C9BFCE5912}" type="pres">
      <dgm:prSet presAssocID="{9A8B6301-B6DA-4778-AC4C-A88A6288E576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472D48-C16B-4D96-9BCA-29DE50578FBA}" type="pres">
      <dgm:prSet presAssocID="{653B60A6-C191-4533-8797-D5A51F8D7BD7}" presName="spacer" presStyleCnt="0"/>
      <dgm:spPr/>
    </dgm:pt>
    <dgm:pt modelId="{BEEBA6DE-01F4-4913-9561-B83EB871AC5D}" type="pres">
      <dgm:prSet presAssocID="{A68003A1-4AB7-4453-AB77-5D2FF03E50E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A1055-F33F-4AC8-BCDD-CC8549426190}" type="pres">
      <dgm:prSet presAssocID="{A69528A3-C364-4423-884E-5E9170FE76DC}" presName="spacer" presStyleCnt="0"/>
      <dgm:spPr/>
    </dgm:pt>
    <dgm:pt modelId="{9E46C7EB-9044-48E1-BD5E-09CB1C912893}" type="pres">
      <dgm:prSet presAssocID="{5AD70C59-0AE8-42F8-A6B8-E62B7915228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BB537A-DA16-4C14-ADD9-A99B9B3EBF0E}" type="pres">
      <dgm:prSet presAssocID="{B6612524-6C62-456F-9B5E-4AA934D475FF}" presName="spacer" presStyleCnt="0"/>
      <dgm:spPr/>
    </dgm:pt>
    <dgm:pt modelId="{D530C464-301B-41A2-A48E-AF5F29EA1AE0}" type="pres">
      <dgm:prSet presAssocID="{713D5CBA-AD90-4EA4-BBB2-8902AD6193C7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0045BB-09EE-434C-AD5A-C5273694F359}" srcId="{C1A7D9CD-0F93-4AFD-993D-AD96195F995D}" destId="{9A8B6301-B6DA-4778-AC4C-A88A6288E576}" srcOrd="2" destOrd="0" parTransId="{0AAC21DE-C6EE-4840-BE59-2D2A22A62F3E}" sibTransId="{653B60A6-C191-4533-8797-D5A51F8D7BD7}"/>
    <dgm:cxn modelId="{773F4097-BA0A-4653-9DA2-41223A408C3B}" srcId="{C1A7D9CD-0F93-4AFD-993D-AD96195F995D}" destId="{35E00B11-662F-43FC-81F8-FB96BB4EC16F}" srcOrd="0" destOrd="0" parTransId="{9C83FB71-C0F6-4F55-9205-9686CCA3E3C0}" sibTransId="{23A89874-BD89-43CB-B9DE-863496E3CB85}"/>
    <dgm:cxn modelId="{E2A12E15-581D-4E50-8630-770F588F3A81}" srcId="{C1A7D9CD-0F93-4AFD-993D-AD96195F995D}" destId="{A68003A1-4AB7-4453-AB77-5D2FF03E50E3}" srcOrd="3" destOrd="0" parTransId="{77AEBBE3-7451-4768-BD09-CF2B09836951}" sibTransId="{A69528A3-C364-4423-884E-5E9170FE76DC}"/>
    <dgm:cxn modelId="{12670308-2F41-4BF7-BD4A-0FD2863340D7}" type="presOf" srcId="{35E00B11-662F-43FC-81F8-FB96BB4EC16F}" destId="{2FF54B6B-FF8D-417B-A3EE-ECEC81A73A83}" srcOrd="0" destOrd="0" presId="urn:microsoft.com/office/officeart/2005/8/layout/vList2"/>
    <dgm:cxn modelId="{FD180B47-147B-431D-AD36-0FC8F6E41772}" srcId="{C1A7D9CD-0F93-4AFD-993D-AD96195F995D}" destId="{713D5CBA-AD90-4EA4-BBB2-8902AD6193C7}" srcOrd="5" destOrd="0" parTransId="{F3CA98A7-41BE-4286-AEB3-37F7DBFEA227}" sibTransId="{A8DCF8F3-E7F3-4451-BFCB-DC30ABA8ADFA}"/>
    <dgm:cxn modelId="{89B358B9-9C25-404A-B9E9-93C7634F58ED}" srcId="{C1A7D9CD-0F93-4AFD-993D-AD96195F995D}" destId="{B7910561-C1F3-43F9-B11A-2D84140511CD}" srcOrd="1" destOrd="0" parTransId="{5D94762D-D754-409E-B5B4-CF101A6CCECF}" sibTransId="{E59666AB-A7B3-4161-8B7F-D2873EFC9B47}"/>
    <dgm:cxn modelId="{B171B465-0821-47BD-B800-5716C7008EF3}" type="presOf" srcId="{B7910561-C1F3-43F9-B11A-2D84140511CD}" destId="{1A4AFD9B-7869-426E-98F1-6D312E3B05F2}" srcOrd="0" destOrd="0" presId="urn:microsoft.com/office/officeart/2005/8/layout/vList2"/>
    <dgm:cxn modelId="{E76C7E91-63D7-4F60-8359-D977F99BA76E}" type="presOf" srcId="{9A8B6301-B6DA-4778-AC4C-A88A6288E576}" destId="{041D607D-E8D1-42EA-8023-F6C9BFCE5912}" srcOrd="0" destOrd="0" presId="urn:microsoft.com/office/officeart/2005/8/layout/vList2"/>
    <dgm:cxn modelId="{398D3CD7-95BF-45E1-AB76-30F9B0B707F7}" type="presOf" srcId="{713D5CBA-AD90-4EA4-BBB2-8902AD6193C7}" destId="{D530C464-301B-41A2-A48E-AF5F29EA1AE0}" srcOrd="0" destOrd="0" presId="urn:microsoft.com/office/officeart/2005/8/layout/vList2"/>
    <dgm:cxn modelId="{30498B3D-591A-4F7C-AC07-6980D52AB485}" type="presOf" srcId="{5AD70C59-0AE8-42F8-A6B8-E62B79152280}" destId="{9E46C7EB-9044-48E1-BD5E-09CB1C912893}" srcOrd="0" destOrd="0" presId="urn:microsoft.com/office/officeart/2005/8/layout/vList2"/>
    <dgm:cxn modelId="{166D3334-2739-49BB-B0C5-B4938A572A92}" type="presOf" srcId="{A68003A1-4AB7-4453-AB77-5D2FF03E50E3}" destId="{BEEBA6DE-01F4-4913-9561-B83EB871AC5D}" srcOrd="0" destOrd="0" presId="urn:microsoft.com/office/officeart/2005/8/layout/vList2"/>
    <dgm:cxn modelId="{9772FFE2-42DE-4331-B150-7F3520FACB06}" srcId="{C1A7D9CD-0F93-4AFD-993D-AD96195F995D}" destId="{5AD70C59-0AE8-42F8-A6B8-E62B79152280}" srcOrd="4" destOrd="0" parTransId="{A5953AE4-5115-4470-A75F-01814B1D63DA}" sibTransId="{B6612524-6C62-456F-9B5E-4AA934D475FF}"/>
    <dgm:cxn modelId="{57214103-8AB4-4D10-8133-5FB5AB695009}" type="presOf" srcId="{C1A7D9CD-0F93-4AFD-993D-AD96195F995D}" destId="{64AAAD8F-A9FC-4E61-A4C2-9FB355010C10}" srcOrd="0" destOrd="0" presId="urn:microsoft.com/office/officeart/2005/8/layout/vList2"/>
    <dgm:cxn modelId="{960DFD36-3395-46A3-84C9-C2866788EF2A}" type="presParOf" srcId="{64AAAD8F-A9FC-4E61-A4C2-9FB355010C10}" destId="{2FF54B6B-FF8D-417B-A3EE-ECEC81A73A83}" srcOrd="0" destOrd="0" presId="urn:microsoft.com/office/officeart/2005/8/layout/vList2"/>
    <dgm:cxn modelId="{55E8FA04-28BE-4E44-9AE5-00DBEAD653D6}" type="presParOf" srcId="{64AAAD8F-A9FC-4E61-A4C2-9FB355010C10}" destId="{95EA4E79-D7CD-4E41-BEA4-1F47EDCE6F17}" srcOrd="1" destOrd="0" presId="urn:microsoft.com/office/officeart/2005/8/layout/vList2"/>
    <dgm:cxn modelId="{F8B68FCF-CE57-487A-844B-CBBE2C9E9857}" type="presParOf" srcId="{64AAAD8F-A9FC-4E61-A4C2-9FB355010C10}" destId="{1A4AFD9B-7869-426E-98F1-6D312E3B05F2}" srcOrd="2" destOrd="0" presId="urn:microsoft.com/office/officeart/2005/8/layout/vList2"/>
    <dgm:cxn modelId="{F1EE4BB0-2A95-434B-B6AC-AF8E74B6E25E}" type="presParOf" srcId="{64AAAD8F-A9FC-4E61-A4C2-9FB355010C10}" destId="{1ECA1B3A-DAB8-4F74-ABDD-CF06EE1125C5}" srcOrd="3" destOrd="0" presId="urn:microsoft.com/office/officeart/2005/8/layout/vList2"/>
    <dgm:cxn modelId="{A03291CE-07A4-4205-BB83-BBF7A4A5920E}" type="presParOf" srcId="{64AAAD8F-A9FC-4E61-A4C2-9FB355010C10}" destId="{041D607D-E8D1-42EA-8023-F6C9BFCE5912}" srcOrd="4" destOrd="0" presId="urn:microsoft.com/office/officeart/2005/8/layout/vList2"/>
    <dgm:cxn modelId="{6ED2AE09-CC6B-4929-B57A-99A1BE8A01FE}" type="presParOf" srcId="{64AAAD8F-A9FC-4E61-A4C2-9FB355010C10}" destId="{5E472D48-C16B-4D96-9BCA-29DE50578FBA}" srcOrd="5" destOrd="0" presId="urn:microsoft.com/office/officeart/2005/8/layout/vList2"/>
    <dgm:cxn modelId="{1BAB7232-55C6-43DD-AA53-0EA67C19E14F}" type="presParOf" srcId="{64AAAD8F-A9FC-4E61-A4C2-9FB355010C10}" destId="{BEEBA6DE-01F4-4913-9561-B83EB871AC5D}" srcOrd="6" destOrd="0" presId="urn:microsoft.com/office/officeart/2005/8/layout/vList2"/>
    <dgm:cxn modelId="{FB50800F-680D-4D3C-8AE1-4CCCCA0C22D2}" type="presParOf" srcId="{64AAAD8F-A9FC-4E61-A4C2-9FB355010C10}" destId="{1EBA1055-F33F-4AC8-BCDD-CC8549426190}" srcOrd="7" destOrd="0" presId="urn:microsoft.com/office/officeart/2005/8/layout/vList2"/>
    <dgm:cxn modelId="{864169D5-4958-45B1-8D27-D63C071B945E}" type="presParOf" srcId="{64AAAD8F-A9FC-4E61-A4C2-9FB355010C10}" destId="{9E46C7EB-9044-48E1-BD5E-09CB1C912893}" srcOrd="8" destOrd="0" presId="urn:microsoft.com/office/officeart/2005/8/layout/vList2"/>
    <dgm:cxn modelId="{075F6B45-3A92-4D6E-AC4E-9AB1B7605177}" type="presParOf" srcId="{64AAAD8F-A9FC-4E61-A4C2-9FB355010C10}" destId="{75BB537A-DA16-4C14-ADD9-A99B9B3EBF0E}" srcOrd="9" destOrd="0" presId="urn:microsoft.com/office/officeart/2005/8/layout/vList2"/>
    <dgm:cxn modelId="{FF12B5E4-312B-4CE3-9AB3-355F05B88CE2}" type="presParOf" srcId="{64AAAD8F-A9FC-4E61-A4C2-9FB355010C10}" destId="{D530C464-301B-41A2-A48E-AF5F29EA1AE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A7D9CD-0F93-4AFD-993D-AD96195F995D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B66017B5-CC06-4977-A711-56903B2D295B}">
      <dgm:prSet custT="1"/>
      <dgm:spPr/>
      <dgm:t>
        <a:bodyPr/>
        <a:lstStyle/>
        <a:p>
          <a:pPr rtl="0"/>
          <a:r>
            <a:rPr lang="en-US" sz="2100" dirty="0" smtClean="0"/>
            <a:t>To integrate FSU Foundation (FSUF) departmental funds into OMNI in order to facilitate…</a:t>
          </a:r>
        </a:p>
      </dgm:t>
    </dgm:pt>
    <dgm:pt modelId="{E7E85372-CFAA-423F-B96C-9639B2DB9147}" type="parTrans" cxnId="{840CF4A2-1D87-44EC-8F97-A4D3F1233BBC}">
      <dgm:prSet/>
      <dgm:spPr/>
      <dgm:t>
        <a:bodyPr/>
        <a:lstStyle/>
        <a:p>
          <a:endParaRPr lang="en-US"/>
        </a:p>
      </dgm:t>
    </dgm:pt>
    <dgm:pt modelId="{635E673A-0EED-4B01-A220-F7556DB7D2FD}" type="sibTrans" cxnId="{840CF4A2-1D87-44EC-8F97-A4D3F1233BBC}">
      <dgm:prSet/>
      <dgm:spPr/>
      <dgm:t>
        <a:bodyPr/>
        <a:lstStyle/>
        <a:p>
          <a:endParaRPr lang="en-US"/>
        </a:p>
      </dgm:t>
    </dgm:pt>
    <dgm:pt modelId="{81870263-E9C1-4150-8C80-A7B3BFD238AF}">
      <dgm:prSet custT="1"/>
      <dgm:spPr/>
      <dgm:t>
        <a:bodyPr/>
        <a:lstStyle/>
        <a:p>
          <a:pPr rtl="0"/>
          <a:r>
            <a:rPr lang="en-US" sz="2100" dirty="0" smtClean="0"/>
            <a:t>Budgeting</a:t>
          </a:r>
        </a:p>
      </dgm:t>
    </dgm:pt>
    <dgm:pt modelId="{41DE34C6-594F-4B7F-BDFF-3CA84DF9043C}" type="parTrans" cxnId="{BC1ACE48-5ACA-496A-AF6E-0314E9D73494}">
      <dgm:prSet/>
      <dgm:spPr/>
      <dgm:t>
        <a:bodyPr/>
        <a:lstStyle/>
        <a:p>
          <a:endParaRPr lang="en-US"/>
        </a:p>
      </dgm:t>
    </dgm:pt>
    <dgm:pt modelId="{CA99B203-F273-4052-BD57-C580C9B35E02}" type="sibTrans" cxnId="{BC1ACE48-5ACA-496A-AF6E-0314E9D73494}">
      <dgm:prSet/>
      <dgm:spPr/>
      <dgm:t>
        <a:bodyPr/>
        <a:lstStyle/>
        <a:p>
          <a:endParaRPr lang="en-US"/>
        </a:p>
      </dgm:t>
    </dgm:pt>
    <dgm:pt modelId="{D210121F-11A1-47BA-8004-2C18C67BC639}">
      <dgm:prSet custT="1"/>
      <dgm:spPr/>
      <dgm:t>
        <a:bodyPr/>
        <a:lstStyle/>
        <a:p>
          <a:pPr rtl="0"/>
          <a:r>
            <a:rPr lang="en-US" sz="2100" dirty="0" smtClean="0"/>
            <a:t>Improved Reporting</a:t>
          </a:r>
        </a:p>
      </dgm:t>
    </dgm:pt>
    <dgm:pt modelId="{F1305029-A408-47E4-9F72-BAFE82E0C5E6}" type="parTrans" cxnId="{9F77F53C-14D1-4B7B-A518-7A2FC3C711DB}">
      <dgm:prSet/>
      <dgm:spPr/>
      <dgm:t>
        <a:bodyPr/>
        <a:lstStyle/>
        <a:p>
          <a:endParaRPr lang="en-US"/>
        </a:p>
      </dgm:t>
    </dgm:pt>
    <dgm:pt modelId="{E8E7A356-80D7-4281-BEE0-D94A844BA891}" type="sibTrans" cxnId="{9F77F53C-14D1-4B7B-A518-7A2FC3C711DB}">
      <dgm:prSet/>
      <dgm:spPr/>
      <dgm:t>
        <a:bodyPr/>
        <a:lstStyle/>
        <a:p>
          <a:endParaRPr lang="en-US"/>
        </a:p>
      </dgm:t>
    </dgm:pt>
    <dgm:pt modelId="{DC911E54-2504-46B3-969F-CE5518C35807}">
      <dgm:prSet custT="1"/>
      <dgm:spPr/>
      <dgm:t>
        <a:bodyPr/>
        <a:lstStyle/>
        <a:p>
          <a:pPr rtl="0"/>
          <a:r>
            <a:rPr lang="en-US" sz="2100" dirty="0" smtClean="0"/>
            <a:t>Elimination of Shadow Systems</a:t>
          </a:r>
        </a:p>
      </dgm:t>
    </dgm:pt>
    <dgm:pt modelId="{A23E409D-EB64-4727-8480-CC84360F9118}" type="parTrans" cxnId="{0DA50058-3BD6-41D2-AEEB-0A2EC8A748EC}">
      <dgm:prSet/>
      <dgm:spPr/>
      <dgm:t>
        <a:bodyPr/>
        <a:lstStyle/>
        <a:p>
          <a:endParaRPr lang="en-US"/>
        </a:p>
      </dgm:t>
    </dgm:pt>
    <dgm:pt modelId="{10BFD0DB-3C6B-419D-AC60-35D52A58CC4D}" type="sibTrans" cxnId="{0DA50058-3BD6-41D2-AEEB-0A2EC8A748EC}">
      <dgm:prSet/>
      <dgm:spPr/>
      <dgm:t>
        <a:bodyPr/>
        <a:lstStyle/>
        <a:p>
          <a:endParaRPr lang="en-US"/>
        </a:p>
      </dgm:t>
    </dgm:pt>
    <dgm:pt modelId="{AAB19EB3-8811-4C31-8361-E4CF2C4290C5}">
      <dgm:prSet custT="1"/>
      <dgm:spPr/>
      <dgm:t>
        <a:bodyPr/>
        <a:lstStyle/>
        <a:p>
          <a:pPr rtl="0"/>
          <a:r>
            <a:rPr lang="en-US" sz="2100" dirty="0" smtClean="0"/>
            <a:t>Standardized Processes</a:t>
          </a:r>
        </a:p>
      </dgm:t>
    </dgm:pt>
    <dgm:pt modelId="{C3873A4D-08D6-4959-A53A-CA11F759F0C6}" type="parTrans" cxnId="{CFFBBA28-9E54-4D4B-A34D-7E62C50637B5}">
      <dgm:prSet/>
      <dgm:spPr/>
      <dgm:t>
        <a:bodyPr/>
        <a:lstStyle/>
        <a:p>
          <a:endParaRPr lang="en-US"/>
        </a:p>
      </dgm:t>
    </dgm:pt>
    <dgm:pt modelId="{A36C4517-7777-4C15-B2D4-F8F6D2A70DF6}" type="sibTrans" cxnId="{CFFBBA28-9E54-4D4B-A34D-7E62C50637B5}">
      <dgm:prSet/>
      <dgm:spPr/>
      <dgm:t>
        <a:bodyPr/>
        <a:lstStyle/>
        <a:p>
          <a:endParaRPr lang="en-US"/>
        </a:p>
      </dgm:t>
    </dgm:pt>
    <dgm:pt modelId="{64AAAD8F-A9FC-4E61-A4C2-9FB355010C10}" type="pres">
      <dgm:prSet presAssocID="{C1A7D9CD-0F93-4AFD-993D-AD96195F99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2EF7A0-F964-4416-A32B-CCECF1DF1743}" type="pres">
      <dgm:prSet presAssocID="{B66017B5-CC06-4977-A711-56903B2D295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244D38-3C08-4A2E-A95B-A3EA88189FE3}" type="pres">
      <dgm:prSet presAssocID="{B66017B5-CC06-4977-A711-56903B2D295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580CAB-BAE6-408F-A18C-D56CDFBEC53C}" type="presOf" srcId="{D210121F-11A1-47BA-8004-2C18C67BC639}" destId="{42244D38-3C08-4A2E-A95B-A3EA88189FE3}" srcOrd="0" destOrd="2" presId="urn:microsoft.com/office/officeart/2005/8/layout/vList2"/>
    <dgm:cxn modelId="{BC1ACE48-5ACA-496A-AF6E-0314E9D73494}" srcId="{B66017B5-CC06-4977-A711-56903B2D295B}" destId="{81870263-E9C1-4150-8C80-A7B3BFD238AF}" srcOrd="0" destOrd="0" parTransId="{41DE34C6-594F-4B7F-BDFF-3CA84DF9043C}" sibTransId="{CA99B203-F273-4052-BD57-C580C9B35E02}"/>
    <dgm:cxn modelId="{9F77F53C-14D1-4B7B-A518-7A2FC3C711DB}" srcId="{B66017B5-CC06-4977-A711-56903B2D295B}" destId="{D210121F-11A1-47BA-8004-2C18C67BC639}" srcOrd="2" destOrd="0" parTransId="{F1305029-A408-47E4-9F72-BAFE82E0C5E6}" sibTransId="{E8E7A356-80D7-4281-BEE0-D94A844BA891}"/>
    <dgm:cxn modelId="{C78E680C-656D-4BAC-8CA8-519E2E5FE110}" type="presOf" srcId="{DC911E54-2504-46B3-969F-CE5518C35807}" destId="{42244D38-3C08-4A2E-A95B-A3EA88189FE3}" srcOrd="0" destOrd="3" presId="urn:microsoft.com/office/officeart/2005/8/layout/vList2"/>
    <dgm:cxn modelId="{0DA50058-3BD6-41D2-AEEB-0A2EC8A748EC}" srcId="{B66017B5-CC06-4977-A711-56903B2D295B}" destId="{DC911E54-2504-46B3-969F-CE5518C35807}" srcOrd="3" destOrd="0" parTransId="{A23E409D-EB64-4727-8480-CC84360F9118}" sibTransId="{10BFD0DB-3C6B-419D-AC60-35D52A58CC4D}"/>
    <dgm:cxn modelId="{0880646C-4051-4091-AB24-D147C0FD7343}" type="presOf" srcId="{B66017B5-CC06-4977-A711-56903B2D295B}" destId="{C42EF7A0-F964-4416-A32B-CCECF1DF1743}" srcOrd="0" destOrd="0" presId="urn:microsoft.com/office/officeart/2005/8/layout/vList2"/>
    <dgm:cxn modelId="{57214103-8AB4-4D10-8133-5FB5AB695009}" type="presOf" srcId="{C1A7D9CD-0F93-4AFD-993D-AD96195F995D}" destId="{64AAAD8F-A9FC-4E61-A4C2-9FB355010C10}" srcOrd="0" destOrd="0" presId="urn:microsoft.com/office/officeart/2005/8/layout/vList2"/>
    <dgm:cxn modelId="{73F7884B-B5E8-4031-9F25-EFDC9A1F264B}" type="presOf" srcId="{AAB19EB3-8811-4C31-8361-E4CF2C4290C5}" destId="{42244D38-3C08-4A2E-A95B-A3EA88189FE3}" srcOrd="0" destOrd="1" presId="urn:microsoft.com/office/officeart/2005/8/layout/vList2"/>
    <dgm:cxn modelId="{CFFBBA28-9E54-4D4B-A34D-7E62C50637B5}" srcId="{B66017B5-CC06-4977-A711-56903B2D295B}" destId="{AAB19EB3-8811-4C31-8361-E4CF2C4290C5}" srcOrd="1" destOrd="0" parTransId="{C3873A4D-08D6-4959-A53A-CA11F759F0C6}" sibTransId="{A36C4517-7777-4C15-B2D4-F8F6D2A70DF6}"/>
    <dgm:cxn modelId="{D4BDFDEB-A194-4493-A612-DD4DC48E5415}" type="presOf" srcId="{81870263-E9C1-4150-8C80-A7B3BFD238AF}" destId="{42244D38-3C08-4A2E-A95B-A3EA88189FE3}" srcOrd="0" destOrd="0" presId="urn:microsoft.com/office/officeart/2005/8/layout/vList2"/>
    <dgm:cxn modelId="{840CF4A2-1D87-44EC-8F97-A4D3F1233BBC}" srcId="{C1A7D9CD-0F93-4AFD-993D-AD96195F995D}" destId="{B66017B5-CC06-4977-A711-56903B2D295B}" srcOrd="0" destOrd="0" parTransId="{E7E85372-CFAA-423F-B96C-9639B2DB9147}" sibTransId="{635E673A-0EED-4B01-A220-F7556DB7D2FD}"/>
    <dgm:cxn modelId="{05A1080F-BEA5-41E4-BB69-F871F06C4680}" type="presParOf" srcId="{64AAAD8F-A9FC-4E61-A4C2-9FB355010C10}" destId="{C42EF7A0-F964-4416-A32B-CCECF1DF1743}" srcOrd="0" destOrd="0" presId="urn:microsoft.com/office/officeart/2005/8/layout/vList2"/>
    <dgm:cxn modelId="{EAFDDFA1-1E6E-4FE8-B852-FFEA7348948F}" type="presParOf" srcId="{64AAAD8F-A9FC-4E61-A4C2-9FB355010C10}" destId="{42244D38-3C08-4A2E-A95B-A3EA88189FE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A7D9CD-0F93-4AFD-993D-AD96195F995D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B66017B5-CC06-4977-A711-56903B2D295B}">
      <dgm:prSet custT="1"/>
      <dgm:spPr/>
      <dgm:t>
        <a:bodyPr/>
        <a:lstStyle/>
        <a:p>
          <a:pPr rtl="0"/>
          <a:r>
            <a:rPr lang="en-US" sz="2400" dirty="0" smtClean="0"/>
            <a:t>Interface spendable cash in Foundation departmental funds to OMNI Financials</a:t>
          </a:r>
        </a:p>
      </dgm:t>
    </dgm:pt>
    <dgm:pt modelId="{E7E85372-CFAA-423F-B96C-9639B2DB9147}" type="parTrans" cxnId="{840CF4A2-1D87-44EC-8F97-A4D3F1233BBC}">
      <dgm:prSet/>
      <dgm:spPr/>
      <dgm:t>
        <a:bodyPr/>
        <a:lstStyle/>
        <a:p>
          <a:endParaRPr lang="en-US"/>
        </a:p>
      </dgm:t>
    </dgm:pt>
    <dgm:pt modelId="{635E673A-0EED-4B01-A220-F7556DB7D2FD}" type="sibTrans" cxnId="{840CF4A2-1D87-44EC-8F97-A4D3F1233BBC}">
      <dgm:prSet/>
      <dgm:spPr/>
      <dgm:t>
        <a:bodyPr/>
        <a:lstStyle/>
        <a:p>
          <a:endParaRPr lang="en-US"/>
        </a:p>
      </dgm:t>
    </dgm:pt>
    <dgm:pt modelId="{263F51CE-7BB0-41EC-A451-7B24BC83F4C6}">
      <dgm:prSet custT="1"/>
      <dgm:spPr/>
      <dgm:t>
        <a:bodyPr/>
        <a:lstStyle/>
        <a:p>
          <a:pPr rtl="0"/>
          <a:r>
            <a:rPr lang="en-US" sz="2400" dirty="0" smtClean="0"/>
            <a:t>Budget annually for Foundation departmental funds at the department and fund level</a:t>
          </a:r>
        </a:p>
      </dgm:t>
    </dgm:pt>
    <dgm:pt modelId="{74CE8112-1AA6-4171-B4CC-015B79BA649C}" type="parTrans" cxnId="{BA146CC9-8451-4B50-8427-E3F2F9685026}">
      <dgm:prSet/>
      <dgm:spPr/>
      <dgm:t>
        <a:bodyPr/>
        <a:lstStyle/>
        <a:p>
          <a:endParaRPr lang="en-US"/>
        </a:p>
      </dgm:t>
    </dgm:pt>
    <dgm:pt modelId="{8CE6108F-DEE6-413F-8A0C-0B5892FDF519}" type="sibTrans" cxnId="{BA146CC9-8451-4B50-8427-E3F2F9685026}">
      <dgm:prSet/>
      <dgm:spPr/>
      <dgm:t>
        <a:bodyPr/>
        <a:lstStyle/>
        <a:p>
          <a:endParaRPr lang="en-US"/>
        </a:p>
      </dgm:t>
    </dgm:pt>
    <dgm:pt modelId="{90A6FE5E-8E40-486D-944A-14800F34B78D}">
      <dgm:prSet custT="1"/>
      <dgm:spPr/>
      <dgm:t>
        <a:bodyPr/>
        <a:lstStyle/>
        <a:p>
          <a:pPr rtl="0"/>
          <a:r>
            <a:rPr lang="en-US" sz="2400" smtClean="0"/>
            <a:t>Control </a:t>
          </a:r>
          <a:r>
            <a:rPr lang="en-US" sz="2400" dirty="0" smtClean="0"/>
            <a:t>spending of Foundation departmental funds in OMNI at the department, fund, and project level</a:t>
          </a:r>
        </a:p>
      </dgm:t>
    </dgm:pt>
    <dgm:pt modelId="{F5C07182-95A2-42CF-A9B7-BCFD616E41F8}" type="parTrans" cxnId="{6D94E44D-BEFC-4F80-8823-0A2EF556E916}">
      <dgm:prSet/>
      <dgm:spPr/>
    </dgm:pt>
    <dgm:pt modelId="{9D6CD5DE-640C-4D09-B71D-EA426548F4F0}" type="sibTrans" cxnId="{6D94E44D-BEFC-4F80-8823-0A2EF556E916}">
      <dgm:prSet/>
      <dgm:spPr/>
    </dgm:pt>
    <dgm:pt modelId="{64AAAD8F-A9FC-4E61-A4C2-9FB355010C10}" type="pres">
      <dgm:prSet presAssocID="{C1A7D9CD-0F93-4AFD-993D-AD96195F99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2EF7A0-F964-4416-A32B-CCECF1DF1743}" type="pres">
      <dgm:prSet presAssocID="{B66017B5-CC06-4977-A711-56903B2D295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DF8B76-6662-49E1-909D-CBDB94D64AD1}" type="pres">
      <dgm:prSet presAssocID="{635E673A-0EED-4B01-A220-F7556DB7D2FD}" presName="spacer" presStyleCnt="0"/>
      <dgm:spPr/>
    </dgm:pt>
    <dgm:pt modelId="{ED48C29C-0EB4-483E-B1D2-BB87590E824D}" type="pres">
      <dgm:prSet presAssocID="{263F51CE-7BB0-41EC-A451-7B24BC83F4C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2AE182-1872-44C8-9272-41D4638496F7}" type="pres">
      <dgm:prSet presAssocID="{8CE6108F-DEE6-413F-8A0C-0B5892FDF519}" presName="spacer" presStyleCnt="0"/>
      <dgm:spPr/>
    </dgm:pt>
    <dgm:pt modelId="{99217436-7DBA-46B9-A1F2-1F1C1020A1C4}" type="pres">
      <dgm:prSet presAssocID="{90A6FE5E-8E40-486D-944A-14800F34B78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94E44D-BEFC-4F80-8823-0A2EF556E916}" srcId="{C1A7D9CD-0F93-4AFD-993D-AD96195F995D}" destId="{90A6FE5E-8E40-486D-944A-14800F34B78D}" srcOrd="2" destOrd="0" parTransId="{F5C07182-95A2-42CF-A9B7-BCFD616E41F8}" sibTransId="{9D6CD5DE-640C-4D09-B71D-EA426548F4F0}"/>
    <dgm:cxn modelId="{0880646C-4051-4091-AB24-D147C0FD7343}" type="presOf" srcId="{B66017B5-CC06-4977-A711-56903B2D295B}" destId="{C42EF7A0-F964-4416-A32B-CCECF1DF1743}" srcOrd="0" destOrd="0" presId="urn:microsoft.com/office/officeart/2005/8/layout/vList2"/>
    <dgm:cxn modelId="{57214103-8AB4-4D10-8133-5FB5AB695009}" type="presOf" srcId="{C1A7D9CD-0F93-4AFD-993D-AD96195F995D}" destId="{64AAAD8F-A9FC-4E61-A4C2-9FB355010C10}" srcOrd="0" destOrd="0" presId="urn:microsoft.com/office/officeart/2005/8/layout/vList2"/>
    <dgm:cxn modelId="{BF3FFC51-8EED-49DD-8A91-6DAEB6E00055}" type="presOf" srcId="{90A6FE5E-8E40-486D-944A-14800F34B78D}" destId="{99217436-7DBA-46B9-A1F2-1F1C1020A1C4}" srcOrd="0" destOrd="0" presId="urn:microsoft.com/office/officeart/2005/8/layout/vList2"/>
    <dgm:cxn modelId="{2BB8038C-8618-4D44-8F20-DBEF7D262777}" type="presOf" srcId="{263F51CE-7BB0-41EC-A451-7B24BC83F4C6}" destId="{ED48C29C-0EB4-483E-B1D2-BB87590E824D}" srcOrd="0" destOrd="0" presId="urn:microsoft.com/office/officeart/2005/8/layout/vList2"/>
    <dgm:cxn modelId="{BA146CC9-8451-4B50-8427-E3F2F9685026}" srcId="{C1A7D9CD-0F93-4AFD-993D-AD96195F995D}" destId="{263F51CE-7BB0-41EC-A451-7B24BC83F4C6}" srcOrd="1" destOrd="0" parTransId="{74CE8112-1AA6-4171-B4CC-015B79BA649C}" sibTransId="{8CE6108F-DEE6-413F-8A0C-0B5892FDF519}"/>
    <dgm:cxn modelId="{840CF4A2-1D87-44EC-8F97-A4D3F1233BBC}" srcId="{C1A7D9CD-0F93-4AFD-993D-AD96195F995D}" destId="{B66017B5-CC06-4977-A711-56903B2D295B}" srcOrd="0" destOrd="0" parTransId="{E7E85372-CFAA-423F-B96C-9639B2DB9147}" sibTransId="{635E673A-0EED-4B01-A220-F7556DB7D2FD}"/>
    <dgm:cxn modelId="{05A1080F-BEA5-41E4-BB69-F871F06C4680}" type="presParOf" srcId="{64AAAD8F-A9FC-4E61-A4C2-9FB355010C10}" destId="{C42EF7A0-F964-4416-A32B-CCECF1DF1743}" srcOrd="0" destOrd="0" presId="urn:microsoft.com/office/officeart/2005/8/layout/vList2"/>
    <dgm:cxn modelId="{274B8E59-E177-4E20-883C-4C59FDCDAD59}" type="presParOf" srcId="{64AAAD8F-A9FC-4E61-A4C2-9FB355010C10}" destId="{3CDF8B76-6662-49E1-909D-CBDB94D64AD1}" srcOrd="1" destOrd="0" presId="urn:microsoft.com/office/officeart/2005/8/layout/vList2"/>
    <dgm:cxn modelId="{FCF8D886-F724-481B-9A7D-D810EBE5896C}" type="presParOf" srcId="{64AAAD8F-A9FC-4E61-A4C2-9FB355010C10}" destId="{ED48C29C-0EB4-483E-B1D2-BB87590E824D}" srcOrd="2" destOrd="0" presId="urn:microsoft.com/office/officeart/2005/8/layout/vList2"/>
    <dgm:cxn modelId="{87FAF850-AB83-4095-8DB4-35BB71579DDB}" type="presParOf" srcId="{64AAAD8F-A9FC-4E61-A4C2-9FB355010C10}" destId="{282AE182-1872-44C8-9272-41D4638496F7}" srcOrd="3" destOrd="0" presId="urn:microsoft.com/office/officeart/2005/8/layout/vList2"/>
    <dgm:cxn modelId="{8B73FA1D-0887-476A-8C8C-6B870C51D4F0}" type="presParOf" srcId="{64AAAD8F-A9FC-4E61-A4C2-9FB355010C10}" destId="{99217436-7DBA-46B9-A1F2-1F1C1020A1C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A7D9CD-0F93-4AFD-993D-AD96195F995D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B66017B5-CC06-4977-A711-56903B2D295B}">
      <dgm:prSet custT="1"/>
      <dgm:spPr/>
      <dgm:t>
        <a:bodyPr/>
        <a:lstStyle/>
        <a:p>
          <a:pPr rtl="0"/>
          <a:r>
            <a:rPr lang="en-US" sz="2400" dirty="0" smtClean="0"/>
            <a:t>Ensure donor restrictions are met</a:t>
          </a:r>
        </a:p>
      </dgm:t>
    </dgm:pt>
    <dgm:pt modelId="{E7E85372-CFAA-423F-B96C-9639B2DB9147}" type="parTrans" cxnId="{840CF4A2-1D87-44EC-8F97-A4D3F1233BBC}">
      <dgm:prSet/>
      <dgm:spPr/>
      <dgm:t>
        <a:bodyPr/>
        <a:lstStyle/>
        <a:p>
          <a:endParaRPr lang="en-US"/>
        </a:p>
      </dgm:t>
    </dgm:pt>
    <dgm:pt modelId="{635E673A-0EED-4B01-A220-F7556DB7D2FD}" type="sibTrans" cxnId="{840CF4A2-1D87-44EC-8F97-A4D3F1233BBC}">
      <dgm:prSet/>
      <dgm:spPr/>
      <dgm:t>
        <a:bodyPr/>
        <a:lstStyle/>
        <a:p>
          <a:endParaRPr lang="en-US"/>
        </a:p>
      </dgm:t>
    </dgm:pt>
    <dgm:pt modelId="{06D2EAD4-7118-4F21-9765-BF68A5A96D1D}">
      <dgm:prSet custT="1"/>
      <dgm:spPr/>
      <dgm:t>
        <a:bodyPr/>
        <a:lstStyle/>
        <a:p>
          <a:r>
            <a:rPr lang="en-US" sz="2400" dirty="0" smtClean="0"/>
            <a:t>Enhance University reports and queries by allowing visibility of Foundation departmental funds with spendable cash balances</a:t>
          </a:r>
        </a:p>
      </dgm:t>
    </dgm:pt>
    <dgm:pt modelId="{16501FAB-E11B-4B8B-94B5-C04834F9F602}" type="parTrans" cxnId="{B65C49B4-AA78-4FDF-9768-3018D76B2ED8}">
      <dgm:prSet/>
      <dgm:spPr/>
      <dgm:t>
        <a:bodyPr/>
        <a:lstStyle/>
        <a:p>
          <a:endParaRPr lang="en-US"/>
        </a:p>
      </dgm:t>
    </dgm:pt>
    <dgm:pt modelId="{9877FE93-B34C-4C68-9FAC-7209CD426E19}" type="sibTrans" cxnId="{B65C49B4-AA78-4FDF-9768-3018D76B2ED8}">
      <dgm:prSet/>
      <dgm:spPr/>
      <dgm:t>
        <a:bodyPr/>
        <a:lstStyle/>
        <a:p>
          <a:endParaRPr lang="en-US"/>
        </a:p>
      </dgm:t>
    </dgm:pt>
    <dgm:pt modelId="{610C82FF-8DAE-428A-A9A5-27E6615E05C2}">
      <dgm:prSet custT="1"/>
      <dgm:spPr/>
      <dgm:t>
        <a:bodyPr/>
        <a:lstStyle/>
        <a:p>
          <a:pPr rtl="0"/>
          <a:r>
            <a:rPr lang="en-US" sz="2400" smtClean="0"/>
            <a:t>Allow </a:t>
          </a:r>
          <a:r>
            <a:rPr lang="en-US" sz="2400" dirty="0" smtClean="0"/>
            <a:t>Foundation staff to maintain approval authority for all transactions via applicable workflow</a:t>
          </a:r>
        </a:p>
      </dgm:t>
    </dgm:pt>
    <dgm:pt modelId="{78FC9EDD-C888-48E6-A75B-054C550871D3}" type="parTrans" cxnId="{2177DC21-658E-4CC6-95D4-F809B15E034E}">
      <dgm:prSet/>
      <dgm:spPr/>
    </dgm:pt>
    <dgm:pt modelId="{1C0B5331-0700-4DD3-8156-1B82B1E75E96}" type="sibTrans" cxnId="{2177DC21-658E-4CC6-95D4-F809B15E034E}">
      <dgm:prSet/>
      <dgm:spPr/>
    </dgm:pt>
    <dgm:pt modelId="{C79FCADA-ABBD-4D99-997F-6FD5ACDFF033}">
      <dgm:prSet custT="1"/>
      <dgm:spPr/>
      <dgm:t>
        <a:bodyPr/>
        <a:lstStyle/>
        <a:p>
          <a:pPr rtl="0"/>
          <a:r>
            <a:rPr lang="en-US" sz="2400" smtClean="0"/>
            <a:t>Support </a:t>
          </a:r>
          <a:r>
            <a:rPr lang="en-US" sz="2400" dirty="0" smtClean="0"/>
            <a:t>processes that adhere to applicable statute, regulation, and policy</a:t>
          </a:r>
        </a:p>
      </dgm:t>
    </dgm:pt>
    <dgm:pt modelId="{D6462797-AE5B-4F84-BF9D-CA74AC05786D}" type="parTrans" cxnId="{17C058F2-9215-47A3-82AB-B742AFFEC1A7}">
      <dgm:prSet/>
      <dgm:spPr/>
    </dgm:pt>
    <dgm:pt modelId="{71E2DADD-61A1-46E6-B955-3B82C1C6DC78}" type="sibTrans" cxnId="{17C058F2-9215-47A3-82AB-B742AFFEC1A7}">
      <dgm:prSet/>
      <dgm:spPr/>
    </dgm:pt>
    <dgm:pt modelId="{64AAAD8F-A9FC-4E61-A4C2-9FB355010C10}" type="pres">
      <dgm:prSet presAssocID="{C1A7D9CD-0F93-4AFD-993D-AD96195F99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2EF7A0-F964-4416-A32B-CCECF1DF1743}" type="pres">
      <dgm:prSet presAssocID="{B66017B5-CC06-4977-A711-56903B2D295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DF8B76-6662-49E1-909D-CBDB94D64AD1}" type="pres">
      <dgm:prSet presAssocID="{635E673A-0EED-4B01-A220-F7556DB7D2FD}" presName="spacer" presStyleCnt="0"/>
      <dgm:spPr/>
    </dgm:pt>
    <dgm:pt modelId="{42A65DF9-C674-4BBB-AAE9-F1D00FBB68D0}" type="pres">
      <dgm:prSet presAssocID="{C79FCADA-ABBD-4D99-997F-6FD5ACDFF03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799045-0EC8-47E1-A756-F926888BB861}" type="pres">
      <dgm:prSet presAssocID="{71E2DADD-61A1-46E6-B955-3B82C1C6DC78}" presName="spacer" presStyleCnt="0"/>
      <dgm:spPr/>
    </dgm:pt>
    <dgm:pt modelId="{26D52E29-A637-433A-8A6B-6209C21BEB7A}" type="pres">
      <dgm:prSet presAssocID="{610C82FF-8DAE-428A-A9A5-27E6615E05C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6EF5FC-090D-4622-916D-03D1388A49B3}" type="pres">
      <dgm:prSet presAssocID="{1C0B5331-0700-4DD3-8156-1B82B1E75E96}" presName="spacer" presStyleCnt="0"/>
      <dgm:spPr/>
    </dgm:pt>
    <dgm:pt modelId="{B36D4BEE-9A03-4B58-9546-B66C003789FC}" type="pres">
      <dgm:prSet presAssocID="{06D2EAD4-7118-4F21-9765-BF68A5A96D1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C058F2-9215-47A3-82AB-B742AFFEC1A7}" srcId="{C1A7D9CD-0F93-4AFD-993D-AD96195F995D}" destId="{C79FCADA-ABBD-4D99-997F-6FD5ACDFF033}" srcOrd="1" destOrd="0" parTransId="{D6462797-AE5B-4F84-BF9D-CA74AC05786D}" sibTransId="{71E2DADD-61A1-46E6-B955-3B82C1C6DC78}"/>
    <dgm:cxn modelId="{0880646C-4051-4091-AB24-D147C0FD7343}" type="presOf" srcId="{B66017B5-CC06-4977-A711-56903B2D295B}" destId="{C42EF7A0-F964-4416-A32B-CCECF1DF1743}" srcOrd="0" destOrd="0" presId="urn:microsoft.com/office/officeart/2005/8/layout/vList2"/>
    <dgm:cxn modelId="{2177DC21-658E-4CC6-95D4-F809B15E034E}" srcId="{C1A7D9CD-0F93-4AFD-993D-AD96195F995D}" destId="{610C82FF-8DAE-428A-A9A5-27E6615E05C2}" srcOrd="2" destOrd="0" parTransId="{78FC9EDD-C888-48E6-A75B-054C550871D3}" sibTransId="{1C0B5331-0700-4DD3-8156-1B82B1E75E96}"/>
    <dgm:cxn modelId="{B65C49B4-AA78-4FDF-9768-3018D76B2ED8}" srcId="{C1A7D9CD-0F93-4AFD-993D-AD96195F995D}" destId="{06D2EAD4-7118-4F21-9765-BF68A5A96D1D}" srcOrd="3" destOrd="0" parTransId="{16501FAB-E11B-4B8B-94B5-C04834F9F602}" sibTransId="{9877FE93-B34C-4C68-9FAC-7209CD426E19}"/>
    <dgm:cxn modelId="{18B73310-D6D0-43EC-95AE-7D483258CCE6}" type="presOf" srcId="{06D2EAD4-7118-4F21-9765-BF68A5A96D1D}" destId="{B36D4BEE-9A03-4B58-9546-B66C003789FC}" srcOrd="0" destOrd="0" presId="urn:microsoft.com/office/officeart/2005/8/layout/vList2"/>
    <dgm:cxn modelId="{3492E4B9-D553-45FF-90BD-F758B5F04E34}" type="presOf" srcId="{C79FCADA-ABBD-4D99-997F-6FD5ACDFF033}" destId="{42A65DF9-C674-4BBB-AAE9-F1D00FBB68D0}" srcOrd="0" destOrd="0" presId="urn:microsoft.com/office/officeart/2005/8/layout/vList2"/>
    <dgm:cxn modelId="{6F4C12B8-3B58-41E4-A5AE-CF6265F93B61}" type="presOf" srcId="{610C82FF-8DAE-428A-A9A5-27E6615E05C2}" destId="{26D52E29-A637-433A-8A6B-6209C21BEB7A}" srcOrd="0" destOrd="0" presId="urn:microsoft.com/office/officeart/2005/8/layout/vList2"/>
    <dgm:cxn modelId="{57214103-8AB4-4D10-8133-5FB5AB695009}" type="presOf" srcId="{C1A7D9CD-0F93-4AFD-993D-AD96195F995D}" destId="{64AAAD8F-A9FC-4E61-A4C2-9FB355010C10}" srcOrd="0" destOrd="0" presId="urn:microsoft.com/office/officeart/2005/8/layout/vList2"/>
    <dgm:cxn modelId="{840CF4A2-1D87-44EC-8F97-A4D3F1233BBC}" srcId="{C1A7D9CD-0F93-4AFD-993D-AD96195F995D}" destId="{B66017B5-CC06-4977-A711-56903B2D295B}" srcOrd="0" destOrd="0" parTransId="{E7E85372-CFAA-423F-B96C-9639B2DB9147}" sibTransId="{635E673A-0EED-4B01-A220-F7556DB7D2FD}"/>
    <dgm:cxn modelId="{05A1080F-BEA5-41E4-BB69-F871F06C4680}" type="presParOf" srcId="{64AAAD8F-A9FC-4E61-A4C2-9FB355010C10}" destId="{C42EF7A0-F964-4416-A32B-CCECF1DF1743}" srcOrd="0" destOrd="0" presId="urn:microsoft.com/office/officeart/2005/8/layout/vList2"/>
    <dgm:cxn modelId="{9E0909A4-EB77-460B-A973-E1EE11CFC02B}" type="presParOf" srcId="{64AAAD8F-A9FC-4E61-A4C2-9FB355010C10}" destId="{3CDF8B76-6662-49E1-909D-CBDB94D64AD1}" srcOrd="1" destOrd="0" presId="urn:microsoft.com/office/officeart/2005/8/layout/vList2"/>
    <dgm:cxn modelId="{F619CD50-A588-4F6B-B5B8-DB9F8167602F}" type="presParOf" srcId="{64AAAD8F-A9FC-4E61-A4C2-9FB355010C10}" destId="{42A65DF9-C674-4BBB-AAE9-F1D00FBB68D0}" srcOrd="2" destOrd="0" presId="urn:microsoft.com/office/officeart/2005/8/layout/vList2"/>
    <dgm:cxn modelId="{48784FEC-CB0F-4A9C-BB5E-B95D817916FD}" type="presParOf" srcId="{64AAAD8F-A9FC-4E61-A4C2-9FB355010C10}" destId="{1B799045-0EC8-47E1-A756-F926888BB861}" srcOrd="3" destOrd="0" presId="urn:microsoft.com/office/officeart/2005/8/layout/vList2"/>
    <dgm:cxn modelId="{6B484523-7744-4B34-A70B-8855E25098C9}" type="presParOf" srcId="{64AAAD8F-A9FC-4E61-A4C2-9FB355010C10}" destId="{26D52E29-A637-433A-8A6B-6209C21BEB7A}" srcOrd="4" destOrd="0" presId="urn:microsoft.com/office/officeart/2005/8/layout/vList2"/>
    <dgm:cxn modelId="{78162ADD-75F8-465D-8DD4-7256299ED826}" type="presParOf" srcId="{64AAAD8F-A9FC-4E61-A4C2-9FB355010C10}" destId="{856EF5FC-090D-4622-916D-03D1388A49B3}" srcOrd="5" destOrd="0" presId="urn:microsoft.com/office/officeart/2005/8/layout/vList2"/>
    <dgm:cxn modelId="{9294D8FE-C6E0-4126-A958-9985286E0ACD}" type="presParOf" srcId="{64AAAD8F-A9FC-4E61-A4C2-9FB355010C10}" destId="{B36D4BEE-9A03-4B58-9546-B66C003789F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A7D9CD-0F93-4AFD-993D-AD96195F995D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B66017B5-CC06-4977-A711-56903B2D295B}">
      <dgm:prSet custT="1"/>
      <dgm:spPr/>
      <dgm:t>
        <a:bodyPr/>
        <a:lstStyle/>
        <a:p>
          <a:pPr rtl="0"/>
          <a:r>
            <a:rPr lang="en-US" sz="2800" dirty="0" smtClean="0"/>
            <a:t>FSUF operational activity</a:t>
          </a:r>
        </a:p>
      </dgm:t>
    </dgm:pt>
    <dgm:pt modelId="{E7E85372-CFAA-423F-B96C-9639B2DB9147}" type="parTrans" cxnId="{840CF4A2-1D87-44EC-8F97-A4D3F1233BBC}">
      <dgm:prSet/>
      <dgm:spPr/>
      <dgm:t>
        <a:bodyPr/>
        <a:lstStyle/>
        <a:p>
          <a:endParaRPr lang="en-US"/>
        </a:p>
      </dgm:t>
    </dgm:pt>
    <dgm:pt modelId="{635E673A-0EED-4B01-A220-F7556DB7D2FD}" type="sibTrans" cxnId="{840CF4A2-1D87-44EC-8F97-A4D3F1233BBC}">
      <dgm:prSet/>
      <dgm:spPr/>
      <dgm:t>
        <a:bodyPr/>
        <a:lstStyle/>
        <a:p>
          <a:endParaRPr lang="en-US"/>
        </a:p>
      </dgm:t>
    </dgm:pt>
    <dgm:pt modelId="{7E3DDEE6-E841-4B82-A70A-BE4AC41AFA30}">
      <dgm:prSet custT="1"/>
      <dgm:spPr/>
      <dgm:t>
        <a:bodyPr/>
        <a:lstStyle/>
        <a:p>
          <a:pPr rtl="0"/>
          <a:r>
            <a:rPr lang="en-US" sz="2800" dirty="0" smtClean="0"/>
            <a:t>Detail of specific donations and donor information</a:t>
          </a:r>
        </a:p>
      </dgm:t>
    </dgm:pt>
    <dgm:pt modelId="{DFD3B46A-089B-48EF-AFA8-1AE5907B1F76}" type="parTrans" cxnId="{3FA2F463-9983-4418-9912-EEF0F2478FEE}">
      <dgm:prSet/>
      <dgm:spPr/>
      <dgm:t>
        <a:bodyPr/>
        <a:lstStyle/>
        <a:p>
          <a:endParaRPr lang="en-US"/>
        </a:p>
      </dgm:t>
    </dgm:pt>
    <dgm:pt modelId="{FBACE243-928F-4E24-9CAF-FBC815C6E532}" type="sibTrans" cxnId="{3FA2F463-9983-4418-9912-EEF0F2478FEE}">
      <dgm:prSet/>
      <dgm:spPr/>
      <dgm:t>
        <a:bodyPr/>
        <a:lstStyle/>
        <a:p>
          <a:endParaRPr lang="en-US"/>
        </a:p>
      </dgm:t>
    </dgm:pt>
    <dgm:pt modelId="{30559D86-8F66-464D-88E1-436B906391FC}">
      <dgm:prSet custT="1"/>
      <dgm:spPr/>
      <dgm:t>
        <a:bodyPr/>
        <a:lstStyle/>
        <a:p>
          <a:pPr rtl="0"/>
          <a:r>
            <a:rPr lang="en-US" sz="2800" dirty="0" smtClean="0"/>
            <a:t>Deferred gift funds</a:t>
          </a:r>
        </a:p>
      </dgm:t>
    </dgm:pt>
    <dgm:pt modelId="{FBA4068A-BF95-4B1C-BD19-4956DCF3BD7F}" type="parTrans" cxnId="{177B439D-16A5-486D-882F-24078A5DF01B}">
      <dgm:prSet/>
      <dgm:spPr/>
      <dgm:t>
        <a:bodyPr/>
        <a:lstStyle/>
        <a:p>
          <a:endParaRPr lang="en-US"/>
        </a:p>
      </dgm:t>
    </dgm:pt>
    <dgm:pt modelId="{71015A9D-045B-4E44-8AE9-1E5B1F0F8D2E}" type="sibTrans" cxnId="{177B439D-16A5-486D-882F-24078A5DF01B}">
      <dgm:prSet/>
      <dgm:spPr/>
      <dgm:t>
        <a:bodyPr/>
        <a:lstStyle/>
        <a:p>
          <a:endParaRPr lang="en-US"/>
        </a:p>
      </dgm:t>
    </dgm:pt>
    <dgm:pt modelId="{39A5094E-68BA-48D9-AFD9-8C1167894B33}">
      <dgm:prSet custT="1"/>
      <dgm:spPr/>
      <dgm:t>
        <a:bodyPr/>
        <a:lstStyle/>
        <a:p>
          <a:pPr rtl="0"/>
          <a:r>
            <a:rPr lang="en-US" sz="2800" dirty="0" smtClean="0"/>
            <a:t>Trust funds</a:t>
          </a:r>
        </a:p>
      </dgm:t>
    </dgm:pt>
    <dgm:pt modelId="{2CC8E993-FE8A-47D1-8442-DCE3926DE3C1}" type="parTrans" cxnId="{2D63C170-8901-46A0-9353-A1FA6FD25E8D}">
      <dgm:prSet/>
      <dgm:spPr/>
      <dgm:t>
        <a:bodyPr/>
        <a:lstStyle/>
        <a:p>
          <a:endParaRPr lang="en-US"/>
        </a:p>
      </dgm:t>
    </dgm:pt>
    <dgm:pt modelId="{C7C37DEC-E169-4BBF-9B4A-0195513C744C}" type="sibTrans" cxnId="{2D63C170-8901-46A0-9353-A1FA6FD25E8D}">
      <dgm:prSet/>
      <dgm:spPr/>
      <dgm:t>
        <a:bodyPr/>
        <a:lstStyle/>
        <a:p>
          <a:endParaRPr lang="en-US"/>
        </a:p>
      </dgm:t>
    </dgm:pt>
    <dgm:pt modelId="{40E73653-11B6-4974-9E61-DC0EAFF3B138}">
      <dgm:prSet custT="1"/>
      <dgm:spPr/>
      <dgm:t>
        <a:bodyPr/>
        <a:lstStyle/>
        <a:p>
          <a:pPr rtl="0"/>
          <a:r>
            <a:rPr lang="en-US" sz="2600" dirty="0" smtClean="0"/>
            <a:t>Other funds without spendable cash / not identified as departmental funds</a:t>
          </a:r>
        </a:p>
      </dgm:t>
    </dgm:pt>
    <dgm:pt modelId="{EC9D49B0-FB94-4621-94D3-B597B00A2411}" type="parTrans" cxnId="{55D431AD-173D-4B51-8BF4-BD13786436C3}">
      <dgm:prSet/>
      <dgm:spPr/>
      <dgm:t>
        <a:bodyPr/>
        <a:lstStyle/>
        <a:p>
          <a:endParaRPr lang="en-US"/>
        </a:p>
      </dgm:t>
    </dgm:pt>
    <dgm:pt modelId="{A14DC648-DC22-4859-BCA3-3EF70A617F8A}" type="sibTrans" cxnId="{55D431AD-173D-4B51-8BF4-BD13786436C3}">
      <dgm:prSet/>
      <dgm:spPr/>
      <dgm:t>
        <a:bodyPr/>
        <a:lstStyle/>
        <a:p>
          <a:endParaRPr lang="en-US"/>
        </a:p>
      </dgm:t>
    </dgm:pt>
    <dgm:pt modelId="{64AAAD8F-A9FC-4E61-A4C2-9FB355010C10}" type="pres">
      <dgm:prSet presAssocID="{C1A7D9CD-0F93-4AFD-993D-AD96195F99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2EF7A0-F964-4416-A32B-CCECF1DF1743}" type="pres">
      <dgm:prSet presAssocID="{B66017B5-CC06-4977-A711-56903B2D295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DF8B76-6662-49E1-909D-CBDB94D64AD1}" type="pres">
      <dgm:prSet presAssocID="{635E673A-0EED-4B01-A220-F7556DB7D2FD}" presName="spacer" presStyleCnt="0"/>
      <dgm:spPr/>
    </dgm:pt>
    <dgm:pt modelId="{9AFA23B0-FA4B-403F-98DB-62225C451541}" type="pres">
      <dgm:prSet presAssocID="{7E3DDEE6-E841-4B82-A70A-BE4AC41AFA3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1956B7-A97D-4769-A58D-78CC6419A148}" type="pres">
      <dgm:prSet presAssocID="{FBACE243-928F-4E24-9CAF-FBC815C6E532}" presName="spacer" presStyleCnt="0"/>
      <dgm:spPr/>
    </dgm:pt>
    <dgm:pt modelId="{E7D59F3D-D67C-451E-984E-69BF4CF25131}" type="pres">
      <dgm:prSet presAssocID="{30559D86-8F66-464D-88E1-436B906391F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C86668-C461-410F-8220-24FBC64A2669}" type="pres">
      <dgm:prSet presAssocID="{71015A9D-045B-4E44-8AE9-1E5B1F0F8D2E}" presName="spacer" presStyleCnt="0"/>
      <dgm:spPr/>
    </dgm:pt>
    <dgm:pt modelId="{9106D39E-9937-4D95-9DE6-694C1589FAAE}" type="pres">
      <dgm:prSet presAssocID="{39A5094E-68BA-48D9-AFD9-8C1167894B3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4C5D73-65F2-4295-A7CF-65672F78D2E3}" type="pres">
      <dgm:prSet presAssocID="{C7C37DEC-E169-4BBF-9B4A-0195513C744C}" presName="spacer" presStyleCnt="0"/>
      <dgm:spPr/>
    </dgm:pt>
    <dgm:pt modelId="{604543EA-E02C-45F4-AAAA-1F9B7534BB2B}" type="pres">
      <dgm:prSet presAssocID="{40E73653-11B6-4974-9E61-DC0EAFF3B13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41A147-AC84-440A-B6DC-8F69C21B7120}" type="presOf" srcId="{40E73653-11B6-4974-9E61-DC0EAFF3B138}" destId="{604543EA-E02C-45F4-AAAA-1F9B7534BB2B}" srcOrd="0" destOrd="0" presId="urn:microsoft.com/office/officeart/2005/8/layout/vList2"/>
    <dgm:cxn modelId="{92C9E45D-B81B-4946-B3A1-2D93CA3336E6}" type="presOf" srcId="{39A5094E-68BA-48D9-AFD9-8C1167894B33}" destId="{9106D39E-9937-4D95-9DE6-694C1589FAAE}" srcOrd="0" destOrd="0" presId="urn:microsoft.com/office/officeart/2005/8/layout/vList2"/>
    <dgm:cxn modelId="{568C60F2-92B0-49BA-A2AD-B3353CD0E1AB}" type="presOf" srcId="{30559D86-8F66-464D-88E1-436B906391FC}" destId="{E7D59F3D-D67C-451E-984E-69BF4CF25131}" srcOrd="0" destOrd="0" presId="urn:microsoft.com/office/officeart/2005/8/layout/vList2"/>
    <dgm:cxn modelId="{0880646C-4051-4091-AB24-D147C0FD7343}" type="presOf" srcId="{B66017B5-CC06-4977-A711-56903B2D295B}" destId="{C42EF7A0-F964-4416-A32B-CCECF1DF1743}" srcOrd="0" destOrd="0" presId="urn:microsoft.com/office/officeart/2005/8/layout/vList2"/>
    <dgm:cxn modelId="{3FA2F463-9983-4418-9912-EEF0F2478FEE}" srcId="{C1A7D9CD-0F93-4AFD-993D-AD96195F995D}" destId="{7E3DDEE6-E841-4B82-A70A-BE4AC41AFA30}" srcOrd="1" destOrd="0" parTransId="{DFD3B46A-089B-48EF-AFA8-1AE5907B1F76}" sibTransId="{FBACE243-928F-4E24-9CAF-FBC815C6E532}"/>
    <dgm:cxn modelId="{2D63C170-8901-46A0-9353-A1FA6FD25E8D}" srcId="{C1A7D9CD-0F93-4AFD-993D-AD96195F995D}" destId="{39A5094E-68BA-48D9-AFD9-8C1167894B33}" srcOrd="3" destOrd="0" parTransId="{2CC8E993-FE8A-47D1-8442-DCE3926DE3C1}" sibTransId="{C7C37DEC-E169-4BBF-9B4A-0195513C744C}"/>
    <dgm:cxn modelId="{55D431AD-173D-4B51-8BF4-BD13786436C3}" srcId="{C1A7D9CD-0F93-4AFD-993D-AD96195F995D}" destId="{40E73653-11B6-4974-9E61-DC0EAFF3B138}" srcOrd="4" destOrd="0" parTransId="{EC9D49B0-FB94-4621-94D3-B597B00A2411}" sibTransId="{A14DC648-DC22-4859-BCA3-3EF70A617F8A}"/>
    <dgm:cxn modelId="{177B439D-16A5-486D-882F-24078A5DF01B}" srcId="{C1A7D9CD-0F93-4AFD-993D-AD96195F995D}" destId="{30559D86-8F66-464D-88E1-436B906391FC}" srcOrd="2" destOrd="0" parTransId="{FBA4068A-BF95-4B1C-BD19-4956DCF3BD7F}" sibTransId="{71015A9D-045B-4E44-8AE9-1E5B1F0F8D2E}"/>
    <dgm:cxn modelId="{57214103-8AB4-4D10-8133-5FB5AB695009}" type="presOf" srcId="{C1A7D9CD-0F93-4AFD-993D-AD96195F995D}" destId="{64AAAD8F-A9FC-4E61-A4C2-9FB355010C10}" srcOrd="0" destOrd="0" presId="urn:microsoft.com/office/officeart/2005/8/layout/vList2"/>
    <dgm:cxn modelId="{7BFED5B1-C53A-41BA-BD1A-8F04613D9CC2}" type="presOf" srcId="{7E3DDEE6-E841-4B82-A70A-BE4AC41AFA30}" destId="{9AFA23B0-FA4B-403F-98DB-62225C451541}" srcOrd="0" destOrd="0" presId="urn:microsoft.com/office/officeart/2005/8/layout/vList2"/>
    <dgm:cxn modelId="{840CF4A2-1D87-44EC-8F97-A4D3F1233BBC}" srcId="{C1A7D9CD-0F93-4AFD-993D-AD96195F995D}" destId="{B66017B5-CC06-4977-A711-56903B2D295B}" srcOrd="0" destOrd="0" parTransId="{E7E85372-CFAA-423F-B96C-9639B2DB9147}" sibTransId="{635E673A-0EED-4B01-A220-F7556DB7D2FD}"/>
    <dgm:cxn modelId="{05A1080F-BEA5-41E4-BB69-F871F06C4680}" type="presParOf" srcId="{64AAAD8F-A9FC-4E61-A4C2-9FB355010C10}" destId="{C42EF7A0-F964-4416-A32B-CCECF1DF1743}" srcOrd="0" destOrd="0" presId="urn:microsoft.com/office/officeart/2005/8/layout/vList2"/>
    <dgm:cxn modelId="{B4C703DB-3F83-44C6-B172-481EF4B05844}" type="presParOf" srcId="{64AAAD8F-A9FC-4E61-A4C2-9FB355010C10}" destId="{3CDF8B76-6662-49E1-909D-CBDB94D64AD1}" srcOrd="1" destOrd="0" presId="urn:microsoft.com/office/officeart/2005/8/layout/vList2"/>
    <dgm:cxn modelId="{1EB11778-E8EC-44B6-A025-11873B9DE5BB}" type="presParOf" srcId="{64AAAD8F-A9FC-4E61-A4C2-9FB355010C10}" destId="{9AFA23B0-FA4B-403F-98DB-62225C451541}" srcOrd="2" destOrd="0" presId="urn:microsoft.com/office/officeart/2005/8/layout/vList2"/>
    <dgm:cxn modelId="{FA0CBA48-7F32-4A1F-93F6-D0423691B9D3}" type="presParOf" srcId="{64AAAD8F-A9FC-4E61-A4C2-9FB355010C10}" destId="{B91956B7-A97D-4769-A58D-78CC6419A148}" srcOrd="3" destOrd="0" presId="urn:microsoft.com/office/officeart/2005/8/layout/vList2"/>
    <dgm:cxn modelId="{D057A20E-826A-41A8-B03F-AEA6713A20DE}" type="presParOf" srcId="{64AAAD8F-A9FC-4E61-A4C2-9FB355010C10}" destId="{E7D59F3D-D67C-451E-984E-69BF4CF25131}" srcOrd="4" destOrd="0" presId="urn:microsoft.com/office/officeart/2005/8/layout/vList2"/>
    <dgm:cxn modelId="{52A577C4-A844-4628-B09D-702C3582A9CD}" type="presParOf" srcId="{64AAAD8F-A9FC-4E61-A4C2-9FB355010C10}" destId="{F3C86668-C461-410F-8220-24FBC64A2669}" srcOrd="5" destOrd="0" presId="urn:microsoft.com/office/officeart/2005/8/layout/vList2"/>
    <dgm:cxn modelId="{7566DC28-4771-41AB-8F72-5C66D523E2F6}" type="presParOf" srcId="{64AAAD8F-A9FC-4E61-A4C2-9FB355010C10}" destId="{9106D39E-9937-4D95-9DE6-694C1589FAAE}" srcOrd="6" destOrd="0" presId="urn:microsoft.com/office/officeart/2005/8/layout/vList2"/>
    <dgm:cxn modelId="{0C779286-25D1-445B-A3BD-74094D331287}" type="presParOf" srcId="{64AAAD8F-A9FC-4E61-A4C2-9FB355010C10}" destId="{B54C5D73-65F2-4295-A7CF-65672F78D2E3}" srcOrd="7" destOrd="0" presId="urn:microsoft.com/office/officeart/2005/8/layout/vList2"/>
    <dgm:cxn modelId="{86A01369-8CFE-4F7A-9A59-960884324430}" type="presParOf" srcId="{64AAAD8F-A9FC-4E61-A4C2-9FB355010C10}" destId="{604543EA-E02C-45F4-AAAA-1F9B7534BB2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A7D9CD-0F93-4AFD-993D-AD96195F995D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B66017B5-CC06-4977-A711-56903B2D295B}">
      <dgm:prSet custT="1"/>
      <dgm:spPr/>
      <dgm:t>
        <a:bodyPr/>
        <a:lstStyle/>
        <a:p>
          <a:pPr rtl="0"/>
          <a:r>
            <a:rPr lang="en-US" sz="2800" dirty="0" smtClean="0"/>
            <a:t>Quasi-endowment transfers</a:t>
          </a:r>
        </a:p>
      </dgm:t>
    </dgm:pt>
    <dgm:pt modelId="{E7E85372-CFAA-423F-B96C-9639B2DB9147}" type="parTrans" cxnId="{840CF4A2-1D87-44EC-8F97-A4D3F1233BBC}">
      <dgm:prSet/>
      <dgm:spPr/>
      <dgm:t>
        <a:bodyPr/>
        <a:lstStyle/>
        <a:p>
          <a:endParaRPr lang="en-US"/>
        </a:p>
      </dgm:t>
    </dgm:pt>
    <dgm:pt modelId="{635E673A-0EED-4B01-A220-F7556DB7D2FD}" type="sibTrans" cxnId="{840CF4A2-1D87-44EC-8F97-A4D3F1233BBC}">
      <dgm:prSet/>
      <dgm:spPr/>
      <dgm:t>
        <a:bodyPr/>
        <a:lstStyle/>
        <a:p>
          <a:endParaRPr lang="en-US"/>
        </a:p>
      </dgm:t>
    </dgm:pt>
    <dgm:pt modelId="{854336C4-286F-4B76-AFB9-D49E33A45175}">
      <dgm:prSet custT="1"/>
      <dgm:spPr/>
      <dgm:t>
        <a:bodyPr/>
        <a:lstStyle/>
        <a:p>
          <a:pPr rtl="0"/>
          <a:r>
            <a:rPr lang="en-US" sz="2800" dirty="0" smtClean="0"/>
            <a:t>Emergency loans administered by the Employee Assistance Program</a:t>
          </a:r>
        </a:p>
      </dgm:t>
    </dgm:pt>
    <dgm:pt modelId="{88FC9A4E-70A4-4C46-BB96-909A89BD99F6}" type="parTrans" cxnId="{0AF68D69-990C-4CAF-9953-8BF323CFBE40}">
      <dgm:prSet/>
      <dgm:spPr/>
    </dgm:pt>
    <dgm:pt modelId="{7FA92C99-1BC3-46C7-8C49-B56C2AAC81AC}" type="sibTrans" cxnId="{0AF68D69-990C-4CAF-9953-8BF323CFBE40}">
      <dgm:prSet/>
      <dgm:spPr/>
    </dgm:pt>
    <dgm:pt modelId="{85DF2B9A-2B1F-4AD7-9373-C64A89D882A2}">
      <dgm:prSet custT="1"/>
      <dgm:spPr/>
      <dgm:t>
        <a:bodyPr/>
        <a:lstStyle/>
        <a:p>
          <a:pPr rtl="0"/>
          <a:r>
            <a:rPr lang="en-US" sz="2800" dirty="0" smtClean="0"/>
            <a:t>Endowed fund activity</a:t>
          </a:r>
        </a:p>
      </dgm:t>
    </dgm:pt>
    <dgm:pt modelId="{CA9EE0EB-06BF-4892-86D1-F216080FCA3E}" type="parTrans" cxnId="{4A2E724C-0664-4175-878A-F3BC32AFF9AF}">
      <dgm:prSet/>
      <dgm:spPr/>
    </dgm:pt>
    <dgm:pt modelId="{6AA9E053-0453-4EC7-89D5-8BD9794ED562}" type="sibTrans" cxnId="{4A2E724C-0664-4175-878A-F3BC32AFF9AF}">
      <dgm:prSet/>
      <dgm:spPr/>
    </dgm:pt>
    <dgm:pt modelId="{00BB820B-36D3-4403-BD2A-C48AE47FC8E5}">
      <dgm:prSet custT="1"/>
      <dgm:spPr/>
      <dgm:t>
        <a:bodyPr/>
        <a:lstStyle/>
        <a:p>
          <a:pPr rtl="0"/>
          <a:r>
            <a:rPr lang="en-US" sz="2800" dirty="0" smtClean="0"/>
            <a:t>Research Foundation and other component unit funds</a:t>
          </a:r>
        </a:p>
      </dgm:t>
    </dgm:pt>
    <dgm:pt modelId="{A3C57F44-EDEB-477E-935C-F17D052B8694}" type="parTrans" cxnId="{7EEF64B1-BB99-4237-A079-EE4608379198}">
      <dgm:prSet/>
      <dgm:spPr/>
    </dgm:pt>
    <dgm:pt modelId="{786AA4B4-F080-470E-918B-21BDB521E693}" type="sibTrans" cxnId="{7EEF64B1-BB99-4237-A079-EE4608379198}">
      <dgm:prSet/>
      <dgm:spPr/>
    </dgm:pt>
    <dgm:pt modelId="{64AAAD8F-A9FC-4E61-A4C2-9FB355010C10}" type="pres">
      <dgm:prSet presAssocID="{C1A7D9CD-0F93-4AFD-993D-AD96195F99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2EF7A0-F964-4416-A32B-CCECF1DF1743}" type="pres">
      <dgm:prSet presAssocID="{B66017B5-CC06-4977-A711-56903B2D295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DF8B76-6662-49E1-909D-CBDB94D64AD1}" type="pres">
      <dgm:prSet presAssocID="{635E673A-0EED-4B01-A220-F7556DB7D2FD}" presName="spacer" presStyleCnt="0"/>
      <dgm:spPr/>
    </dgm:pt>
    <dgm:pt modelId="{AE3C60D1-D920-4486-BEF3-02CE264EF29E}" type="pres">
      <dgm:prSet presAssocID="{854336C4-286F-4B76-AFB9-D49E33A4517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52C1BE-BC59-4317-AB65-CCCFDD4FBDD5}" type="pres">
      <dgm:prSet presAssocID="{7FA92C99-1BC3-46C7-8C49-B56C2AAC81AC}" presName="spacer" presStyleCnt="0"/>
      <dgm:spPr/>
    </dgm:pt>
    <dgm:pt modelId="{5C9CAFA4-55A6-473B-9C99-F4224C080DE1}" type="pres">
      <dgm:prSet presAssocID="{85DF2B9A-2B1F-4AD7-9373-C64A89D882A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2AA1C8-B4E4-4CF0-80F5-5486A7835A37}" type="pres">
      <dgm:prSet presAssocID="{6AA9E053-0453-4EC7-89D5-8BD9794ED562}" presName="spacer" presStyleCnt="0"/>
      <dgm:spPr/>
    </dgm:pt>
    <dgm:pt modelId="{CCFC011E-6FF8-4F24-A155-271F8467355D}" type="pres">
      <dgm:prSet presAssocID="{00BB820B-36D3-4403-BD2A-C48AE47FC8E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EF64B1-BB99-4237-A079-EE4608379198}" srcId="{C1A7D9CD-0F93-4AFD-993D-AD96195F995D}" destId="{00BB820B-36D3-4403-BD2A-C48AE47FC8E5}" srcOrd="3" destOrd="0" parTransId="{A3C57F44-EDEB-477E-935C-F17D052B8694}" sibTransId="{786AA4B4-F080-470E-918B-21BDB521E693}"/>
    <dgm:cxn modelId="{0880646C-4051-4091-AB24-D147C0FD7343}" type="presOf" srcId="{B66017B5-CC06-4977-A711-56903B2D295B}" destId="{C42EF7A0-F964-4416-A32B-CCECF1DF1743}" srcOrd="0" destOrd="0" presId="urn:microsoft.com/office/officeart/2005/8/layout/vList2"/>
    <dgm:cxn modelId="{CFDB9B25-1FC0-4E3C-804D-6BFE2160E5A5}" type="presOf" srcId="{00BB820B-36D3-4403-BD2A-C48AE47FC8E5}" destId="{CCFC011E-6FF8-4F24-A155-271F8467355D}" srcOrd="0" destOrd="0" presId="urn:microsoft.com/office/officeart/2005/8/layout/vList2"/>
    <dgm:cxn modelId="{36B4F1B3-6D54-4288-B9B3-553444AD4012}" type="presOf" srcId="{85DF2B9A-2B1F-4AD7-9373-C64A89D882A2}" destId="{5C9CAFA4-55A6-473B-9C99-F4224C080DE1}" srcOrd="0" destOrd="0" presId="urn:microsoft.com/office/officeart/2005/8/layout/vList2"/>
    <dgm:cxn modelId="{740852C1-2381-4382-85C6-06134950A349}" type="presOf" srcId="{854336C4-286F-4B76-AFB9-D49E33A45175}" destId="{AE3C60D1-D920-4486-BEF3-02CE264EF29E}" srcOrd="0" destOrd="0" presId="urn:microsoft.com/office/officeart/2005/8/layout/vList2"/>
    <dgm:cxn modelId="{0AF68D69-990C-4CAF-9953-8BF323CFBE40}" srcId="{C1A7D9CD-0F93-4AFD-993D-AD96195F995D}" destId="{854336C4-286F-4B76-AFB9-D49E33A45175}" srcOrd="1" destOrd="0" parTransId="{88FC9A4E-70A4-4C46-BB96-909A89BD99F6}" sibTransId="{7FA92C99-1BC3-46C7-8C49-B56C2AAC81AC}"/>
    <dgm:cxn modelId="{57214103-8AB4-4D10-8133-5FB5AB695009}" type="presOf" srcId="{C1A7D9CD-0F93-4AFD-993D-AD96195F995D}" destId="{64AAAD8F-A9FC-4E61-A4C2-9FB355010C10}" srcOrd="0" destOrd="0" presId="urn:microsoft.com/office/officeart/2005/8/layout/vList2"/>
    <dgm:cxn modelId="{4A2E724C-0664-4175-878A-F3BC32AFF9AF}" srcId="{C1A7D9CD-0F93-4AFD-993D-AD96195F995D}" destId="{85DF2B9A-2B1F-4AD7-9373-C64A89D882A2}" srcOrd="2" destOrd="0" parTransId="{CA9EE0EB-06BF-4892-86D1-F216080FCA3E}" sibTransId="{6AA9E053-0453-4EC7-89D5-8BD9794ED562}"/>
    <dgm:cxn modelId="{840CF4A2-1D87-44EC-8F97-A4D3F1233BBC}" srcId="{C1A7D9CD-0F93-4AFD-993D-AD96195F995D}" destId="{B66017B5-CC06-4977-A711-56903B2D295B}" srcOrd="0" destOrd="0" parTransId="{E7E85372-CFAA-423F-B96C-9639B2DB9147}" sibTransId="{635E673A-0EED-4B01-A220-F7556DB7D2FD}"/>
    <dgm:cxn modelId="{05A1080F-BEA5-41E4-BB69-F871F06C4680}" type="presParOf" srcId="{64AAAD8F-A9FC-4E61-A4C2-9FB355010C10}" destId="{C42EF7A0-F964-4416-A32B-CCECF1DF1743}" srcOrd="0" destOrd="0" presId="urn:microsoft.com/office/officeart/2005/8/layout/vList2"/>
    <dgm:cxn modelId="{477807CD-0CD2-40A1-91BD-397567EC110B}" type="presParOf" srcId="{64AAAD8F-A9FC-4E61-A4C2-9FB355010C10}" destId="{3CDF8B76-6662-49E1-909D-CBDB94D64AD1}" srcOrd="1" destOrd="0" presId="urn:microsoft.com/office/officeart/2005/8/layout/vList2"/>
    <dgm:cxn modelId="{C1A00D0C-53E9-48E2-AA2B-BDBB5CC7F12B}" type="presParOf" srcId="{64AAAD8F-A9FC-4E61-A4C2-9FB355010C10}" destId="{AE3C60D1-D920-4486-BEF3-02CE264EF29E}" srcOrd="2" destOrd="0" presId="urn:microsoft.com/office/officeart/2005/8/layout/vList2"/>
    <dgm:cxn modelId="{58D3FC9B-63BF-4E3A-8420-BC83C06C8116}" type="presParOf" srcId="{64AAAD8F-A9FC-4E61-A4C2-9FB355010C10}" destId="{3B52C1BE-BC59-4317-AB65-CCCFDD4FBDD5}" srcOrd="3" destOrd="0" presId="urn:microsoft.com/office/officeart/2005/8/layout/vList2"/>
    <dgm:cxn modelId="{CCA62B67-75F5-42A4-91E1-EC23220436D5}" type="presParOf" srcId="{64AAAD8F-A9FC-4E61-A4C2-9FB355010C10}" destId="{5C9CAFA4-55A6-473B-9C99-F4224C080DE1}" srcOrd="4" destOrd="0" presId="urn:microsoft.com/office/officeart/2005/8/layout/vList2"/>
    <dgm:cxn modelId="{6EBAC66C-BE21-44EA-A6DA-C877D4E075DC}" type="presParOf" srcId="{64AAAD8F-A9FC-4E61-A4C2-9FB355010C10}" destId="{EC2AA1C8-B4E4-4CF0-80F5-5486A7835A37}" srcOrd="5" destOrd="0" presId="urn:microsoft.com/office/officeart/2005/8/layout/vList2"/>
    <dgm:cxn modelId="{BEA1E840-F941-49A4-B2F8-AF13AAA59526}" type="presParOf" srcId="{64AAAD8F-A9FC-4E61-A4C2-9FB355010C10}" destId="{CCFC011E-6FF8-4F24-A155-271F8467355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4488F4-8166-42AC-9D02-EBEBB6F900B3}" type="doc">
      <dgm:prSet loTypeId="urn:microsoft.com/office/officeart/2005/8/layout/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3B07170-AB47-4396-9226-DB1458E3400B}">
      <dgm:prSet phldrT="[Text]"/>
      <dgm:spPr/>
      <dgm:t>
        <a:bodyPr/>
        <a:lstStyle/>
        <a:p>
          <a:r>
            <a:rPr lang="en-US" strike="noStrike" baseline="0" dirty="0" smtClean="0"/>
            <a:t>Foundation Sends Daily Net Change File</a:t>
          </a:r>
          <a:endParaRPr lang="en-US" strike="noStrike" baseline="0" dirty="0"/>
        </a:p>
      </dgm:t>
    </dgm:pt>
    <dgm:pt modelId="{1DF5C37E-0014-40EF-9965-6AB099A91024}" type="parTrans" cxnId="{4172C8C9-E104-46F3-9697-D9D320F1E4C4}">
      <dgm:prSet/>
      <dgm:spPr/>
      <dgm:t>
        <a:bodyPr/>
        <a:lstStyle/>
        <a:p>
          <a:endParaRPr lang="en-US"/>
        </a:p>
      </dgm:t>
    </dgm:pt>
    <dgm:pt modelId="{E9CC3126-773D-41F0-88B8-16FFF1412924}" type="sibTrans" cxnId="{4172C8C9-E104-46F3-9697-D9D320F1E4C4}">
      <dgm:prSet/>
      <dgm:spPr/>
      <dgm:t>
        <a:bodyPr/>
        <a:lstStyle/>
        <a:p>
          <a:endParaRPr lang="en-US" dirty="0"/>
        </a:p>
      </dgm:t>
    </dgm:pt>
    <dgm:pt modelId="{173F87FF-ADA8-4743-90F3-0B44CC43CCF5}">
      <dgm:prSet phldrT="[Text]"/>
      <dgm:spPr/>
      <dgm:t>
        <a:bodyPr/>
        <a:lstStyle/>
        <a:p>
          <a:r>
            <a:rPr lang="en-US" strike="noStrike" baseline="0" dirty="0" smtClean="0"/>
            <a:t>Load File to Staging Table</a:t>
          </a:r>
          <a:endParaRPr lang="en-US" strike="noStrike" baseline="0" dirty="0"/>
        </a:p>
      </dgm:t>
    </dgm:pt>
    <dgm:pt modelId="{D7111BB8-AF12-4B5E-AC6E-9315F30A29E6}" type="parTrans" cxnId="{60DC78C6-CAE9-443A-827B-EF929290BACB}">
      <dgm:prSet/>
      <dgm:spPr/>
      <dgm:t>
        <a:bodyPr/>
        <a:lstStyle/>
        <a:p>
          <a:endParaRPr lang="en-US"/>
        </a:p>
      </dgm:t>
    </dgm:pt>
    <dgm:pt modelId="{99052297-F76E-4651-9CAE-C17119493A48}" type="sibTrans" cxnId="{60DC78C6-CAE9-443A-827B-EF929290BACB}">
      <dgm:prSet/>
      <dgm:spPr/>
      <dgm:t>
        <a:bodyPr/>
        <a:lstStyle/>
        <a:p>
          <a:endParaRPr lang="en-US" dirty="0"/>
        </a:p>
      </dgm:t>
    </dgm:pt>
    <dgm:pt modelId="{99F4F3B6-805B-4E64-99DD-2688F4A6F2E5}">
      <dgm:prSet phldrT="[Text]"/>
      <dgm:spPr/>
      <dgm:t>
        <a:bodyPr/>
        <a:lstStyle/>
        <a:p>
          <a:r>
            <a:rPr lang="en-US" strike="noStrike" baseline="0" dirty="0" smtClean="0"/>
            <a:t>Create Journals</a:t>
          </a:r>
          <a:endParaRPr lang="en-US" strike="noStrike" baseline="0" dirty="0"/>
        </a:p>
      </dgm:t>
    </dgm:pt>
    <dgm:pt modelId="{326651A3-8230-4F66-9010-1FEEF7DEEACF}" type="parTrans" cxnId="{8930061F-FFA2-4DA8-8A92-6FC930513D41}">
      <dgm:prSet/>
      <dgm:spPr/>
      <dgm:t>
        <a:bodyPr/>
        <a:lstStyle/>
        <a:p>
          <a:endParaRPr lang="en-US"/>
        </a:p>
      </dgm:t>
    </dgm:pt>
    <dgm:pt modelId="{3EF9B959-35D4-410A-A648-546566F2C7D9}" type="sibTrans" cxnId="{8930061F-FFA2-4DA8-8A92-6FC930513D41}">
      <dgm:prSet/>
      <dgm:spPr/>
      <dgm:t>
        <a:bodyPr/>
        <a:lstStyle/>
        <a:p>
          <a:endParaRPr lang="en-US" dirty="0"/>
        </a:p>
      </dgm:t>
    </dgm:pt>
    <dgm:pt modelId="{5D0421AE-932A-40EC-8C7E-4DA5E0C3E150}">
      <dgm:prSet phldrT="[Text]"/>
      <dgm:spPr/>
      <dgm:t>
        <a:bodyPr/>
        <a:lstStyle/>
        <a:p>
          <a:r>
            <a:rPr lang="en-US" strike="noStrike" baseline="0" dirty="0" smtClean="0"/>
            <a:t>Budget Lines Created for New Foundation Projects</a:t>
          </a:r>
          <a:endParaRPr lang="en-US" strike="noStrike" baseline="0" dirty="0"/>
        </a:p>
      </dgm:t>
    </dgm:pt>
    <dgm:pt modelId="{CCE8D625-B610-4262-A699-D4684FD11E89}" type="parTrans" cxnId="{B728B131-85A9-45A8-B5D3-52EF9A39BFA5}">
      <dgm:prSet/>
      <dgm:spPr/>
      <dgm:t>
        <a:bodyPr/>
        <a:lstStyle/>
        <a:p>
          <a:endParaRPr lang="en-US"/>
        </a:p>
      </dgm:t>
    </dgm:pt>
    <dgm:pt modelId="{F313E663-DFD0-468B-8169-0FFCD6940476}" type="sibTrans" cxnId="{B728B131-85A9-45A8-B5D3-52EF9A39BFA5}">
      <dgm:prSet/>
      <dgm:spPr/>
      <dgm:t>
        <a:bodyPr/>
        <a:lstStyle/>
        <a:p>
          <a:endParaRPr lang="en-US" dirty="0"/>
        </a:p>
      </dgm:t>
    </dgm:pt>
    <dgm:pt modelId="{A0A55D2F-BA71-41FD-A084-5766FEC43378}">
      <dgm:prSet phldrT="[Text]"/>
      <dgm:spPr/>
      <dgm:t>
        <a:bodyPr/>
        <a:lstStyle/>
        <a:p>
          <a:r>
            <a:rPr lang="en-US" strike="noStrike" baseline="0" dirty="0" smtClean="0"/>
            <a:t>Run Allocation to Create Budget Journals</a:t>
          </a:r>
          <a:endParaRPr lang="en-US" strike="noStrike" baseline="0" dirty="0"/>
        </a:p>
      </dgm:t>
    </dgm:pt>
    <dgm:pt modelId="{76893301-92ED-4A95-AD1E-879E26E18448}" type="parTrans" cxnId="{28EC886A-0E08-4392-891C-230A14F796BD}">
      <dgm:prSet/>
      <dgm:spPr/>
      <dgm:t>
        <a:bodyPr/>
        <a:lstStyle/>
        <a:p>
          <a:endParaRPr lang="en-US"/>
        </a:p>
      </dgm:t>
    </dgm:pt>
    <dgm:pt modelId="{0BB44AEC-7E03-4F9E-8BE3-DDAA1423FA27}" type="sibTrans" cxnId="{28EC886A-0E08-4392-891C-230A14F796BD}">
      <dgm:prSet/>
      <dgm:spPr/>
      <dgm:t>
        <a:bodyPr/>
        <a:lstStyle/>
        <a:p>
          <a:endParaRPr lang="en-US" dirty="0"/>
        </a:p>
      </dgm:t>
    </dgm:pt>
    <dgm:pt modelId="{047CB582-33DD-4D4E-978E-B9CDC04ADF03}">
      <dgm:prSet phldrT="[Text]"/>
      <dgm:spPr/>
      <dgm:t>
        <a:bodyPr/>
        <a:lstStyle/>
        <a:p>
          <a:r>
            <a:rPr lang="en-US" strike="noStrike" baseline="0" dirty="0" smtClean="0"/>
            <a:t>Spendable Balance Created</a:t>
          </a:r>
          <a:endParaRPr lang="en-US" strike="noStrike" baseline="0" dirty="0"/>
        </a:p>
      </dgm:t>
    </dgm:pt>
    <dgm:pt modelId="{88169E37-D7BA-4D61-8944-AF9C05347D14}" type="parTrans" cxnId="{26957726-8020-41C4-9DA8-33E237AFC7C0}">
      <dgm:prSet/>
      <dgm:spPr/>
      <dgm:t>
        <a:bodyPr/>
        <a:lstStyle/>
        <a:p>
          <a:endParaRPr lang="en-US"/>
        </a:p>
      </dgm:t>
    </dgm:pt>
    <dgm:pt modelId="{9C1D0FF2-D770-433B-9289-3EA6F9FA4198}" type="sibTrans" cxnId="{26957726-8020-41C4-9DA8-33E237AFC7C0}">
      <dgm:prSet/>
      <dgm:spPr/>
      <dgm:t>
        <a:bodyPr/>
        <a:lstStyle/>
        <a:p>
          <a:endParaRPr lang="en-US" dirty="0"/>
        </a:p>
      </dgm:t>
    </dgm:pt>
    <dgm:pt modelId="{2FB32C87-3AC3-4B0B-AE7B-31B698126EB3}">
      <dgm:prSet phldrT="[Text]"/>
      <dgm:spPr/>
      <dgm:t>
        <a:bodyPr/>
        <a:lstStyle/>
        <a:p>
          <a:r>
            <a:rPr lang="en-US" strike="noStrike" baseline="0" dirty="0" smtClean="0"/>
            <a:t>Departmental Transactions Occur (AP/PO, Travel, HR Payroll, Scholarships, etc.)</a:t>
          </a:r>
          <a:endParaRPr lang="en-US" strike="noStrike" baseline="0" dirty="0"/>
        </a:p>
      </dgm:t>
    </dgm:pt>
    <dgm:pt modelId="{C1AD11B8-EE08-4A19-8C52-5587411582ED}" type="parTrans" cxnId="{6F513979-FECD-49C3-8453-DB8ED3E079AD}">
      <dgm:prSet/>
      <dgm:spPr/>
      <dgm:t>
        <a:bodyPr/>
        <a:lstStyle/>
        <a:p>
          <a:endParaRPr lang="en-US"/>
        </a:p>
      </dgm:t>
    </dgm:pt>
    <dgm:pt modelId="{F448512C-CE43-4BA5-8FC2-BD990D544192}" type="sibTrans" cxnId="{6F513979-FECD-49C3-8453-DB8ED3E079AD}">
      <dgm:prSet/>
      <dgm:spPr/>
      <dgm:t>
        <a:bodyPr/>
        <a:lstStyle/>
        <a:p>
          <a:endParaRPr lang="en-US" dirty="0"/>
        </a:p>
      </dgm:t>
    </dgm:pt>
    <dgm:pt modelId="{9DCC8E87-F220-4A2E-93C2-CA68B6E89113}">
      <dgm:prSet phldrT="[Text]"/>
      <dgm:spPr/>
      <dgm:t>
        <a:bodyPr/>
        <a:lstStyle/>
        <a:p>
          <a:r>
            <a:rPr lang="en-US" strike="noStrike" baseline="0" dirty="0" smtClean="0"/>
            <a:t>FSU Invoices FSUF Bi-weekly for All Expenditure Transactions</a:t>
          </a:r>
          <a:endParaRPr lang="en-US" strike="noStrike" baseline="0" dirty="0"/>
        </a:p>
      </dgm:t>
    </dgm:pt>
    <dgm:pt modelId="{4E918ABB-1CDD-41EC-A25D-5E283A0C4FAB}" type="parTrans" cxnId="{A36FA751-9919-4EAA-B877-83E4B7AD8F5C}">
      <dgm:prSet/>
      <dgm:spPr/>
      <dgm:t>
        <a:bodyPr/>
        <a:lstStyle/>
        <a:p>
          <a:endParaRPr lang="en-US"/>
        </a:p>
      </dgm:t>
    </dgm:pt>
    <dgm:pt modelId="{26784E2E-002D-445E-93D8-ADCFEFF2E146}" type="sibTrans" cxnId="{A36FA751-9919-4EAA-B877-83E4B7AD8F5C}">
      <dgm:prSet/>
      <dgm:spPr/>
      <dgm:t>
        <a:bodyPr/>
        <a:lstStyle/>
        <a:p>
          <a:endParaRPr lang="en-US" dirty="0"/>
        </a:p>
      </dgm:t>
    </dgm:pt>
    <dgm:pt modelId="{AC57C228-5A1D-40CC-8FF4-0641641AA975}">
      <dgm:prSet phldrT="[Text]"/>
      <dgm:spPr/>
      <dgm:t>
        <a:bodyPr/>
        <a:lstStyle/>
        <a:p>
          <a:r>
            <a:rPr lang="en-US" strike="noStrike" baseline="0" dirty="0" smtClean="0"/>
            <a:t>FSU Receives Payment from FSUF and Records via Journal</a:t>
          </a:r>
          <a:endParaRPr lang="en-US" strike="noStrike" baseline="0" dirty="0"/>
        </a:p>
      </dgm:t>
    </dgm:pt>
    <dgm:pt modelId="{0CB67DB4-7757-4FC8-B755-65D5322D203D}" type="parTrans" cxnId="{50F97D4C-2E91-4F55-8A22-B1AC7FAB62A7}">
      <dgm:prSet/>
      <dgm:spPr/>
      <dgm:t>
        <a:bodyPr/>
        <a:lstStyle/>
        <a:p>
          <a:endParaRPr lang="en-US"/>
        </a:p>
      </dgm:t>
    </dgm:pt>
    <dgm:pt modelId="{365E2016-D350-4D42-A926-9D80B462BB5C}" type="sibTrans" cxnId="{50F97D4C-2E91-4F55-8A22-B1AC7FAB62A7}">
      <dgm:prSet/>
      <dgm:spPr/>
      <dgm:t>
        <a:bodyPr/>
        <a:lstStyle/>
        <a:p>
          <a:endParaRPr lang="en-US"/>
        </a:p>
      </dgm:t>
    </dgm:pt>
    <dgm:pt modelId="{ACF3EFE8-48EF-4EAF-9329-FFFBA152C1E9}">
      <dgm:prSet phldrT="[Text]"/>
      <dgm:spPr/>
      <dgm:t>
        <a:bodyPr/>
        <a:lstStyle/>
        <a:p>
          <a:r>
            <a:rPr lang="en-US" strike="noStrike" baseline="0" dirty="0" smtClean="0"/>
            <a:t>FSU Provides FSUF Daily Transactional Data</a:t>
          </a:r>
          <a:endParaRPr lang="en-US" strike="noStrike" baseline="0" dirty="0"/>
        </a:p>
      </dgm:t>
    </dgm:pt>
    <dgm:pt modelId="{21D6DEC6-723A-45E2-8595-EDA15510009E}" type="parTrans" cxnId="{AE1660BE-0909-42E7-9F06-F57E3B184E22}">
      <dgm:prSet/>
      <dgm:spPr/>
      <dgm:t>
        <a:bodyPr/>
        <a:lstStyle/>
        <a:p>
          <a:endParaRPr lang="en-US"/>
        </a:p>
      </dgm:t>
    </dgm:pt>
    <dgm:pt modelId="{ACADD238-D209-4913-B9C1-264CCFD29458}" type="sibTrans" cxnId="{AE1660BE-0909-42E7-9F06-F57E3B184E22}">
      <dgm:prSet/>
      <dgm:spPr/>
      <dgm:t>
        <a:bodyPr/>
        <a:lstStyle/>
        <a:p>
          <a:endParaRPr lang="en-US" dirty="0"/>
        </a:p>
      </dgm:t>
    </dgm:pt>
    <dgm:pt modelId="{797EF46C-D45A-4942-B3D9-015F916FEDDE}" type="pres">
      <dgm:prSet presAssocID="{334488F4-8166-42AC-9D02-EBEBB6F900B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901424-024F-431C-9DCD-3F979BC4A70C}" type="pres">
      <dgm:prSet presAssocID="{73B07170-AB47-4396-9226-DB1458E3400B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1B8A0F-8F7B-46A8-87AF-03D01E14ACEF}" type="pres">
      <dgm:prSet presAssocID="{E9CC3126-773D-41F0-88B8-16FFF1412924}" presName="sibTrans" presStyleLbl="sibTrans2D1" presStyleIdx="0" presStyleCnt="9"/>
      <dgm:spPr/>
      <dgm:t>
        <a:bodyPr/>
        <a:lstStyle/>
        <a:p>
          <a:endParaRPr lang="en-US"/>
        </a:p>
      </dgm:t>
    </dgm:pt>
    <dgm:pt modelId="{8778D0C3-6A05-4EBB-8E2C-99ABE9CC342E}" type="pres">
      <dgm:prSet presAssocID="{E9CC3126-773D-41F0-88B8-16FFF1412924}" presName="connectorText" presStyleLbl="sibTrans2D1" presStyleIdx="0" presStyleCnt="9"/>
      <dgm:spPr/>
      <dgm:t>
        <a:bodyPr/>
        <a:lstStyle/>
        <a:p>
          <a:endParaRPr lang="en-US"/>
        </a:p>
      </dgm:t>
    </dgm:pt>
    <dgm:pt modelId="{851314AC-3703-45B9-BD79-4DBD5E87D131}" type="pres">
      <dgm:prSet presAssocID="{173F87FF-ADA8-4743-90F3-0B44CC43CCF5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17A12-3DED-40F4-B51D-BB356024F8A2}" type="pres">
      <dgm:prSet presAssocID="{99052297-F76E-4651-9CAE-C17119493A48}" presName="sibTrans" presStyleLbl="sibTrans2D1" presStyleIdx="1" presStyleCnt="9"/>
      <dgm:spPr/>
      <dgm:t>
        <a:bodyPr/>
        <a:lstStyle/>
        <a:p>
          <a:endParaRPr lang="en-US"/>
        </a:p>
      </dgm:t>
    </dgm:pt>
    <dgm:pt modelId="{A7C058C7-049C-45EC-A913-283D5AC1A1D7}" type="pres">
      <dgm:prSet presAssocID="{99052297-F76E-4651-9CAE-C17119493A48}" presName="connectorText" presStyleLbl="sibTrans2D1" presStyleIdx="1" presStyleCnt="9"/>
      <dgm:spPr/>
      <dgm:t>
        <a:bodyPr/>
        <a:lstStyle/>
        <a:p>
          <a:endParaRPr lang="en-US"/>
        </a:p>
      </dgm:t>
    </dgm:pt>
    <dgm:pt modelId="{32CEF0B3-E544-41A5-A8DB-BD316BCC832B}" type="pres">
      <dgm:prSet presAssocID="{99F4F3B6-805B-4E64-99DD-2688F4A6F2E5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2D071F-4E37-4981-9C73-81DE2EEBC496}" type="pres">
      <dgm:prSet presAssocID="{3EF9B959-35D4-410A-A648-546566F2C7D9}" presName="sibTrans" presStyleLbl="sibTrans2D1" presStyleIdx="2" presStyleCnt="9"/>
      <dgm:spPr/>
      <dgm:t>
        <a:bodyPr/>
        <a:lstStyle/>
        <a:p>
          <a:endParaRPr lang="en-US"/>
        </a:p>
      </dgm:t>
    </dgm:pt>
    <dgm:pt modelId="{8CD6177C-AC34-49C1-9CE9-C6EE7CC899C5}" type="pres">
      <dgm:prSet presAssocID="{3EF9B959-35D4-410A-A648-546566F2C7D9}" presName="connectorText" presStyleLbl="sibTrans2D1" presStyleIdx="2" presStyleCnt="9"/>
      <dgm:spPr/>
      <dgm:t>
        <a:bodyPr/>
        <a:lstStyle/>
        <a:p>
          <a:endParaRPr lang="en-US"/>
        </a:p>
      </dgm:t>
    </dgm:pt>
    <dgm:pt modelId="{2E7E8A60-2FB3-4A55-9024-6491CA2A304D}" type="pres">
      <dgm:prSet presAssocID="{5D0421AE-932A-40EC-8C7E-4DA5E0C3E150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ADE1CF-657F-4FAD-9A9D-7A9E8A1C7D69}" type="pres">
      <dgm:prSet presAssocID="{F313E663-DFD0-468B-8169-0FFCD6940476}" presName="sibTrans" presStyleLbl="sibTrans2D1" presStyleIdx="3" presStyleCnt="9"/>
      <dgm:spPr/>
      <dgm:t>
        <a:bodyPr/>
        <a:lstStyle/>
        <a:p>
          <a:endParaRPr lang="en-US"/>
        </a:p>
      </dgm:t>
    </dgm:pt>
    <dgm:pt modelId="{3454CC68-176E-4C51-9808-4E34D3A512E2}" type="pres">
      <dgm:prSet presAssocID="{F313E663-DFD0-468B-8169-0FFCD6940476}" presName="connectorText" presStyleLbl="sibTrans2D1" presStyleIdx="3" presStyleCnt="9"/>
      <dgm:spPr/>
      <dgm:t>
        <a:bodyPr/>
        <a:lstStyle/>
        <a:p>
          <a:endParaRPr lang="en-US"/>
        </a:p>
      </dgm:t>
    </dgm:pt>
    <dgm:pt modelId="{DC13B209-0A53-4214-8D12-E85DED6E9E03}" type="pres">
      <dgm:prSet presAssocID="{A0A55D2F-BA71-41FD-A084-5766FEC43378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9F1397-05A5-40D9-9D12-91FB6D05D24B}" type="pres">
      <dgm:prSet presAssocID="{0BB44AEC-7E03-4F9E-8BE3-DDAA1423FA27}" presName="sibTrans" presStyleLbl="sibTrans2D1" presStyleIdx="4" presStyleCnt="9"/>
      <dgm:spPr/>
      <dgm:t>
        <a:bodyPr/>
        <a:lstStyle/>
        <a:p>
          <a:endParaRPr lang="en-US"/>
        </a:p>
      </dgm:t>
    </dgm:pt>
    <dgm:pt modelId="{4FC5EEA0-0EF3-485E-8EE2-7639E3FD635E}" type="pres">
      <dgm:prSet presAssocID="{0BB44AEC-7E03-4F9E-8BE3-DDAA1423FA27}" presName="connectorText" presStyleLbl="sibTrans2D1" presStyleIdx="4" presStyleCnt="9"/>
      <dgm:spPr/>
      <dgm:t>
        <a:bodyPr/>
        <a:lstStyle/>
        <a:p>
          <a:endParaRPr lang="en-US"/>
        </a:p>
      </dgm:t>
    </dgm:pt>
    <dgm:pt modelId="{43D7ACC3-DAC8-4811-85F2-FDA2CAA3398E}" type="pres">
      <dgm:prSet presAssocID="{047CB582-33DD-4D4E-978E-B9CDC04ADF03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4C83C8-8AFF-491F-A1D8-BA1D9327F4B7}" type="pres">
      <dgm:prSet presAssocID="{9C1D0FF2-D770-433B-9289-3EA6F9FA4198}" presName="sibTrans" presStyleLbl="sibTrans2D1" presStyleIdx="5" presStyleCnt="9"/>
      <dgm:spPr/>
      <dgm:t>
        <a:bodyPr/>
        <a:lstStyle/>
        <a:p>
          <a:endParaRPr lang="en-US"/>
        </a:p>
      </dgm:t>
    </dgm:pt>
    <dgm:pt modelId="{85BE023F-2BF9-4B90-B605-DC2B5E0C957E}" type="pres">
      <dgm:prSet presAssocID="{9C1D0FF2-D770-433B-9289-3EA6F9FA4198}" presName="connectorText" presStyleLbl="sibTrans2D1" presStyleIdx="5" presStyleCnt="9"/>
      <dgm:spPr/>
      <dgm:t>
        <a:bodyPr/>
        <a:lstStyle/>
        <a:p>
          <a:endParaRPr lang="en-US"/>
        </a:p>
      </dgm:t>
    </dgm:pt>
    <dgm:pt modelId="{87353149-45E3-4E6E-8B42-6ACBC4D3A6A2}" type="pres">
      <dgm:prSet presAssocID="{2FB32C87-3AC3-4B0B-AE7B-31B698126EB3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7017E0-C6F1-4597-BD9F-718904CD2021}" type="pres">
      <dgm:prSet presAssocID="{F448512C-CE43-4BA5-8FC2-BD990D544192}" presName="sibTrans" presStyleLbl="sibTrans2D1" presStyleIdx="6" presStyleCnt="9"/>
      <dgm:spPr/>
      <dgm:t>
        <a:bodyPr/>
        <a:lstStyle/>
        <a:p>
          <a:endParaRPr lang="en-US"/>
        </a:p>
      </dgm:t>
    </dgm:pt>
    <dgm:pt modelId="{8CB383F0-AEBE-4A49-AD59-E480A93C11C3}" type="pres">
      <dgm:prSet presAssocID="{F448512C-CE43-4BA5-8FC2-BD990D544192}" presName="connectorText" presStyleLbl="sibTrans2D1" presStyleIdx="6" presStyleCnt="9"/>
      <dgm:spPr/>
      <dgm:t>
        <a:bodyPr/>
        <a:lstStyle/>
        <a:p>
          <a:endParaRPr lang="en-US"/>
        </a:p>
      </dgm:t>
    </dgm:pt>
    <dgm:pt modelId="{B3890223-2FF4-419F-A3AF-B3890DDCA55C}" type="pres">
      <dgm:prSet presAssocID="{ACF3EFE8-48EF-4EAF-9329-FFFBA152C1E9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A05E7C-1A96-4F19-BAE5-07237E95771F}" type="pres">
      <dgm:prSet presAssocID="{ACADD238-D209-4913-B9C1-264CCFD29458}" presName="sibTrans" presStyleLbl="sibTrans2D1" presStyleIdx="7" presStyleCnt="9"/>
      <dgm:spPr/>
      <dgm:t>
        <a:bodyPr/>
        <a:lstStyle/>
        <a:p>
          <a:endParaRPr lang="en-US"/>
        </a:p>
      </dgm:t>
    </dgm:pt>
    <dgm:pt modelId="{A457DBC0-7C90-4E4A-9A1B-2C0B5E03C519}" type="pres">
      <dgm:prSet presAssocID="{ACADD238-D209-4913-B9C1-264CCFD29458}" presName="connectorText" presStyleLbl="sibTrans2D1" presStyleIdx="7" presStyleCnt="9"/>
      <dgm:spPr/>
      <dgm:t>
        <a:bodyPr/>
        <a:lstStyle/>
        <a:p>
          <a:endParaRPr lang="en-US"/>
        </a:p>
      </dgm:t>
    </dgm:pt>
    <dgm:pt modelId="{BA141651-775F-48EF-A6E1-088CE8F02B81}" type="pres">
      <dgm:prSet presAssocID="{9DCC8E87-F220-4A2E-93C2-CA68B6E89113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487FBC-2241-43F6-BA8B-BB3D50B2C295}" type="pres">
      <dgm:prSet presAssocID="{26784E2E-002D-445E-93D8-ADCFEFF2E146}" presName="sibTrans" presStyleLbl="sibTrans2D1" presStyleIdx="8" presStyleCnt="9"/>
      <dgm:spPr/>
      <dgm:t>
        <a:bodyPr/>
        <a:lstStyle/>
        <a:p>
          <a:endParaRPr lang="en-US"/>
        </a:p>
      </dgm:t>
    </dgm:pt>
    <dgm:pt modelId="{B0968FAC-7DAB-49C5-A1CA-094B2B79A573}" type="pres">
      <dgm:prSet presAssocID="{26784E2E-002D-445E-93D8-ADCFEFF2E146}" presName="connectorText" presStyleLbl="sibTrans2D1" presStyleIdx="8" presStyleCnt="9"/>
      <dgm:spPr/>
      <dgm:t>
        <a:bodyPr/>
        <a:lstStyle/>
        <a:p>
          <a:endParaRPr lang="en-US"/>
        </a:p>
      </dgm:t>
    </dgm:pt>
    <dgm:pt modelId="{414C5FCC-1E7B-4CA7-BE8A-93E0CC24AAE8}" type="pres">
      <dgm:prSet presAssocID="{AC57C228-5A1D-40CC-8FF4-0641641AA975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FB8212-2F87-420D-977F-F5540F9127BD}" type="presOf" srcId="{AC57C228-5A1D-40CC-8FF4-0641641AA975}" destId="{414C5FCC-1E7B-4CA7-BE8A-93E0CC24AAE8}" srcOrd="0" destOrd="0" presId="urn:microsoft.com/office/officeart/2005/8/layout/process5"/>
    <dgm:cxn modelId="{3523BD70-4788-41E5-A44B-8082D0F840C0}" type="presOf" srcId="{A0A55D2F-BA71-41FD-A084-5766FEC43378}" destId="{DC13B209-0A53-4214-8D12-E85DED6E9E03}" srcOrd="0" destOrd="0" presId="urn:microsoft.com/office/officeart/2005/8/layout/process5"/>
    <dgm:cxn modelId="{26957726-8020-41C4-9DA8-33E237AFC7C0}" srcId="{334488F4-8166-42AC-9D02-EBEBB6F900B3}" destId="{047CB582-33DD-4D4E-978E-B9CDC04ADF03}" srcOrd="5" destOrd="0" parTransId="{88169E37-D7BA-4D61-8944-AF9C05347D14}" sibTransId="{9C1D0FF2-D770-433B-9289-3EA6F9FA4198}"/>
    <dgm:cxn modelId="{EEAD939E-C8BE-45EE-97F4-C8E445FC2FCC}" type="presOf" srcId="{99F4F3B6-805B-4E64-99DD-2688F4A6F2E5}" destId="{32CEF0B3-E544-41A5-A8DB-BD316BCC832B}" srcOrd="0" destOrd="0" presId="urn:microsoft.com/office/officeart/2005/8/layout/process5"/>
    <dgm:cxn modelId="{364F782F-6EF6-4652-8CCA-1765E4B5F48A}" type="presOf" srcId="{334488F4-8166-42AC-9D02-EBEBB6F900B3}" destId="{797EF46C-D45A-4942-B3D9-015F916FEDDE}" srcOrd="0" destOrd="0" presId="urn:microsoft.com/office/officeart/2005/8/layout/process5"/>
    <dgm:cxn modelId="{5F35FBC2-D544-41B6-BF50-140580B26A29}" type="presOf" srcId="{2FB32C87-3AC3-4B0B-AE7B-31B698126EB3}" destId="{87353149-45E3-4E6E-8B42-6ACBC4D3A6A2}" srcOrd="0" destOrd="0" presId="urn:microsoft.com/office/officeart/2005/8/layout/process5"/>
    <dgm:cxn modelId="{658F9FB9-FDD3-4C3F-BB21-24D9849C43BA}" type="presOf" srcId="{99052297-F76E-4651-9CAE-C17119493A48}" destId="{A7C058C7-049C-45EC-A913-283D5AC1A1D7}" srcOrd="1" destOrd="0" presId="urn:microsoft.com/office/officeart/2005/8/layout/process5"/>
    <dgm:cxn modelId="{5C235CF0-0817-4395-BBD7-0FBFE8287A9E}" type="presOf" srcId="{0BB44AEC-7E03-4F9E-8BE3-DDAA1423FA27}" destId="{4FC5EEA0-0EF3-485E-8EE2-7639E3FD635E}" srcOrd="1" destOrd="0" presId="urn:microsoft.com/office/officeart/2005/8/layout/process5"/>
    <dgm:cxn modelId="{03C47EF3-7779-46FB-8812-A900524D9B3B}" type="presOf" srcId="{26784E2E-002D-445E-93D8-ADCFEFF2E146}" destId="{B0968FAC-7DAB-49C5-A1CA-094B2B79A573}" srcOrd="1" destOrd="0" presId="urn:microsoft.com/office/officeart/2005/8/layout/process5"/>
    <dgm:cxn modelId="{99801133-5445-4B7F-B597-B9313DCF6214}" type="presOf" srcId="{047CB582-33DD-4D4E-978E-B9CDC04ADF03}" destId="{43D7ACC3-DAC8-4811-85F2-FDA2CAA3398E}" srcOrd="0" destOrd="0" presId="urn:microsoft.com/office/officeart/2005/8/layout/process5"/>
    <dgm:cxn modelId="{A36FA751-9919-4EAA-B877-83E4B7AD8F5C}" srcId="{334488F4-8166-42AC-9D02-EBEBB6F900B3}" destId="{9DCC8E87-F220-4A2E-93C2-CA68B6E89113}" srcOrd="8" destOrd="0" parTransId="{4E918ABB-1CDD-41EC-A25D-5E283A0C4FAB}" sibTransId="{26784E2E-002D-445E-93D8-ADCFEFF2E146}"/>
    <dgm:cxn modelId="{8930061F-FFA2-4DA8-8A92-6FC930513D41}" srcId="{334488F4-8166-42AC-9D02-EBEBB6F900B3}" destId="{99F4F3B6-805B-4E64-99DD-2688F4A6F2E5}" srcOrd="2" destOrd="0" parTransId="{326651A3-8230-4F66-9010-1FEEF7DEEACF}" sibTransId="{3EF9B959-35D4-410A-A648-546566F2C7D9}"/>
    <dgm:cxn modelId="{90F4067C-489E-4DFB-B822-04903B0A2994}" type="presOf" srcId="{26784E2E-002D-445E-93D8-ADCFEFF2E146}" destId="{1F487FBC-2241-43F6-BA8B-BB3D50B2C295}" srcOrd="0" destOrd="0" presId="urn:microsoft.com/office/officeart/2005/8/layout/process5"/>
    <dgm:cxn modelId="{27177F1A-9856-4893-9437-7867C05CC3E1}" type="presOf" srcId="{99052297-F76E-4651-9CAE-C17119493A48}" destId="{1B917A12-3DED-40F4-B51D-BB356024F8A2}" srcOrd="0" destOrd="0" presId="urn:microsoft.com/office/officeart/2005/8/layout/process5"/>
    <dgm:cxn modelId="{3E3BDE01-AD4E-455D-95AE-CAAD0FBA2C29}" type="presOf" srcId="{F313E663-DFD0-468B-8169-0FFCD6940476}" destId="{36ADE1CF-657F-4FAD-9A9D-7A9E8A1C7D69}" srcOrd="0" destOrd="0" presId="urn:microsoft.com/office/officeart/2005/8/layout/process5"/>
    <dgm:cxn modelId="{60DC78C6-CAE9-443A-827B-EF929290BACB}" srcId="{334488F4-8166-42AC-9D02-EBEBB6F900B3}" destId="{173F87FF-ADA8-4743-90F3-0B44CC43CCF5}" srcOrd="1" destOrd="0" parTransId="{D7111BB8-AF12-4B5E-AC6E-9315F30A29E6}" sibTransId="{99052297-F76E-4651-9CAE-C17119493A48}"/>
    <dgm:cxn modelId="{A4E89FBB-B86F-4F4E-85D6-DB40B7660DBD}" type="presOf" srcId="{E9CC3126-773D-41F0-88B8-16FFF1412924}" destId="{8778D0C3-6A05-4EBB-8E2C-99ABE9CC342E}" srcOrd="1" destOrd="0" presId="urn:microsoft.com/office/officeart/2005/8/layout/process5"/>
    <dgm:cxn modelId="{DD2B6F02-2DE3-436E-B81F-BA126A6C36C7}" type="presOf" srcId="{0BB44AEC-7E03-4F9E-8BE3-DDAA1423FA27}" destId="{429F1397-05A5-40D9-9D12-91FB6D05D24B}" srcOrd="0" destOrd="0" presId="urn:microsoft.com/office/officeart/2005/8/layout/process5"/>
    <dgm:cxn modelId="{A097D757-0BB1-4A39-9FFD-B30A6B112E14}" type="presOf" srcId="{ACF3EFE8-48EF-4EAF-9329-FFFBA152C1E9}" destId="{B3890223-2FF4-419F-A3AF-B3890DDCA55C}" srcOrd="0" destOrd="0" presId="urn:microsoft.com/office/officeart/2005/8/layout/process5"/>
    <dgm:cxn modelId="{D909755E-F65C-4D6E-B031-C8EDEEE6A675}" type="presOf" srcId="{F448512C-CE43-4BA5-8FC2-BD990D544192}" destId="{737017E0-C6F1-4597-BD9F-718904CD2021}" srcOrd="0" destOrd="0" presId="urn:microsoft.com/office/officeart/2005/8/layout/process5"/>
    <dgm:cxn modelId="{1486217F-397C-4BC2-9328-F532E95FAE0C}" type="presOf" srcId="{9DCC8E87-F220-4A2E-93C2-CA68B6E89113}" destId="{BA141651-775F-48EF-A6E1-088CE8F02B81}" srcOrd="0" destOrd="0" presId="urn:microsoft.com/office/officeart/2005/8/layout/process5"/>
    <dgm:cxn modelId="{6F513979-FECD-49C3-8453-DB8ED3E079AD}" srcId="{334488F4-8166-42AC-9D02-EBEBB6F900B3}" destId="{2FB32C87-3AC3-4B0B-AE7B-31B698126EB3}" srcOrd="6" destOrd="0" parTransId="{C1AD11B8-EE08-4A19-8C52-5587411582ED}" sibTransId="{F448512C-CE43-4BA5-8FC2-BD990D544192}"/>
    <dgm:cxn modelId="{4172C8C9-E104-46F3-9697-D9D320F1E4C4}" srcId="{334488F4-8166-42AC-9D02-EBEBB6F900B3}" destId="{73B07170-AB47-4396-9226-DB1458E3400B}" srcOrd="0" destOrd="0" parTransId="{1DF5C37E-0014-40EF-9965-6AB099A91024}" sibTransId="{E9CC3126-773D-41F0-88B8-16FFF1412924}"/>
    <dgm:cxn modelId="{28EC886A-0E08-4392-891C-230A14F796BD}" srcId="{334488F4-8166-42AC-9D02-EBEBB6F900B3}" destId="{A0A55D2F-BA71-41FD-A084-5766FEC43378}" srcOrd="4" destOrd="0" parTransId="{76893301-92ED-4A95-AD1E-879E26E18448}" sibTransId="{0BB44AEC-7E03-4F9E-8BE3-DDAA1423FA27}"/>
    <dgm:cxn modelId="{A927FC13-BA78-4A76-B0AF-94DC5A1AAAAF}" type="presOf" srcId="{9C1D0FF2-D770-433B-9289-3EA6F9FA4198}" destId="{0D4C83C8-8AFF-491F-A1D8-BA1D9327F4B7}" srcOrd="0" destOrd="0" presId="urn:microsoft.com/office/officeart/2005/8/layout/process5"/>
    <dgm:cxn modelId="{6DAEEF2C-A232-4E03-BC48-AC7B998A1673}" type="presOf" srcId="{F448512C-CE43-4BA5-8FC2-BD990D544192}" destId="{8CB383F0-AEBE-4A49-AD59-E480A93C11C3}" srcOrd="1" destOrd="0" presId="urn:microsoft.com/office/officeart/2005/8/layout/process5"/>
    <dgm:cxn modelId="{B728B131-85A9-45A8-B5D3-52EF9A39BFA5}" srcId="{334488F4-8166-42AC-9D02-EBEBB6F900B3}" destId="{5D0421AE-932A-40EC-8C7E-4DA5E0C3E150}" srcOrd="3" destOrd="0" parTransId="{CCE8D625-B610-4262-A699-D4684FD11E89}" sibTransId="{F313E663-DFD0-468B-8169-0FFCD6940476}"/>
    <dgm:cxn modelId="{8B4BE365-8308-48C5-A1F1-126E75A59722}" type="presOf" srcId="{ACADD238-D209-4913-B9C1-264CCFD29458}" destId="{A457DBC0-7C90-4E4A-9A1B-2C0B5E03C519}" srcOrd="1" destOrd="0" presId="urn:microsoft.com/office/officeart/2005/8/layout/process5"/>
    <dgm:cxn modelId="{F2712FC0-1863-4F99-9F4E-C487265D7569}" type="presOf" srcId="{F313E663-DFD0-468B-8169-0FFCD6940476}" destId="{3454CC68-176E-4C51-9808-4E34D3A512E2}" srcOrd="1" destOrd="0" presId="urn:microsoft.com/office/officeart/2005/8/layout/process5"/>
    <dgm:cxn modelId="{50F97D4C-2E91-4F55-8A22-B1AC7FAB62A7}" srcId="{334488F4-8166-42AC-9D02-EBEBB6F900B3}" destId="{AC57C228-5A1D-40CC-8FF4-0641641AA975}" srcOrd="9" destOrd="0" parTransId="{0CB67DB4-7757-4FC8-B755-65D5322D203D}" sibTransId="{365E2016-D350-4D42-A926-9D80B462BB5C}"/>
    <dgm:cxn modelId="{AE1660BE-0909-42E7-9F06-F57E3B184E22}" srcId="{334488F4-8166-42AC-9D02-EBEBB6F900B3}" destId="{ACF3EFE8-48EF-4EAF-9329-FFFBA152C1E9}" srcOrd="7" destOrd="0" parTransId="{21D6DEC6-723A-45E2-8595-EDA15510009E}" sibTransId="{ACADD238-D209-4913-B9C1-264CCFD29458}"/>
    <dgm:cxn modelId="{97E00EF1-04D1-4EE5-85DB-CB662B31F1BF}" type="presOf" srcId="{3EF9B959-35D4-410A-A648-546566F2C7D9}" destId="{862D071F-4E37-4981-9C73-81DE2EEBC496}" srcOrd="0" destOrd="0" presId="urn:microsoft.com/office/officeart/2005/8/layout/process5"/>
    <dgm:cxn modelId="{25F508F7-9CD9-4E11-925A-1B7924C14BE1}" type="presOf" srcId="{9C1D0FF2-D770-433B-9289-3EA6F9FA4198}" destId="{85BE023F-2BF9-4B90-B605-DC2B5E0C957E}" srcOrd="1" destOrd="0" presId="urn:microsoft.com/office/officeart/2005/8/layout/process5"/>
    <dgm:cxn modelId="{86420AB5-7D89-4DBB-9F57-EBF803581F39}" type="presOf" srcId="{ACADD238-D209-4913-B9C1-264CCFD29458}" destId="{2CA05E7C-1A96-4F19-BAE5-07237E95771F}" srcOrd="0" destOrd="0" presId="urn:microsoft.com/office/officeart/2005/8/layout/process5"/>
    <dgm:cxn modelId="{F5061A65-1787-493F-A06A-4E5CAF729FD4}" type="presOf" srcId="{73B07170-AB47-4396-9226-DB1458E3400B}" destId="{A5901424-024F-431C-9DCD-3F979BC4A70C}" srcOrd="0" destOrd="0" presId="urn:microsoft.com/office/officeart/2005/8/layout/process5"/>
    <dgm:cxn modelId="{BFA03412-C7B2-4065-B623-B30309A79186}" type="presOf" srcId="{E9CC3126-773D-41F0-88B8-16FFF1412924}" destId="{881B8A0F-8F7B-46A8-87AF-03D01E14ACEF}" srcOrd="0" destOrd="0" presId="urn:microsoft.com/office/officeart/2005/8/layout/process5"/>
    <dgm:cxn modelId="{BC575BAE-040A-4B09-A2D4-55A5D90F55DD}" type="presOf" srcId="{173F87FF-ADA8-4743-90F3-0B44CC43CCF5}" destId="{851314AC-3703-45B9-BD79-4DBD5E87D131}" srcOrd="0" destOrd="0" presId="urn:microsoft.com/office/officeart/2005/8/layout/process5"/>
    <dgm:cxn modelId="{7EAFFAD4-24AE-421E-A5BF-19BFD6D9F107}" type="presOf" srcId="{3EF9B959-35D4-410A-A648-546566F2C7D9}" destId="{8CD6177C-AC34-49C1-9CE9-C6EE7CC899C5}" srcOrd="1" destOrd="0" presId="urn:microsoft.com/office/officeart/2005/8/layout/process5"/>
    <dgm:cxn modelId="{8C49AE43-49FD-48AF-8F54-493B7E10FBC9}" type="presOf" srcId="{5D0421AE-932A-40EC-8C7E-4DA5E0C3E150}" destId="{2E7E8A60-2FB3-4A55-9024-6491CA2A304D}" srcOrd="0" destOrd="0" presId="urn:microsoft.com/office/officeart/2005/8/layout/process5"/>
    <dgm:cxn modelId="{F9EECBAC-8FA4-47C3-BFF2-524F0B576934}" type="presParOf" srcId="{797EF46C-D45A-4942-B3D9-015F916FEDDE}" destId="{A5901424-024F-431C-9DCD-3F979BC4A70C}" srcOrd="0" destOrd="0" presId="urn:microsoft.com/office/officeart/2005/8/layout/process5"/>
    <dgm:cxn modelId="{40AFF276-9683-41FF-A654-F5E172940852}" type="presParOf" srcId="{797EF46C-D45A-4942-B3D9-015F916FEDDE}" destId="{881B8A0F-8F7B-46A8-87AF-03D01E14ACEF}" srcOrd="1" destOrd="0" presId="urn:microsoft.com/office/officeart/2005/8/layout/process5"/>
    <dgm:cxn modelId="{2EB232DC-4B96-474A-9963-6BFC39945F46}" type="presParOf" srcId="{881B8A0F-8F7B-46A8-87AF-03D01E14ACEF}" destId="{8778D0C3-6A05-4EBB-8E2C-99ABE9CC342E}" srcOrd="0" destOrd="0" presId="urn:microsoft.com/office/officeart/2005/8/layout/process5"/>
    <dgm:cxn modelId="{81269325-23A2-41DF-8384-2097DFD27F3A}" type="presParOf" srcId="{797EF46C-D45A-4942-B3D9-015F916FEDDE}" destId="{851314AC-3703-45B9-BD79-4DBD5E87D131}" srcOrd="2" destOrd="0" presId="urn:microsoft.com/office/officeart/2005/8/layout/process5"/>
    <dgm:cxn modelId="{8FBF7240-36D6-4E81-B4AD-7788B07666A2}" type="presParOf" srcId="{797EF46C-D45A-4942-B3D9-015F916FEDDE}" destId="{1B917A12-3DED-40F4-B51D-BB356024F8A2}" srcOrd="3" destOrd="0" presId="urn:microsoft.com/office/officeart/2005/8/layout/process5"/>
    <dgm:cxn modelId="{6A96B0F6-E9C2-4C08-A4FC-27CC1A3C6275}" type="presParOf" srcId="{1B917A12-3DED-40F4-B51D-BB356024F8A2}" destId="{A7C058C7-049C-45EC-A913-283D5AC1A1D7}" srcOrd="0" destOrd="0" presId="urn:microsoft.com/office/officeart/2005/8/layout/process5"/>
    <dgm:cxn modelId="{05ACC028-9953-4F94-AA6A-0B621E6F2CE9}" type="presParOf" srcId="{797EF46C-D45A-4942-B3D9-015F916FEDDE}" destId="{32CEF0B3-E544-41A5-A8DB-BD316BCC832B}" srcOrd="4" destOrd="0" presId="urn:microsoft.com/office/officeart/2005/8/layout/process5"/>
    <dgm:cxn modelId="{6B1E4D48-E894-45DF-A67F-74A30CD080BA}" type="presParOf" srcId="{797EF46C-D45A-4942-B3D9-015F916FEDDE}" destId="{862D071F-4E37-4981-9C73-81DE2EEBC496}" srcOrd="5" destOrd="0" presId="urn:microsoft.com/office/officeart/2005/8/layout/process5"/>
    <dgm:cxn modelId="{DA809E9E-CF01-40C0-BF64-FEC3DA9ACB26}" type="presParOf" srcId="{862D071F-4E37-4981-9C73-81DE2EEBC496}" destId="{8CD6177C-AC34-49C1-9CE9-C6EE7CC899C5}" srcOrd="0" destOrd="0" presId="urn:microsoft.com/office/officeart/2005/8/layout/process5"/>
    <dgm:cxn modelId="{7C26FA18-5256-437A-BB83-EFF369CFD2EC}" type="presParOf" srcId="{797EF46C-D45A-4942-B3D9-015F916FEDDE}" destId="{2E7E8A60-2FB3-4A55-9024-6491CA2A304D}" srcOrd="6" destOrd="0" presId="urn:microsoft.com/office/officeart/2005/8/layout/process5"/>
    <dgm:cxn modelId="{0CCD322B-65C5-47D9-92F3-E39D124AEF99}" type="presParOf" srcId="{797EF46C-D45A-4942-B3D9-015F916FEDDE}" destId="{36ADE1CF-657F-4FAD-9A9D-7A9E8A1C7D69}" srcOrd="7" destOrd="0" presId="urn:microsoft.com/office/officeart/2005/8/layout/process5"/>
    <dgm:cxn modelId="{CA487445-D96A-429C-BE3B-4F289CFE05EB}" type="presParOf" srcId="{36ADE1CF-657F-4FAD-9A9D-7A9E8A1C7D69}" destId="{3454CC68-176E-4C51-9808-4E34D3A512E2}" srcOrd="0" destOrd="0" presId="urn:microsoft.com/office/officeart/2005/8/layout/process5"/>
    <dgm:cxn modelId="{2C5442DF-C95D-4A3A-B0A6-75E7D7AB01EF}" type="presParOf" srcId="{797EF46C-D45A-4942-B3D9-015F916FEDDE}" destId="{DC13B209-0A53-4214-8D12-E85DED6E9E03}" srcOrd="8" destOrd="0" presId="urn:microsoft.com/office/officeart/2005/8/layout/process5"/>
    <dgm:cxn modelId="{B3EFD134-EA0D-4EA5-9D88-26D71E1C212F}" type="presParOf" srcId="{797EF46C-D45A-4942-B3D9-015F916FEDDE}" destId="{429F1397-05A5-40D9-9D12-91FB6D05D24B}" srcOrd="9" destOrd="0" presId="urn:microsoft.com/office/officeart/2005/8/layout/process5"/>
    <dgm:cxn modelId="{DEBD7652-C203-43F3-9D1C-E27EDA3C1329}" type="presParOf" srcId="{429F1397-05A5-40D9-9D12-91FB6D05D24B}" destId="{4FC5EEA0-0EF3-485E-8EE2-7639E3FD635E}" srcOrd="0" destOrd="0" presId="urn:microsoft.com/office/officeart/2005/8/layout/process5"/>
    <dgm:cxn modelId="{D0B1EB5A-3421-4DF5-84CD-69E521F415FA}" type="presParOf" srcId="{797EF46C-D45A-4942-B3D9-015F916FEDDE}" destId="{43D7ACC3-DAC8-4811-85F2-FDA2CAA3398E}" srcOrd="10" destOrd="0" presId="urn:microsoft.com/office/officeart/2005/8/layout/process5"/>
    <dgm:cxn modelId="{10BE6A7E-90D3-4948-8C20-22C6285ECA4B}" type="presParOf" srcId="{797EF46C-D45A-4942-B3D9-015F916FEDDE}" destId="{0D4C83C8-8AFF-491F-A1D8-BA1D9327F4B7}" srcOrd="11" destOrd="0" presId="urn:microsoft.com/office/officeart/2005/8/layout/process5"/>
    <dgm:cxn modelId="{B58F9BC1-93BA-44D4-90C8-245AD10B29C9}" type="presParOf" srcId="{0D4C83C8-8AFF-491F-A1D8-BA1D9327F4B7}" destId="{85BE023F-2BF9-4B90-B605-DC2B5E0C957E}" srcOrd="0" destOrd="0" presId="urn:microsoft.com/office/officeart/2005/8/layout/process5"/>
    <dgm:cxn modelId="{47AEF86C-E5DB-4173-B6B9-F3AE6320DAE5}" type="presParOf" srcId="{797EF46C-D45A-4942-B3D9-015F916FEDDE}" destId="{87353149-45E3-4E6E-8B42-6ACBC4D3A6A2}" srcOrd="12" destOrd="0" presId="urn:microsoft.com/office/officeart/2005/8/layout/process5"/>
    <dgm:cxn modelId="{D002F42E-1639-4CCC-95D2-05BD17419ECF}" type="presParOf" srcId="{797EF46C-D45A-4942-B3D9-015F916FEDDE}" destId="{737017E0-C6F1-4597-BD9F-718904CD2021}" srcOrd="13" destOrd="0" presId="urn:microsoft.com/office/officeart/2005/8/layout/process5"/>
    <dgm:cxn modelId="{2A957DCF-BBF9-45CE-964E-2167B7929C41}" type="presParOf" srcId="{737017E0-C6F1-4597-BD9F-718904CD2021}" destId="{8CB383F0-AEBE-4A49-AD59-E480A93C11C3}" srcOrd="0" destOrd="0" presId="urn:microsoft.com/office/officeart/2005/8/layout/process5"/>
    <dgm:cxn modelId="{AD4D2D54-DDE9-4B4A-95AE-A5A5D7BDE0FE}" type="presParOf" srcId="{797EF46C-D45A-4942-B3D9-015F916FEDDE}" destId="{B3890223-2FF4-419F-A3AF-B3890DDCA55C}" srcOrd="14" destOrd="0" presId="urn:microsoft.com/office/officeart/2005/8/layout/process5"/>
    <dgm:cxn modelId="{3AD8668A-CD2F-4BAC-999C-7C1644C3299F}" type="presParOf" srcId="{797EF46C-D45A-4942-B3D9-015F916FEDDE}" destId="{2CA05E7C-1A96-4F19-BAE5-07237E95771F}" srcOrd="15" destOrd="0" presId="urn:microsoft.com/office/officeart/2005/8/layout/process5"/>
    <dgm:cxn modelId="{8DEE11C6-19CF-4C2C-A2FE-8D864B0A28EC}" type="presParOf" srcId="{2CA05E7C-1A96-4F19-BAE5-07237E95771F}" destId="{A457DBC0-7C90-4E4A-9A1B-2C0B5E03C519}" srcOrd="0" destOrd="0" presId="urn:microsoft.com/office/officeart/2005/8/layout/process5"/>
    <dgm:cxn modelId="{77FD34E2-695B-48DA-83A1-EEFA1EFB8E39}" type="presParOf" srcId="{797EF46C-D45A-4942-B3D9-015F916FEDDE}" destId="{BA141651-775F-48EF-A6E1-088CE8F02B81}" srcOrd="16" destOrd="0" presId="urn:microsoft.com/office/officeart/2005/8/layout/process5"/>
    <dgm:cxn modelId="{E3E95BCF-1D2C-4659-B631-8D9F693DFB91}" type="presParOf" srcId="{797EF46C-D45A-4942-B3D9-015F916FEDDE}" destId="{1F487FBC-2241-43F6-BA8B-BB3D50B2C295}" srcOrd="17" destOrd="0" presId="urn:microsoft.com/office/officeart/2005/8/layout/process5"/>
    <dgm:cxn modelId="{5FCDD9A5-ECF1-4CEB-BE53-961607099E2F}" type="presParOf" srcId="{1F487FBC-2241-43F6-BA8B-BB3D50B2C295}" destId="{B0968FAC-7DAB-49C5-A1CA-094B2B79A573}" srcOrd="0" destOrd="0" presId="urn:microsoft.com/office/officeart/2005/8/layout/process5"/>
    <dgm:cxn modelId="{58BEDECE-4735-4447-9991-49ED5AA18157}" type="presParOf" srcId="{797EF46C-D45A-4942-B3D9-015F916FEDDE}" destId="{414C5FCC-1E7B-4CA7-BE8A-93E0CC24AAE8}" srcOrd="1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A7D9CD-0F93-4AFD-993D-AD96195F995D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783FD459-873F-4CFD-A162-4E239EFB1C05}">
      <dgm:prSet custT="1"/>
      <dgm:spPr/>
      <dgm:t>
        <a:bodyPr/>
        <a:lstStyle/>
        <a:p>
          <a:r>
            <a:rPr lang="en-US" sz="2800" dirty="0" smtClean="0"/>
            <a:t>Approval authority at the DeptID level</a:t>
          </a:r>
          <a:endParaRPr lang="en-US" sz="2800" dirty="0"/>
        </a:p>
      </dgm:t>
    </dgm:pt>
    <dgm:pt modelId="{64A661B0-8208-4FCD-B884-BE4216924350}" type="parTrans" cxnId="{9B4CA46C-2F55-4D14-A60D-D006DD9DA5AB}">
      <dgm:prSet/>
      <dgm:spPr/>
      <dgm:t>
        <a:bodyPr/>
        <a:lstStyle/>
        <a:p>
          <a:endParaRPr lang="en-US"/>
        </a:p>
      </dgm:t>
    </dgm:pt>
    <dgm:pt modelId="{B5177286-235B-4A9E-B22B-499DCAEC77AC}" type="sibTrans" cxnId="{9B4CA46C-2F55-4D14-A60D-D006DD9DA5AB}">
      <dgm:prSet/>
      <dgm:spPr/>
      <dgm:t>
        <a:bodyPr/>
        <a:lstStyle/>
        <a:p>
          <a:endParaRPr lang="en-US"/>
        </a:p>
      </dgm:t>
    </dgm:pt>
    <dgm:pt modelId="{FB062D5B-8AB7-4C8E-AC68-75DA48A7F381}">
      <dgm:prSet custT="1"/>
      <dgm:spPr/>
      <dgm:t>
        <a:bodyPr/>
        <a:lstStyle/>
        <a:p>
          <a:r>
            <a:rPr lang="en-US" sz="2800" dirty="0" smtClean="0"/>
            <a:t>“Sunset” of </a:t>
          </a:r>
          <a:r>
            <a:rPr lang="en-US" sz="2800" smtClean="0"/>
            <a:t>Fund 547</a:t>
          </a:r>
          <a:endParaRPr lang="en-US" sz="2800" dirty="0"/>
        </a:p>
      </dgm:t>
    </dgm:pt>
    <dgm:pt modelId="{57261AA3-D0D2-47D2-BC1A-54A44419C2B3}" type="parTrans" cxnId="{12107432-95EF-4F04-88D5-4077541793B0}">
      <dgm:prSet/>
      <dgm:spPr/>
      <dgm:t>
        <a:bodyPr/>
        <a:lstStyle/>
        <a:p>
          <a:endParaRPr lang="en-US"/>
        </a:p>
      </dgm:t>
    </dgm:pt>
    <dgm:pt modelId="{7278DC53-99D5-4B56-8CE7-B885B633514E}" type="sibTrans" cxnId="{12107432-95EF-4F04-88D5-4077541793B0}">
      <dgm:prSet/>
      <dgm:spPr/>
      <dgm:t>
        <a:bodyPr/>
        <a:lstStyle/>
        <a:p>
          <a:endParaRPr lang="en-US"/>
        </a:p>
      </dgm:t>
    </dgm:pt>
    <dgm:pt modelId="{2C027A2A-E222-4DD8-BA7C-078F432CD6DD}">
      <dgm:prSet custT="1"/>
      <dgm:spPr/>
      <dgm:t>
        <a:bodyPr/>
        <a:lstStyle/>
        <a:p>
          <a:r>
            <a:rPr lang="en-US" sz="2800" dirty="0" smtClean="0"/>
            <a:t>Additional budgeting requirements in April</a:t>
          </a:r>
          <a:endParaRPr lang="en-US" sz="2800" dirty="0"/>
        </a:p>
      </dgm:t>
    </dgm:pt>
    <dgm:pt modelId="{6F2BACD4-D1AF-4AD2-831A-C5CA7B62844B}" type="parTrans" cxnId="{A9F69ECC-3378-4439-84C2-A3CF5435EBF5}">
      <dgm:prSet/>
      <dgm:spPr/>
      <dgm:t>
        <a:bodyPr/>
        <a:lstStyle/>
        <a:p>
          <a:endParaRPr lang="en-US"/>
        </a:p>
      </dgm:t>
    </dgm:pt>
    <dgm:pt modelId="{7A240C1E-D62D-4DE2-A298-4A017D6B42D9}" type="sibTrans" cxnId="{A9F69ECC-3378-4439-84C2-A3CF5435EBF5}">
      <dgm:prSet/>
      <dgm:spPr/>
      <dgm:t>
        <a:bodyPr/>
        <a:lstStyle/>
        <a:p>
          <a:endParaRPr lang="en-US"/>
        </a:p>
      </dgm:t>
    </dgm:pt>
    <dgm:pt modelId="{CD24F130-F117-454D-AA41-A59F8B594EA9}">
      <dgm:prSet custT="1"/>
      <dgm:spPr/>
      <dgm:t>
        <a:bodyPr/>
        <a:lstStyle/>
        <a:p>
          <a:r>
            <a:rPr lang="en-US" sz="2800" baseline="0" smtClean="0"/>
            <a:t>Vendor setup in OMNI may be necessary</a:t>
          </a:r>
          <a:endParaRPr lang="en-US" sz="2800" dirty="0"/>
        </a:p>
      </dgm:t>
    </dgm:pt>
    <dgm:pt modelId="{CC964A4B-F3F0-4891-BAAA-77FC52A131FA}" type="parTrans" cxnId="{EB998AAE-D442-494C-B4DD-AB5A782A9BD9}">
      <dgm:prSet/>
      <dgm:spPr/>
      <dgm:t>
        <a:bodyPr/>
        <a:lstStyle/>
        <a:p>
          <a:endParaRPr lang="en-US"/>
        </a:p>
      </dgm:t>
    </dgm:pt>
    <dgm:pt modelId="{86756445-B687-42FC-A1D9-A68B098D4CF8}" type="sibTrans" cxnId="{EB998AAE-D442-494C-B4DD-AB5A782A9BD9}">
      <dgm:prSet/>
      <dgm:spPr/>
      <dgm:t>
        <a:bodyPr/>
        <a:lstStyle/>
        <a:p>
          <a:endParaRPr lang="en-US"/>
        </a:p>
      </dgm:t>
    </dgm:pt>
    <dgm:pt modelId="{64AAAD8F-A9FC-4E61-A4C2-9FB355010C10}" type="pres">
      <dgm:prSet presAssocID="{C1A7D9CD-0F93-4AFD-993D-AD96195F99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2731F0-C88D-4436-80AA-B81CD0B94F8E}" type="pres">
      <dgm:prSet presAssocID="{783FD459-873F-4CFD-A162-4E239EFB1C0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A2D8C-F513-4B46-8127-A6153161CC3B}" type="pres">
      <dgm:prSet presAssocID="{B5177286-235B-4A9E-B22B-499DCAEC77AC}" presName="spacer" presStyleCnt="0"/>
      <dgm:spPr/>
    </dgm:pt>
    <dgm:pt modelId="{B6213D3A-F49D-41C6-87AD-E31CF1755F6A}" type="pres">
      <dgm:prSet presAssocID="{FB062D5B-8AB7-4C8E-AC68-75DA48A7F38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2B7A87-D98C-4711-AF92-743B775BC8C9}" type="pres">
      <dgm:prSet presAssocID="{7278DC53-99D5-4B56-8CE7-B885B633514E}" presName="spacer" presStyleCnt="0"/>
      <dgm:spPr/>
    </dgm:pt>
    <dgm:pt modelId="{521E5BF9-CA75-4093-BEB9-71FE70B13DFC}" type="pres">
      <dgm:prSet presAssocID="{2C027A2A-E222-4DD8-BA7C-078F432CD6D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C3A1BE-162F-4014-B3EC-C183FD17A55A}" type="pres">
      <dgm:prSet presAssocID="{7A240C1E-D62D-4DE2-A298-4A017D6B42D9}" presName="spacer" presStyleCnt="0"/>
      <dgm:spPr/>
    </dgm:pt>
    <dgm:pt modelId="{029BFB26-F8C3-4EFA-B8ED-DAB788E355F1}" type="pres">
      <dgm:prSet presAssocID="{CD24F130-F117-454D-AA41-A59F8B594EA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05C1C0-1F9C-4F5F-9251-8B220EF87967}" type="presOf" srcId="{783FD459-873F-4CFD-A162-4E239EFB1C05}" destId="{6F2731F0-C88D-4436-80AA-B81CD0B94F8E}" srcOrd="0" destOrd="0" presId="urn:microsoft.com/office/officeart/2005/8/layout/vList2"/>
    <dgm:cxn modelId="{EB998AAE-D442-494C-B4DD-AB5A782A9BD9}" srcId="{C1A7D9CD-0F93-4AFD-993D-AD96195F995D}" destId="{CD24F130-F117-454D-AA41-A59F8B594EA9}" srcOrd="3" destOrd="0" parTransId="{CC964A4B-F3F0-4891-BAAA-77FC52A131FA}" sibTransId="{86756445-B687-42FC-A1D9-A68B098D4CF8}"/>
    <dgm:cxn modelId="{57214103-8AB4-4D10-8133-5FB5AB695009}" type="presOf" srcId="{C1A7D9CD-0F93-4AFD-993D-AD96195F995D}" destId="{64AAAD8F-A9FC-4E61-A4C2-9FB355010C10}" srcOrd="0" destOrd="0" presId="urn:microsoft.com/office/officeart/2005/8/layout/vList2"/>
    <dgm:cxn modelId="{AB993D3D-C3EB-47E3-8303-1DD297228860}" type="presOf" srcId="{FB062D5B-8AB7-4C8E-AC68-75DA48A7F381}" destId="{B6213D3A-F49D-41C6-87AD-E31CF1755F6A}" srcOrd="0" destOrd="0" presId="urn:microsoft.com/office/officeart/2005/8/layout/vList2"/>
    <dgm:cxn modelId="{A9F69ECC-3378-4439-84C2-A3CF5435EBF5}" srcId="{C1A7D9CD-0F93-4AFD-993D-AD96195F995D}" destId="{2C027A2A-E222-4DD8-BA7C-078F432CD6DD}" srcOrd="2" destOrd="0" parTransId="{6F2BACD4-D1AF-4AD2-831A-C5CA7B62844B}" sibTransId="{7A240C1E-D62D-4DE2-A298-4A017D6B42D9}"/>
    <dgm:cxn modelId="{F0A85005-0BAF-4329-95FF-F27DE55F49A3}" type="presOf" srcId="{2C027A2A-E222-4DD8-BA7C-078F432CD6DD}" destId="{521E5BF9-CA75-4093-BEB9-71FE70B13DFC}" srcOrd="0" destOrd="0" presId="urn:microsoft.com/office/officeart/2005/8/layout/vList2"/>
    <dgm:cxn modelId="{D865A6F3-D549-4677-AFB6-1D932CBE4B16}" type="presOf" srcId="{CD24F130-F117-454D-AA41-A59F8B594EA9}" destId="{029BFB26-F8C3-4EFA-B8ED-DAB788E355F1}" srcOrd="0" destOrd="0" presId="urn:microsoft.com/office/officeart/2005/8/layout/vList2"/>
    <dgm:cxn modelId="{9B4CA46C-2F55-4D14-A60D-D006DD9DA5AB}" srcId="{C1A7D9CD-0F93-4AFD-993D-AD96195F995D}" destId="{783FD459-873F-4CFD-A162-4E239EFB1C05}" srcOrd="0" destOrd="0" parTransId="{64A661B0-8208-4FCD-B884-BE4216924350}" sibTransId="{B5177286-235B-4A9E-B22B-499DCAEC77AC}"/>
    <dgm:cxn modelId="{12107432-95EF-4F04-88D5-4077541793B0}" srcId="{C1A7D9CD-0F93-4AFD-993D-AD96195F995D}" destId="{FB062D5B-8AB7-4C8E-AC68-75DA48A7F381}" srcOrd="1" destOrd="0" parTransId="{57261AA3-D0D2-47D2-BC1A-54A44419C2B3}" sibTransId="{7278DC53-99D5-4B56-8CE7-B885B633514E}"/>
    <dgm:cxn modelId="{BD53450E-9DBB-4067-8028-D3654C73AEE8}" type="presParOf" srcId="{64AAAD8F-A9FC-4E61-A4C2-9FB355010C10}" destId="{6F2731F0-C88D-4436-80AA-B81CD0B94F8E}" srcOrd="0" destOrd="0" presId="urn:microsoft.com/office/officeart/2005/8/layout/vList2"/>
    <dgm:cxn modelId="{10426067-031C-49BE-93CB-EEF28F3B130F}" type="presParOf" srcId="{64AAAD8F-A9FC-4E61-A4C2-9FB355010C10}" destId="{394A2D8C-F513-4B46-8127-A6153161CC3B}" srcOrd="1" destOrd="0" presId="urn:microsoft.com/office/officeart/2005/8/layout/vList2"/>
    <dgm:cxn modelId="{DD2F7AA2-8431-4465-B4CD-1604BF0550F3}" type="presParOf" srcId="{64AAAD8F-A9FC-4E61-A4C2-9FB355010C10}" destId="{B6213D3A-F49D-41C6-87AD-E31CF1755F6A}" srcOrd="2" destOrd="0" presId="urn:microsoft.com/office/officeart/2005/8/layout/vList2"/>
    <dgm:cxn modelId="{E531FE31-4944-4334-A793-7E12D63EDCD1}" type="presParOf" srcId="{64AAAD8F-A9FC-4E61-A4C2-9FB355010C10}" destId="{222B7A87-D98C-4711-AF92-743B775BC8C9}" srcOrd="3" destOrd="0" presId="urn:microsoft.com/office/officeart/2005/8/layout/vList2"/>
    <dgm:cxn modelId="{9D32F0EC-AE66-43A6-B634-2D8F28164A54}" type="presParOf" srcId="{64AAAD8F-A9FC-4E61-A4C2-9FB355010C10}" destId="{521E5BF9-CA75-4093-BEB9-71FE70B13DFC}" srcOrd="4" destOrd="0" presId="urn:microsoft.com/office/officeart/2005/8/layout/vList2"/>
    <dgm:cxn modelId="{62186976-F487-44CF-8840-405FAA80882F}" type="presParOf" srcId="{64AAAD8F-A9FC-4E61-A4C2-9FB355010C10}" destId="{72C3A1BE-162F-4014-B3EC-C183FD17A55A}" srcOrd="5" destOrd="0" presId="urn:microsoft.com/office/officeart/2005/8/layout/vList2"/>
    <dgm:cxn modelId="{E1B4D89C-0892-4AE0-9579-4942D5244DCC}" type="presParOf" srcId="{64AAAD8F-A9FC-4E61-A4C2-9FB355010C10}" destId="{029BFB26-F8C3-4EFA-B8ED-DAB788E355F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A7D9CD-0F93-4AFD-993D-AD96195F995D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AF6EFEC-BE93-469B-B1A7-00B3656F43F6}">
      <dgm:prSet custT="1"/>
      <dgm:spPr/>
      <dgm:t>
        <a:bodyPr/>
        <a:lstStyle/>
        <a:p>
          <a:r>
            <a:rPr lang="en-US" sz="2800" baseline="0" dirty="0" smtClean="0"/>
            <a:t>Foundation-funded scholarship processing will not change</a:t>
          </a:r>
          <a:endParaRPr lang="en-US" sz="2800" baseline="0" dirty="0"/>
        </a:p>
      </dgm:t>
    </dgm:pt>
    <dgm:pt modelId="{5E38C615-62B4-4EF2-A823-3527349CF3EC}" type="parTrans" cxnId="{802914F5-460B-4351-9DA7-A204E7C85136}">
      <dgm:prSet/>
      <dgm:spPr/>
      <dgm:t>
        <a:bodyPr/>
        <a:lstStyle/>
        <a:p>
          <a:endParaRPr lang="en-US"/>
        </a:p>
      </dgm:t>
    </dgm:pt>
    <dgm:pt modelId="{4A9A6D63-39B9-4894-9754-C9BA5663C6AA}" type="sibTrans" cxnId="{802914F5-460B-4351-9DA7-A204E7C85136}">
      <dgm:prSet/>
      <dgm:spPr/>
      <dgm:t>
        <a:bodyPr/>
        <a:lstStyle/>
        <a:p>
          <a:endParaRPr lang="en-US"/>
        </a:p>
      </dgm:t>
    </dgm:pt>
    <dgm:pt modelId="{38736073-AF7C-425A-8EDA-90ADE65CFE0F}">
      <dgm:prSet custT="1"/>
      <dgm:spPr/>
      <dgm:t>
        <a:bodyPr/>
        <a:lstStyle/>
        <a:p>
          <a:r>
            <a:rPr lang="en-US" sz="2800" baseline="0" dirty="0" smtClean="0"/>
            <a:t>University </a:t>
          </a:r>
          <a:r>
            <a:rPr lang="en-US" sz="2800" baseline="0" dirty="0" smtClean="0"/>
            <a:t>policies </a:t>
          </a:r>
          <a:r>
            <a:rPr lang="en-US" sz="2800" baseline="0" dirty="0" smtClean="0"/>
            <a:t>and procedures will apply for purchases split between Foundation and University funds</a:t>
          </a:r>
          <a:endParaRPr lang="en-US" sz="2800" baseline="0" dirty="0"/>
        </a:p>
      </dgm:t>
    </dgm:pt>
    <dgm:pt modelId="{4028F8E2-FBA0-4666-8EAB-AF331D12F173}" type="parTrans" cxnId="{408E9FEA-EB40-4558-AD0D-B98CFBE25B12}">
      <dgm:prSet/>
      <dgm:spPr/>
      <dgm:t>
        <a:bodyPr/>
        <a:lstStyle/>
        <a:p>
          <a:endParaRPr lang="en-US"/>
        </a:p>
      </dgm:t>
    </dgm:pt>
    <dgm:pt modelId="{A846E374-1903-422C-98AB-1BCBB8657175}" type="sibTrans" cxnId="{408E9FEA-EB40-4558-AD0D-B98CFBE25B12}">
      <dgm:prSet/>
      <dgm:spPr/>
      <dgm:t>
        <a:bodyPr/>
        <a:lstStyle/>
        <a:p>
          <a:endParaRPr lang="en-US"/>
        </a:p>
      </dgm:t>
    </dgm:pt>
    <dgm:pt modelId="{72408F08-B507-4F7E-8812-13453CFC92CF}">
      <dgm:prSet custT="1"/>
      <dgm:spPr/>
      <dgm:t>
        <a:bodyPr/>
        <a:lstStyle/>
        <a:p>
          <a:r>
            <a:rPr lang="en-US" sz="2800" baseline="0" dirty="0" smtClean="0"/>
            <a:t>FSU employees will no longer have Foundation-issued </a:t>
          </a:r>
          <a:r>
            <a:rPr lang="en-US" sz="2800" baseline="0" dirty="0" err="1" smtClean="0"/>
            <a:t>Pcards</a:t>
          </a:r>
          <a:endParaRPr lang="en-US" sz="2800" baseline="0" dirty="0"/>
        </a:p>
      </dgm:t>
    </dgm:pt>
    <dgm:pt modelId="{89AF5FBF-61F9-4DB4-9065-4FA2F7A0C6DD}" type="parTrans" cxnId="{C768D826-FB2C-47EC-B95D-7C08859F58EC}">
      <dgm:prSet/>
      <dgm:spPr/>
      <dgm:t>
        <a:bodyPr/>
        <a:lstStyle/>
        <a:p>
          <a:endParaRPr lang="en-US"/>
        </a:p>
      </dgm:t>
    </dgm:pt>
    <dgm:pt modelId="{5C12A348-6422-4549-B773-078E93AE5210}" type="sibTrans" cxnId="{C768D826-FB2C-47EC-B95D-7C08859F58EC}">
      <dgm:prSet/>
      <dgm:spPr/>
      <dgm:t>
        <a:bodyPr/>
        <a:lstStyle/>
        <a:p>
          <a:endParaRPr lang="en-US"/>
        </a:p>
      </dgm:t>
    </dgm:pt>
    <dgm:pt modelId="{8C4D0FD6-6886-4969-8C08-BAD4F3D9BEB5}">
      <dgm:prSet custT="1"/>
      <dgm:spPr/>
      <dgm:t>
        <a:bodyPr/>
        <a:lstStyle/>
        <a:p>
          <a:r>
            <a:rPr lang="en-US" sz="2800" baseline="0" dirty="0" smtClean="0"/>
            <a:t>Foundation-funded petty cash funds to be closed</a:t>
          </a:r>
          <a:endParaRPr lang="en-US" sz="2800" baseline="0" dirty="0"/>
        </a:p>
      </dgm:t>
    </dgm:pt>
    <dgm:pt modelId="{B1DD4CA4-C25E-4DAF-BA1A-30E44CF04FF5}" type="parTrans" cxnId="{89F8A98C-49C9-45C0-8CF1-D9F0820F0FB6}">
      <dgm:prSet/>
      <dgm:spPr/>
      <dgm:t>
        <a:bodyPr/>
        <a:lstStyle/>
        <a:p>
          <a:endParaRPr lang="en-US"/>
        </a:p>
      </dgm:t>
    </dgm:pt>
    <dgm:pt modelId="{F6A142AC-6100-4975-AF1A-86669A3859F2}" type="sibTrans" cxnId="{89F8A98C-49C9-45C0-8CF1-D9F0820F0FB6}">
      <dgm:prSet/>
      <dgm:spPr/>
      <dgm:t>
        <a:bodyPr/>
        <a:lstStyle/>
        <a:p>
          <a:endParaRPr lang="en-US"/>
        </a:p>
      </dgm:t>
    </dgm:pt>
    <dgm:pt modelId="{64AAAD8F-A9FC-4E61-A4C2-9FB355010C10}" type="pres">
      <dgm:prSet presAssocID="{C1A7D9CD-0F93-4AFD-993D-AD96195F99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D4757A-F13E-46AD-8FAB-3F4BCDDF6ECF}" type="pres">
      <dgm:prSet presAssocID="{DAF6EFEC-BE93-469B-B1A7-00B3656F43F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C25F9-35B2-41B2-9DA2-FBAFFFC58AB6}" type="pres">
      <dgm:prSet presAssocID="{4A9A6D63-39B9-4894-9754-C9BA5663C6AA}" presName="spacer" presStyleCnt="0"/>
      <dgm:spPr/>
    </dgm:pt>
    <dgm:pt modelId="{33BB4213-A97A-4C6B-86AB-18C70DB51DEE}" type="pres">
      <dgm:prSet presAssocID="{38736073-AF7C-425A-8EDA-90ADE65CFE0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D87D6F-625A-4666-9684-13B97B6882A8}" type="pres">
      <dgm:prSet presAssocID="{A846E374-1903-422C-98AB-1BCBB8657175}" presName="spacer" presStyleCnt="0"/>
      <dgm:spPr/>
    </dgm:pt>
    <dgm:pt modelId="{DC2F0AF1-EAD3-414C-893C-E35A2B63CE41}" type="pres">
      <dgm:prSet presAssocID="{72408F08-B507-4F7E-8812-13453CFC92C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881346-D68D-4D9B-A3D8-DABC9B6A9F16}" type="pres">
      <dgm:prSet presAssocID="{5C12A348-6422-4549-B773-078E93AE5210}" presName="spacer" presStyleCnt="0"/>
      <dgm:spPr/>
    </dgm:pt>
    <dgm:pt modelId="{F57A61EC-1474-41DF-959D-EBCCB0FC426C}" type="pres">
      <dgm:prSet presAssocID="{8C4D0FD6-6886-4969-8C08-BAD4F3D9BEB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8E9FEA-EB40-4558-AD0D-B98CFBE25B12}" srcId="{C1A7D9CD-0F93-4AFD-993D-AD96195F995D}" destId="{38736073-AF7C-425A-8EDA-90ADE65CFE0F}" srcOrd="1" destOrd="0" parTransId="{4028F8E2-FBA0-4666-8EAB-AF331D12F173}" sibTransId="{A846E374-1903-422C-98AB-1BCBB8657175}"/>
    <dgm:cxn modelId="{48C2DE85-3E54-43FB-9D13-0555DF8A232C}" type="presOf" srcId="{DAF6EFEC-BE93-469B-B1A7-00B3656F43F6}" destId="{73D4757A-F13E-46AD-8FAB-3F4BCDDF6ECF}" srcOrd="0" destOrd="0" presId="urn:microsoft.com/office/officeart/2005/8/layout/vList2"/>
    <dgm:cxn modelId="{57214103-8AB4-4D10-8133-5FB5AB695009}" type="presOf" srcId="{C1A7D9CD-0F93-4AFD-993D-AD96195F995D}" destId="{64AAAD8F-A9FC-4E61-A4C2-9FB355010C10}" srcOrd="0" destOrd="0" presId="urn:microsoft.com/office/officeart/2005/8/layout/vList2"/>
    <dgm:cxn modelId="{802914F5-460B-4351-9DA7-A204E7C85136}" srcId="{C1A7D9CD-0F93-4AFD-993D-AD96195F995D}" destId="{DAF6EFEC-BE93-469B-B1A7-00B3656F43F6}" srcOrd="0" destOrd="0" parTransId="{5E38C615-62B4-4EF2-A823-3527349CF3EC}" sibTransId="{4A9A6D63-39B9-4894-9754-C9BA5663C6AA}"/>
    <dgm:cxn modelId="{032E72A1-E90B-4289-9354-67BB966F5D10}" type="presOf" srcId="{72408F08-B507-4F7E-8812-13453CFC92CF}" destId="{DC2F0AF1-EAD3-414C-893C-E35A2B63CE41}" srcOrd="0" destOrd="0" presId="urn:microsoft.com/office/officeart/2005/8/layout/vList2"/>
    <dgm:cxn modelId="{E3E83D12-1692-4E0B-9353-D65DCFFD38D9}" type="presOf" srcId="{38736073-AF7C-425A-8EDA-90ADE65CFE0F}" destId="{33BB4213-A97A-4C6B-86AB-18C70DB51DEE}" srcOrd="0" destOrd="0" presId="urn:microsoft.com/office/officeart/2005/8/layout/vList2"/>
    <dgm:cxn modelId="{CF9D6F19-EC6A-4CF8-810C-B2185956464A}" type="presOf" srcId="{8C4D0FD6-6886-4969-8C08-BAD4F3D9BEB5}" destId="{F57A61EC-1474-41DF-959D-EBCCB0FC426C}" srcOrd="0" destOrd="0" presId="urn:microsoft.com/office/officeart/2005/8/layout/vList2"/>
    <dgm:cxn modelId="{89F8A98C-49C9-45C0-8CF1-D9F0820F0FB6}" srcId="{C1A7D9CD-0F93-4AFD-993D-AD96195F995D}" destId="{8C4D0FD6-6886-4969-8C08-BAD4F3D9BEB5}" srcOrd="3" destOrd="0" parTransId="{B1DD4CA4-C25E-4DAF-BA1A-30E44CF04FF5}" sibTransId="{F6A142AC-6100-4975-AF1A-86669A3859F2}"/>
    <dgm:cxn modelId="{C768D826-FB2C-47EC-B95D-7C08859F58EC}" srcId="{C1A7D9CD-0F93-4AFD-993D-AD96195F995D}" destId="{72408F08-B507-4F7E-8812-13453CFC92CF}" srcOrd="2" destOrd="0" parTransId="{89AF5FBF-61F9-4DB4-9065-4FA2F7A0C6DD}" sibTransId="{5C12A348-6422-4549-B773-078E93AE5210}"/>
    <dgm:cxn modelId="{49E6C416-EDE7-4BA6-A3D4-DB55A3FF77C5}" type="presParOf" srcId="{64AAAD8F-A9FC-4E61-A4C2-9FB355010C10}" destId="{73D4757A-F13E-46AD-8FAB-3F4BCDDF6ECF}" srcOrd="0" destOrd="0" presId="urn:microsoft.com/office/officeart/2005/8/layout/vList2"/>
    <dgm:cxn modelId="{39032BA8-CAEA-4B6E-B050-EBF7FA8DB1FC}" type="presParOf" srcId="{64AAAD8F-A9FC-4E61-A4C2-9FB355010C10}" destId="{8DFC25F9-35B2-41B2-9DA2-FBAFFFC58AB6}" srcOrd="1" destOrd="0" presId="urn:microsoft.com/office/officeart/2005/8/layout/vList2"/>
    <dgm:cxn modelId="{10051853-E820-48DD-BD49-6EC228D59FA2}" type="presParOf" srcId="{64AAAD8F-A9FC-4E61-A4C2-9FB355010C10}" destId="{33BB4213-A97A-4C6B-86AB-18C70DB51DEE}" srcOrd="2" destOrd="0" presId="urn:microsoft.com/office/officeart/2005/8/layout/vList2"/>
    <dgm:cxn modelId="{F4EB4238-62F6-4EFF-94E2-F3253FDB4D44}" type="presParOf" srcId="{64AAAD8F-A9FC-4E61-A4C2-9FB355010C10}" destId="{8CD87D6F-625A-4666-9684-13B97B6882A8}" srcOrd="3" destOrd="0" presId="urn:microsoft.com/office/officeart/2005/8/layout/vList2"/>
    <dgm:cxn modelId="{525DE3C0-C1A1-480D-94E8-D11413923B8D}" type="presParOf" srcId="{64AAAD8F-A9FC-4E61-A4C2-9FB355010C10}" destId="{DC2F0AF1-EAD3-414C-893C-E35A2B63CE41}" srcOrd="4" destOrd="0" presId="urn:microsoft.com/office/officeart/2005/8/layout/vList2"/>
    <dgm:cxn modelId="{BBDDAD54-2A89-481C-80A0-394FE011A1A2}" type="presParOf" srcId="{64AAAD8F-A9FC-4E61-A4C2-9FB355010C10}" destId="{EB881346-D68D-4D9B-A3D8-DABC9B6A9F16}" srcOrd="5" destOrd="0" presId="urn:microsoft.com/office/officeart/2005/8/layout/vList2"/>
    <dgm:cxn modelId="{61399583-6B85-4683-81D9-B3AD78B32718}" type="presParOf" srcId="{64AAAD8F-A9FC-4E61-A4C2-9FB355010C10}" destId="{F57A61EC-1474-41DF-959D-EBCCB0FC426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0C31B-DEC1-4685-88A9-1F7953F8479A}">
      <dsp:nvSpPr>
        <dsp:cNvPr id="0" name=""/>
        <dsp:cNvSpPr/>
      </dsp:nvSpPr>
      <dsp:spPr>
        <a:xfrm>
          <a:off x="0" y="311469"/>
          <a:ext cx="781768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5AA75-F5DC-4286-A22D-0E6E7718AF60}">
      <dsp:nvSpPr>
        <dsp:cNvPr id="0" name=""/>
        <dsp:cNvSpPr/>
      </dsp:nvSpPr>
      <dsp:spPr>
        <a:xfrm>
          <a:off x="390884" y="90069"/>
          <a:ext cx="5472376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843" tIns="0" rIns="20684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Introduction</a:t>
          </a:r>
          <a:endParaRPr lang="en-US" sz="1500" b="1" kern="1200" dirty="0"/>
        </a:p>
      </dsp:txBody>
      <dsp:txXfrm>
        <a:off x="412500" y="111685"/>
        <a:ext cx="5429144" cy="399568"/>
      </dsp:txXfrm>
    </dsp:sp>
    <dsp:sp modelId="{33F402D8-2AF5-4366-9EC9-E1D515CB3C19}">
      <dsp:nvSpPr>
        <dsp:cNvPr id="0" name=""/>
        <dsp:cNvSpPr/>
      </dsp:nvSpPr>
      <dsp:spPr>
        <a:xfrm>
          <a:off x="0" y="1004464"/>
          <a:ext cx="781768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9A1A3-02DC-472F-8E89-82C95C0342A7}">
      <dsp:nvSpPr>
        <dsp:cNvPr id="0" name=""/>
        <dsp:cNvSpPr/>
      </dsp:nvSpPr>
      <dsp:spPr>
        <a:xfrm>
          <a:off x="390884" y="770469"/>
          <a:ext cx="5472376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843" tIns="0" rIns="20684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Scope Overview</a:t>
          </a:r>
        </a:p>
      </dsp:txBody>
      <dsp:txXfrm>
        <a:off x="412500" y="792085"/>
        <a:ext cx="5429144" cy="399568"/>
      </dsp:txXfrm>
    </dsp:sp>
    <dsp:sp modelId="{8C0E5D1D-B977-4F12-A41A-9F52F645E003}">
      <dsp:nvSpPr>
        <dsp:cNvPr id="0" name=""/>
        <dsp:cNvSpPr/>
      </dsp:nvSpPr>
      <dsp:spPr>
        <a:xfrm>
          <a:off x="0" y="1672269"/>
          <a:ext cx="781768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8022C-309C-4D5F-BCE8-B3587F5C7937}">
      <dsp:nvSpPr>
        <dsp:cNvPr id="0" name=""/>
        <dsp:cNvSpPr/>
      </dsp:nvSpPr>
      <dsp:spPr>
        <a:xfrm>
          <a:off x="390884" y="1450869"/>
          <a:ext cx="5472376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843" tIns="0" rIns="20684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Design &amp; Configuration</a:t>
          </a:r>
          <a:endParaRPr lang="en-US" sz="1500" b="1" kern="1200" dirty="0"/>
        </a:p>
      </dsp:txBody>
      <dsp:txXfrm>
        <a:off x="412500" y="1472485"/>
        <a:ext cx="5429144" cy="399568"/>
      </dsp:txXfrm>
    </dsp:sp>
    <dsp:sp modelId="{19ABE0BD-454D-4F6E-8A35-28EFCBC80384}">
      <dsp:nvSpPr>
        <dsp:cNvPr id="0" name=""/>
        <dsp:cNvSpPr/>
      </dsp:nvSpPr>
      <dsp:spPr>
        <a:xfrm>
          <a:off x="0" y="2352669"/>
          <a:ext cx="781768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CE72D-BDE6-41CC-9FBF-D953E72F044B}">
      <dsp:nvSpPr>
        <dsp:cNvPr id="0" name=""/>
        <dsp:cNvSpPr/>
      </dsp:nvSpPr>
      <dsp:spPr>
        <a:xfrm>
          <a:off x="390884" y="2131269"/>
          <a:ext cx="5472376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843" tIns="0" rIns="20684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Accounting Example</a:t>
          </a:r>
          <a:endParaRPr lang="en-US" sz="1500" b="1" kern="1200" dirty="0"/>
        </a:p>
      </dsp:txBody>
      <dsp:txXfrm>
        <a:off x="412500" y="2152885"/>
        <a:ext cx="5429144" cy="399568"/>
      </dsp:txXfrm>
    </dsp:sp>
    <dsp:sp modelId="{F2AF1126-BE4B-45F0-BE0B-89F56C4E9878}">
      <dsp:nvSpPr>
        <dsp:cNvPr id="0" name=""/>
        <dsp:cNvSpPr/>
      </dsp:nvSpPr>
      <dsp:spPr>
        <a:xfrm>
          <a:off x="0" y="3033069"/>
          <a:ext cx="781768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3A3508-CF74-4CC0-85B4-A548DFE4908E}">
      <dsp:nvSpPr>
        <dsp:cNvPr id="0" name=""/>
        <dsp:cNvSpPr/>
      </dsp:nvSpPr>
      <dsp:spPr>
        <a:xfrm>
          <a:off x="390884" y="2811669"/>
          <a:ext cx="5472376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843" tIns="0" rIns="20684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Implications for Departments</a:t>
          </a:r>
          <a:endParaRPr lang="en-US" sz="1500" b="1" kern="1200" dirty="0"/>
        </a:p>
      </dsp:txBody>
      <dsp:txXfrm>
        <a:off x="412500" y="2833285"/>
        <a:ext cx="5429144" cy="399568"/>
      </dsp:txXfrm>
    </dsp:sp>
    <dsp:sp modelId="{231D5430-F300-49BD-94D3-BF2421F19982}">
      <dsp:nvSpPr>
        <dsp:cNvPr id="0" name=""/>
        <dsp:cNvSpPr/>
      </dsp:nvSpPr>
      <dsp:spPr>
        <a:xfrm>
          <a:off x="0" y="3713469"/>
          <a:ext cx="781768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51454-0AFB-45A4-B07C-6564EB7F5BD7}">
      <dsp:nvSpPr>
        <dsp:cNvPr id="0" name=""/>
        <dsp:cNvSpPr/>
      </dsp:nvSpPr>
      <dsp:spPr>
        <a:xfrm>
          <a:off x="390884" y="3492069"/>
          <a:ext cx="5472376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843" tIns="0" rIns="20684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Next Steps</a:t>
          </a:r>
          <a:endParaRPr lang="en-US" sz="1500" b="1" kern="1200" dirty="0"/>
        </a:p>
      </dsp:txBody>
      <dsp:txXfrm>
        <a:off x="412500" y="3513685"/>
        <a:ext cx="5429144" cy="399568"/>
      </dsp:txXfrm>
    </dsp:sp>
    <dsp:sp modelId="{00500CB3-D987-48C5-9CAB-20D5CBBCB299}">
      <dsp:nvSpPr>
        <dsp:cNvPr id="0" name=""/>
        <dsp:cNvSpPr/>
      </dsp:nvSpPr>
      <dsp:spPr>
        <a:xfrm>
          <a:off x="0" y="4393869"/>
          <a:ext cx="781768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2F99A8-2D56-4F4A-98FD-2FFF78A03A8D}">
      <dsp:nvSpPr>
        <dsp:cNvPr id="0" name=""/>
        <dsp:cNvSpPr/>
      </dsp:nvSpPr>
      <dsp:spPr>
        <a:xfrm>
          <a:off x="390884" y="4172469"/>
          <a:ext cx="5472376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843" tIns="0" rIns="20684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Q&amp;A/Discussion</a:t>
          </a:r>
          <a:endParaRPr lang="en-US" sz="1500" b="1" kern="1200" dirty="0"/>
        </a:p>
      </dsp:txBody>
      <dsp:txXfrm>
        <a:off x="412500" y="4194085"/>
        <a:ext cx="5429144" cy="3995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EB06D-4848-4893-A535-497A6BCFD4F8}">
      <dsp:nvSpPr>
        <dsp:cNvPr id="0" name=""/>
        <dsp:cNvSpPr/>
      </dsp:nvSpPr>
      <dsp:spPr>
        <a:xfrm>
          <a:off x="0" y="22993"/>
          <a:ext cx="11322162" cy="1053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baseline="0" dirty="0" smtClean="0"/>
            <a:t>Payment terms for Foundation-paid invoices will be the same as other University vendors</a:t>
          </a:r>
          <a:endParaRPr lang="en-US" sz="2800" kern="1200" baseline="0" dirty="0"/>
        </a:p>
      </dsp:txBody>
      <dsp:txXfrm>
        <a:off x="51403" y="74396"/>
        <a:ext cx="11219356" cy="950194"/>
      </dsp:txXfrm>
    </dsp:sp>
    <dsp:sp modelId="{096F411D-55AF-4D27-BAED-CE926C9F9445}">
      <dsp:nvSpPr>
        <dsp:cNvPr id="0" name=""/>
        <dsp:cNvSpPr/>
      </dsp:nvSpPr>
      <dsp:spPr>
        <a:xfrm>
          <a:off x="0" y="1219993"/>
          <a:ext cx="11322162" cy="1053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Quarterly </a:t>
          </a:r>
          <a:r>
            <a:rPr lang="en-US" sz="2800" kern="1200" dirty="0" smtClean="0"/>
            <a:t>distributions available for spending as of the date they are posted to OMNI</a:t>
          </a:r>
          <a:endParaRPr lang="en-US" sz="2800" kern="1200" baseline="0" dirty="0"/>
        </a:p>
      </dsp:txBody>
      <dsp:txXfrm>
        <a:off x="51403" y="1271396"/>
        <a:ext cx="11219356" cy="950194"/>
      </dsp:txXfrm>
    </dsp:sp>
    <dsp:sp modelId="{3CD7B4E2-87EF-46DA-BD11-3108B95F35BE}">
      <dsp:nvSpPr>
        <dsp:cNvPr id="0" name=""/>
        <dsp:cNvSpPr/>
      </dsp:nvSpPr>
      <dsp:spPr>
        <a:xfrm>
          <a:off x="0" y="2416993"/>
          <a:ext cx="11322162" cy="1053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baseline="0" dirty="0" smtClean="0"/>
            <a:t>Foundation staff will continue to coordinate and manage the setup of new Foundation funds</a:t>
          </a:r>
          <a:endParaRPr lang="en-US" sz="2800" kern="1200" baseline="0" dirty="0"/>
        </a:p>
      </dsp:txBody>
      <dsp:txXfrm>
        <a:off x="51403" y="2468396"/>
        <a:ext cx="11219356" cy="950194"/>
      </dsp:txXfrm>
    </dsp:sp>
    <dsp:sp modelId="{5EC0FA17-C73A-4D70-9D6B-101E1DEA75E5}">
      <dsp:nvSpPr>
        <dsp:cNvPr id="0" name=""/>
        <dsp:cNvSpPr/>
      </dsp:nvSpPr>
      <dsp:spPr>
        <a:xfrm>
          <a:off x="0" y="3613993"/>
          <a:ext cx="11322162" cy="1053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baseline="0" dirty="0" smtClean="0"/>
            <a:t>Transfers between Foundation funds will be initiated through the Foundation</a:t>
          </a:r>
          <a:endParaRPr lang="en-US" sz="2800" kern="1200" baseline="0" dirty="0"/>
        </a:p>
      </dsp:txBody>
      <dsp:txXfrm>
        <a:off x="51403" y="3665396"/>
        <a:ext cx="11219356" cy="95019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54B6B-FF8D-417B-A3EE-ECEC81A73A83}">
      <dsp:nvSpPr>
        <dsp:cNvPr id="0" name=""/>
        <dsp:cNvSpPr/>
      </dsp:nvSpPr>
      <dsp:spPr>
        <a:xfrm>
          <a:off x="0" y="22993"/>
          <a:ext cx="11322162" cy="702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Chartfield setup</a:t>
          </a:r>
          <a:endParaRPr lang="en-US" sz="3000" kern="1200" dirty="0"/>
        </a:p>
      </dsp:txBody>
      <dsp:txXfrm>
        <a:off x="34269" y="57262"/>
        <a:ext cx="11253624" cy="633462"/>
      </dsp:txXfrm>
    </dsp:sp>
    <dsp:sp modelId="{1A4AFD9B-7869-426E-98F1-6D312E3B05F2}">
      <dsp:nvSpPr>
        <dsp:cNvPr id="0" name=""/>
        <dsp:cNvSpPr/>
      </dsp:nvSpPr>
      <dsp:spPr>
        <a:xfrm>
          <a:off x="0" y="811393"/>
          <a:ext cx="11322162" cy="702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Hyperion budget training</a:t>
          </a:r>
          <a:endParaRPr lang="en-US" sz="3000" kern="1200" dirty="0"/>
        </a:p>
      </dsp:txBody>
      <dsp:txXfrm>
        <a:off x="34269" y="845662"/>
        <a:ext cx="11253624" cy="633462"/>
      </dsp:txXfrm>
    </dsp:sp>
    <dsp:sp modelId="{041D607D-E8D1-42EA-8023-F6C9BFCE5912}">
      <dsp:nvSpPr>
        <dsp:cNvPr id="0" name=""/>
        <dsp:cNvSpPr/>
      </dsp:nvSpPr>
      <dsp:spPr>
        <a:xfrm>
          <a:off x="0" y="1599793"/>
          <a:ext cx="11322162" cy="702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Fund 599 appointments</a:t>
          </a:r>
          <a:endParaRPr lang="en-US" sz="3000" kern="1200" dirty="0"/>
        </a:p>
      </dsp:txBody>
      <dsp:txXfrm>
        <a:off x="34269" y="1634062"/>
        <a:ext cx="11253624" cy="633462"/>
      </dsp:txXfrm>
    </dsp:sp>
    <dsp:sp modelId="{BEEBA6DE-01F4-4913-9561-B83EB871AC5D}">
      <dsp:nvSpPr>
        <dsp:cNvPr id="0" name=""/>
        <dsp:cNvSpPr/>
      </dsp:nvSpPr>
      <dsp:spPr>
        <a:xfrm>
          <a:off x="0" y="2388193"/>
          <a:ext cx="11322162" cy="702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Vendor setup in OMNI, as needed</a:t>
          </a:r>
          <a:endParaRPr lang="en-US" sz="3000" kern="1200" dirty="0"/>
        </a:p>
      </dsp:txBody>
      <dsp:txXfrm>
        <a:off x="34269" y="2422462"/>
        <a:ext cx="11253624" cy="633462"/>
      </dsp:txXfrm>
    </dsp:sp>
    <dsp:sp modelId="{9E46C7EB-9044-48E1-BD5E-09CB1C912893}">
      <dsp:nvSpPr>
        <dsp:cNvPr id="0" name=""/>
        <dsp:cNvSpPr/>
      </dsp:nvSpPr>
      <dsp:spPr>
        <a:xfrm>
          <a:off x="0" y="3176593"/>
          <a:ext cx="11322162" cy="702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Creation/modification of BI reports, queries</a:t>
          </a:r>
          <a:endParaRPr lang="en-US" sz="3000" kern="1200" dirty="0"/>
        </a:p>
      </dsp:txBody>
      <dsp:txXfrm>
        <a:off x="34269" y="3210862"/>
        <a:ext cx="11253624" cy="633462"/>
      </dsp:txXfrm>
    </dsp:sp>
    <dsp:sp modelId="{D530C464-301B-41A2-A48E-AF5F29EA1AE0}">
      <dsp:nvSpPr>
        <dsp:cNvPr id="0" name=""/>
        <dsp:cNvSpPr/>
      </dsp:nvSpPr>
      <dsp:spPr>
        <a:xfrm>
          <a:off x="0" y="3964993"/>
          <a:ext cx="11322162" cy="702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smtClean="0"/>
            <a:t>Town Hall sessions (?)</a:t>
          </a:r>
          <a:endParaRPr lang="en-US" sz="3000" kern="1200" dirty="0"/>
        </a:p>
      </dsp:txBody>
      <dsp:txXfrm>
        <a:off x="34269" y="3999262"/>
        <a:ext cx="11253624" cy="633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2EF7A0-F964-4416-A32B-CCECF1DF1743}">
      <dsp:nvSpPr>
        <dsp:cNvPr id="0" name=""/>
        <dsp:cNvSpPr/>
      </dsp:nvSpPr>
      <dsp:spPr>
        <a:xfrm>
          <a:off x="0" y="757589"/>
          <a:ext cx="11322162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To integrate FSU Foundation (FSUF) departmental funds into OMNI in order to facilitate…</a:t>
          </a:r>
        </a:p>
      </dsp:txBody>
      <dsp:txXfrm>
        <a:off x="59399" y="816988"/>
        <a:ext cx="11203364" cy="1098002"/>
      </dsp:txXfrm>
    </dsp:sp>
    <dsp:sp modelId="{42244D38-3C08-4A2E-A95B-A3EA88189FE3}">
      <dsp:nvSpPr>
        <dsp:cNvPr id="0" name=""/>
        <dsp:cNvSpPr/>
      </dsp:nvSpPr>
      <dsp:spPr>
        <a:xfrm>
          <a:off x="0" y="1974389"/>
          <a:ext cx="11322162" cy="1345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479" tIns="26670" rIns="149352" bIns="2667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 dirty="0" smtClean="0"/>
            <a:t>Budgeting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 dirty="0" smtClean="0"/>
            <a:t>Standardized Processes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 dirty="0" smtClean="0"/>
            <a:t>Improved Reporting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 dirty="0" smtClean="0"/>
            <a:t>Elimination of Shadow Systems</a:t>
          </a:r>
        </a:p>
      </dsp:txBody>
      <dsp:txXfrm>
        <a:off x="0" y="1974389"/>
        <a:ext cx="11322162" cy="1345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2EF7A0-F964-4416-A32B-CCECF1DF1743}">
      <dsp:nvSpPr>
        <dsp:cNvPr id="0" name=""/>
        <dsp:cNvSpPr/>
      </dsp:nvSpPr>
      <dsp:spPr>
        <a:xfrm>
          <a:off x="0" y="26339"/>
          <a:ext cx="11322162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Interface spendable cash in Foundation departmental funds to OMNI Financials</a:t>
          </a:r>
        </a:p>
      </dsp:txBody>
      <dsp:txXfrm>
        <a:off x="59399" y="85738"/>
        <a:ext cx="11203364" cy="1098002"/>
      </dsp:txXfrm>
    </dsp:sp>
    <dsp:sp modelId="{ED48C29C-0EB4-483E-B1D2-BB87590E824D}">
      <dsp:nvSpPr>
        <dsp:cNvPr id="0" name=""/>
        <dsp:cNvSpPr/>
      </dsp:nvSpPr>
      <dsp:spPr>
        <a:xfrm>
          <a:off x="0" y="1430339"/>
          <a:ext cx="11322162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Budget annually for Foundation departmental funds at the department and fund level</a:t>
          </a:r>
        </a:p>
      </dsp:txBody>
      <dsp:txXfrm>
        <a:off x="59399" y="1489738"/>
        <a:ext cx="11203364" cy="1098002"/>
      </dsp:txXfrm>
    </dsp:sp>
    <dsp:sp modelId="{99217436-7DBA-46B9-A1F2-1F1C1020A1C4}">
      <dsp:nvSpPr>
        <dsp:cNvPr id="0" name=""/>
        <dsp:cNvSpPr/>
      </dsp:nvSpPr>
      <dsp:spPr>
        <a:xfrm>
          <a:off x="0" y="2834339"/>
          <a:ext cx="11322162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Control </a:t>
          </a:r>
          <a:r>
            <a:rPr lang="en-US" sz="2400" kern="1200" dirty="0" smtClean="0"/>
            <a:t>spending of Foundation departmental funds in OMNI at the department, fund, and project level</a:t>
          </a:r>
        </a:p>
      </dsp:txBody>
      <dsp:txXfrm>
        <a:off x="59399" y="2893738"/>
        <a:ext cx="11203364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2EF7A0-F964-4416-A32B-CCECF1DF1743}">
      <dsp:nvSpPr>
        <dsp:cNvPr id="0" name=""/>
        <dsp:cNvSpPr/>
      </dsp:nvSpPr>
      <dsp:spPr>
        <a:xfrm>
          <a:off x="0" y="21029"/>
          <a:ext cx="11322162" cy="9073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Ensure donor restrictions are met</a:t>
          </a:r>
        </a:p>
      </dsp:txBody>
      <dsp:txXfrm>
        <a:off x="44292" y="65321"/>
        <a:ext cx="11233578" cy="818751"/>
      </dsp:txXfrm>
    </dsp:sp>
    <dsp:sp modelId="{42A65DF9-C674-4BBB-AAE9-F1D00FBB68D0}">
      <dsp:nvSpPr>
        <dsp:cNvPr id="0" name=""/>
        <dsp:cNvSpPr/>
      </dsp:nvSpPr>
      <dsp:spPr>
        <a:xfrm>
          <a:off x="0" y="1063724"/>
          <a:ext cx="11322162" cy="9073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Support </a:t>
          </a:r>
          <a:r>
            <a:rPr lang="en-US" sz="2400" kern="1200" dirty="0" smtClean="0"/>
            <a:t>processes that adhere to applicable statute, regulation, and policy</a:t>
          </a:r>
        </a:p>
      </dsp:txBody>
      <dsp:txXfrm>
        <a:off x="44292" y="1108016"/>
        <a:ext cx="11233578" cy="818751"/>
      </dsp:txXfrm>
    </dsp:sp>
    <dsp:sp modelId="{26D52E29-A637-433A-8A6B-6209C21BEB7A}">
      <dsp:nvSpPr>
        <dsp:cNvPr id="0" name=""/>
        <dsp:cNvSpPr/>
      </dsp:nvSpPr>
      <dsp:spPr>
        <a:xfrm>
          <a:off x="0" y="2106419"/>
          <a:ext cx="11322162" cy="9073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Allow </a:t>
          </a:r>
          <a:r>
            <a:rPr lang="en-US" sz="2400" kern="1200" dirty="0" smtClean="0"/>
            <a:t>Foundation staff to maintain approval authority for all transactions via applicable workflow</a:t>
          </a:r>
        </a:p>
      </dsp:txBody>
      <dsp:txXfrm>
        <a:off x="44292" y="2150711"/>
        <a:ext cx="11233578" cy="818751"/>
      </dsp:txXfrm>
    </dsp:sp>
    <dsp:sp modelId="{B36D4BEE-9A03-4B58-9546-B66C003789FC}">
      <dsp:nvSpPr>
        <dsp:cNvPr id="0" name=""/>
        <dsp:cNvSpPr/>
      </dsp:nvSpPr>
      <dsp:spPr>
        <a:xfrm>
          <a:off x="0" y="3149114"/>
          <a:ext cx="11322162" cy="9073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Enhance University reports and queries by allowing visibility of Foundation departmental funds with spendable cash balances</a:t>
          </a:r>
        </a:p>
      </dsp:txBody>
      <dsp:txXfrm>
        <a:off x="44292" y="3193406"/>
        <a:ext cx="11233578" cy="8187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2EF7A0-F964-4416-A32B-CCECF1DF1743}">
      <dsp:nvSpPr>
        <dsp:cNvPr id="0" name=""/>
        <dsp:cNvSpPr/>
      </dsp:nvSpPr>
      <dsp:spPr>
        <a:xfrm>
          <a:off x="0" y="41459"/>
          <a:ext cx="11322162" cy="71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FSUF operational activity</a:t>
          </a:r>
        </a:p>
      </dsp:txBody>
      <dsp:txXfrm>
        <a:off x="34726" y="76185"/>
        <a:ext cx="11252710" cy="641908"/>
      </dsp:txXfrm>
    </dsp:sp>
    <dsp:sp modelId="{9AFA23B0-FA4B-403F-98DB-62225C451541}">
      <dsp:nvSpPr>
        <dsp:cNvPr id="0" name=""/>
        <dsp:cNvSpPr/>
      </dsp:nvSpPr>
      <dsp:spPr>
        <a:xfrm>
          <a:off x="0" y="862259"/>
          <a:ext cx="11322162" cy="71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Detail of specific donations and donor information</a:t>
          </a:r>
        </a:p>
      </dsp:txBody>
      <dsp:txXfrm>
        <a:off x="34726" y="896985"/>
        <a:ext cx="11252710" cy="641908"/>
      </dsp:txXfrm>
    </dsp:sp>
    <dsp:sp modelId="{E7D59F3D-D67C-451E-984E-69BF4CF25131}">
      <dsp:nvSpPr>
        <dsp:cNvPr id="0" name=""/>
        <dsp:cNvSpPr/>
      </dsp:nvSpPr>
      <dsp:spPr>
        <a:xfrm>
          <a:off x="0" y="1683059"/>
          <a:ext cx="11322162" cy="71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Deferred gift funds</a:t>
          </a:r>
        </a:p>
      </dsp:txBody>
      <dsp:txXfrm>
        <a:off x="34726" y="1717785"/>
        <a:ext cx="11252710" cy="641908"/>
      </dsp:txXfrm>
    </dsp:sp>
    <dsp:sp modelId="{9106D39E-9937-4D95-9DE6-694C1589FAAE}">
      <dsp:nvSpPr>
        <dsp:cNvPr id="0" name=""/>
        <dsp:cNvSpPr/>
      </dsp:nvSpPr>
      <dsp:spPr>
        <a:xfrm>
          <a:off x="0" y="2503859"/>
          <a:ext cx="11322162" cy="71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Trust funds</a:t>
          </a:r>
        </a:p>
      </dsp:txBody>
      <dsp:txXfrm>
        <a:off x="34726" y="2538585"/>
        <a:ext cx="11252710" cy="641908"/>
      </dsp:txXfrm>
    </dsp:sp>
    <dsp:sp modelId="{604543EA-E02C-45F4-AAAA-1F9B7534BB2B}">
      <dsp:nvSpPr>
        <dsp:cNvPr id="0" name=""/>
        <dsp:cNvSpPr/>
      </dsp:nvSpPr>
      <dsp:spPr>
        <a:xfrm>
          <a:off x="0" y="3324659"/>
          <a:ext cx="11322162" cy="71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Other funds without spendable cash / not identified as departmental funds</a:t>
          </a:r>
        </a:p>
      </dsp:txBody>
      <dsp:txXfrm>
        <a:off x="34726" y="3359385"/>
        <a:ext cx="11252710" cy="6419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2EF7A0-F964-4416-A32B-CCECF1DF1743}">
      <dsp:nvSpPr>
        <dsp:cNvPr id="0" name=""/>
        <dsp:cNvSpPr/>
      </dsp:nvSpPr>
      <dsp:spPr>
        <a:xfrm>
          <a:off x="0" y="34259"/>
          <a:ext cx="11322162" cy="898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Quasi-endowment transfers</a:t>
          </a:r>
        </a:p>
      </dsp:txBody>
      <dsp:txXfrm>
        <a:off x="43864" y="78123"/>
        <a:ext cx="11234434" cy="810832"/>
      </dsp:txXfrm>
    </dsp:sp>
    <dsp:sp modelId="{AE3C60D1-D920-4486-BEF3-02CE264EF29E}">
      <dsp:nvSpPr>
        <dsp:cNvPr id="0" name=""/>
        <dsp:cNvSpPr/>
      </dsp:nvSpPr>
      <dsp:spPr>
        <a:xfrm>
          <a:off x="0" y="1071059"/>
          <a:ext cx="11322162" cy="898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Emergency loans administered by the Employee Assistance Program</a:t>
          </a:r>
        </a:p>
      </dsp:txBody>
      <dsp:txXfrm>
        <a:off x="43864" y="1114923"/>
        <a:ext cx="11234434" cy="810832"/>
      </dsp:txXfrm>
    </dsp:sp>
    <dsp:sp modelId="{5C9CAFA4-55A6-473B-9C99-F4224C080DE1}">
      <dsp:nvSpPr>
        <dsp:cNvPr id="0" name=""/>
        <dsp:cNvSpPr/>
      </dsp:nvSpPr>
      <dsp:spPr>
        <a:xfrm>
          <a:off x="0" y="2107859"/>
          <a:ext cx="11322162" cy="898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Endowed fund activity</a:t>
          </a:r>
        </a:p>
      </dsp:txBody>
      <dsp:txXfrm>
        <a:off x="43864" y="2151723"/>
        <a:ext cx="11234434" cy="810832"/>
      </dsp:txXfrm>
    </dsp:sp>
    <dsp:sp modelId="{CCFC011E-6FF8-4F24-A155-271F8467355D}">
      <dsp:nvSpPr>
        <dsp:cNvPr id="0" name=""/>
        <dsp:cNvSpPr/>
      </dsp:nvSpPr>
      <dsp:spPr>
        <a:xfrm>
          <a:off x="0" y="3144659"/>
          <a:ext cx="11322162" cy="898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Research Foundation and other component unit funds</a:t>
          </a:r>
        </a:p>
      </dsp:txBody>
      <dsp:txXfrm>
        <a:off x="43864" y="3188523"/>
        <a:ext cx="11234434" cy="8108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901424-024F-431C-9DCD-3F979BC4A70C}">
      <dsp:nvSpPr>
        <dsp:cNvPr id="0" name=""/>
        <dsp:cNvSpPr/>
      </dsp:nvSpPr>
      <dsp:spPr>
        <a:xfrm>
          <a:off x="3998" y="40167"/>
          <a:ext cx="1748015" cy="104880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strike="noStrike" kern="1200" baseline="0" dirty="0" smtClean="0"/>
            <a:t>Foundation Sends Daily Net Change File</a:t>
          </a:r>
          <a:endParaRPr lang="en-US" sz="1300" strike="noStrike" kern="1200" baseline="0" dirty="0"/>
        </a:p>
      </dsp:txBody>
      <dsp:txXfrm>
        <a:off x="34717" y="70886"/>
        <a:ext cx="1686577" cy="987371"/>
      </dsp:txXfrm>
    </dsp:sp>
    <dsp:sp modelId="{881B8A0F-8F7B-46A8-87AF-03D01E14ACEF}">
      <dsp:nvSpPr>
        <dsp:cNvPr id="0" name=""/>
        <dsp:cNvSpPr/>
      </dsp:nvSpPr>
      <dsp:spPr>
        <a:xfrm>
          <a:off x="1905838" y="347818"/>
          <a:ext cx="370579" cy="43350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1905838" y="434519"/>
        <a:ext cx="259405" cy="260105"/>
      </dsp:txXfrm>
    </dsp:sp>
    <dsp:sp modelId="{851314AC-3703-45B9-BD79-4DBD5E87D131}">
      <dsp:nvSpPr>
        <dsp:cNvPr id="0" name=""/>
        <dsp:cNvSpPr/>
      </dsp:nvSpPr>
      <dsp:spPr>
        <a:xfrm>
          <a:off x="2451219" y="40167"/>
          <a:ext cx="1748015" cy="104880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strike="noStrike" kern="1200" baseline="0" dirty="0" smtClean="0"/>
            <a:t>Load File to Staging Table</a:t>
          </a:r>
          <a:endParaRPr lang="en-US" sz="1300" strike="noStrike" kern="1200" baseline="0" dirty="0"/>
        </a:p>
      </dsp:txBody>
      <dsp:txXfrm>
        <a:off x="2481938" y="70886"/>
        <a:ext cx="1686577" cy="987371"/>
      </dsp:txXfrm>
    </dsp:sp>
    <dsp:sp modelId="{1B917A12-3DED-40F4-B51D-BB356024F8A2}">
      <dsp:nvSpPr>
        <dsp:cNvPr id="0" name=""/>
        <dsp:cNvSpPr/>
      </dsp:nvSpPr>
      <dsp:spPr>
        <a:xfrm>
          <a:off x="4353060" y="347818"/>
          <a:ext cx="370579" cy="43350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4353060" y="434519"/>
        <a:ext cx="259405" cy="260105"/>
      </dsp:txXfrm>
    </dsp:sp>
    <dsp:sp modelId="{32CEF0B3-E544-41A5-A8DB-BD316BCC832B}">
      <dsp:nvSpPr>
        <dsp:cNvPr id="0" name=""/>
        <dsp:cNvSpPr/>
      </dsp:nvSpPr>
      <dsp:spPr>
        <a:xfrm>
          <a:off x="4898441" y="40167"/>
          <a:ext cx="1748015" cy="104880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strike="noStrike" kern="1200" baseline="0" dirty="0" smtClean="0"/>
            <a:t>Create Journals</a:t>
          </a:r>
          <a:endParaRPr lang="en-US" sz="1300" strike="noStrike" kern="1200" baseline="0" dirty="0"/>
        </a:p>
      </dsp:txBody>
      <dsp:txXfrm>
        <a:off x="4929160" y="70886"/>
        <a:ext cx="1686577" cy="987371"/>
      </dsp:txXfrm>
    </dsp:sp>
    <dsp:sp modelId="{862D071F-4E37-4981-9C73-81DE2EEBC496}">
      <dsp:nvSpPr>
        <dsp:cNvPr id="0" name=""/>
        <dsp:cNvSpPr/>
      </dsp:nvSpPr>
      <dsp:spPr>
        <a:xfrm>
          <a:off x="6800281" y="347818"/>
          <a:ext cx="370579" cy="43350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6800281" y="434519"/>
        <a:ext cx="259405" cy="260105"/>
      </dsp:txXfrm>
    </dsp:sp>
    <dsp:sp modelId="{2E7E8A60-2FB3-4A55-9024-6491CA2A304D}">
      <dsp:nvSpPr>
        <dsp:cNvPr id="0" name=""/>
        <dsp:cNvSpPr/>
      </dsp:nvSpPr>
      <dsp:spPr>
        <a:xfrm>
          <a:off x="7345662" y="40167"/>
          <a:ext cx="1748015" cy="104880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strike="noStrike" kern="1200" baseline="0" dirty="0" smtClean="0"/>
            <a:t>Budget Lines Created for New Foundation Projects</a:t>
          </a:r>
          <a:endParaRPr lang="en-US" sz="1300" strike="noStrike" kern="1200" baseline="0" dirty="0"/>
        </a:p>
      </dsp:txBody>
      <dsp:txXfrm>
        <a:off x="7376381" y="70886"/>
        <a:ext cx="1686577" cy="987371"/>
      </dsp:txXfrm>
    </dsp:sp>
    <dsp:sp modelId="{36ADE1CF-657F-4FAD-9A9D-7A9E8A1C7D69}">
      <dsp:nvSpPr>
        <dsp:cNvPr id="0" name=""/>
        <dsp:cNvSpPr/>
      </dsp:nvSpPr>
      <dsp:spPr>
        <a:xfrm rot="5400000">
          <a:off x="8034380" y="1211337"/>
          <a:ext cx="370579" cy="43350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 rot="-5400000">
        <a:off x="8089617" y="1242801"/>
        <a:ext cx="260105" cy="259405"/>
      </dsp:txXfrm>
    </dsp:sp>
    <dsp:sp modelId="{DC13B209-0A53-4214-8D12-E85DED6E9E03}">
      <dsp:nvSpPr>
        <dsp:cNvPr id="0" name=""/>
        <dsp:cNvSpPr/>
      </dsp:nvSpPr>
      <dsp:spPr>
        <a:xfrm>
          <a:off x="7345662" y="1788182"/>
          <a:ext cx="1748015" cy="104880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strike="noStrike" kern="1200" baseline="0" dirty="0" smtClean="0"/>
            <a:t>Run Allocation to Create Budget Journals</a:t>
          </a:r>
          <a:endParaRPr lang="en-US" sz="1300" strike="noStrike" kern="1200" baseline="0" dirty="0"/>
        </a:p>
      </dsp:txBody>
      <dsp:txXfrm>
        <a:off x="7376381" y="1818901"/>
        <a:ext cx="1686577" cy="987371"/>
      </dsp:txXfrm>
    </dsp:sp>
    <dsp:sp modelId="{429F1397-05A5-40D9-9D12-91FB6D05D24B}">
      <dsp:nvSpPr>
        <dsp:cNvPr id="0" name=""/>
        <dsp:cNvSpPr/>
      </dsp:nvSpPr>
      <dsp:spPr>
        <a:xfrm rot="10800000">
          <a:off x="6821257" y="2095833"/>
          <a:ext cx="370579" cy="43350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 rot="10800000">
        <a:off x="6932431" y="2182534"/>
        <a:ext cx="259405" cy="260105"/>
      </dsp:txXfrm>
    </dsp:sp>
    <dsp:sp modelId="{43D7ACC3-DAC8-4811-85F2-FDA2CAA3398E}">
      <dsp:nvSpPr>
        <dsp:cNvPr id="0" name=""/>
        <dsp:cNvSpPr/>
      </dsp:nvSpPr>
      <dsp:spPr>
        <a:xfrm>
          <a:off x="4898441" y="1788182"/>
          <a:ext cx="1748015" cy="104880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strike="noStrike" kern="1200" baseline="0" dirty="0" smtClean="0"/>
            <a:t>Spendable Balance Created</a:t>
          </a:r>
          <a:endParaRPr lang="en-US" sz="1300" strike="noStrike" kern="1200" baseline="0" dirty="0"/>
        </a:p>
      </dsp:txBody>
      <dsp:txXfrm>
        <a:off x="4929160" y="1818901"/>
        <a:ext cx="1686577" cy="987371"/>
      </dsp:txXfrm>
    </dsp:sp>
    <dsp:sp modelId="{0D4C83C8-8AFF-491F-A1D8-BA1D9327F4B7}">
      <dsp:nvSpPr>
        <dsp:cNvPr id="0" name=""/>
        <dsp:cNvSpPr/>
      </dsp:nvSpPr>
      <dsp:spPr>
        <a:xfrm rot="10800000">
          <a:off x="4374036" y="2095833"/>
          <a:ext cx="370579" cy="43350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 rot="10800000">
        <a:off x="4485210" y="2182534"/>
        <a:ext cx="259405" cy="260105"/>
      </dsp:txXfrm>
    </dsp:sp>
    <dsp:sp modelId="{87353149-45E3-4E6E-8B42-6ACBC4D3A6A2}">
      <dsp:nvSpPr>
        <dsp:cNvPr id="0" name=""/>
        <dsp:cNvSpPr/>
      </dsp:nvSpPr>
      <dsp:spPr>
        <a:xfrm>
          <a:off x="2451219" y="1788182"/>
          <a:ext cx="1748015" cy="104880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strike="noStrike" kern="1200" baseline="0" dirty="0" smtClean="0"/>
            <a:t>Departmental Transactions Occur (AP/PO, Travel, HR Payroll, Scholarships, etc.)</a:t>
          </a:r>
          <a:endParaRPr lang="en-US" sz="1300" strike="noStrike" kern="1200" baseline="0" dirty="0"/>
        </a:p>
      </dsp:txBody>
      <dsp:txXfrm>
        <a:off x="2481938" y="1818901"/>
        <a:ext cx="1686577" cy="987371"/>
      </dsp:txXfrm>
    </dsp:sp>
    <dsp:sp modelId="{737017E0-C6F1-4597-BD9F-718904CD2021}">
      <dsp:nvSpPr>
        <dsp:cNvPr id="0" name=""/>
        <dsp:cNvSpPr/>
      </dsp:nvSpPr>
      <dsp:spPr>
        <a:xfrm rot="10800000">
          <a:off x="1926814" y="2095833"/>
          <a:ext cx="370579" cy="43350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 rot="10800000">
        <a:off x="2037988" y="2182534"/>
        <a:ext cx="259405" cy="260105"/>
      </dsp:txXfrm>
    </dsp:sp>
    <dsp:sp modelId="{B3890223-2FF4-419F-A3AF-B3890DDCA55C}">
      <dsp:nvSpPr>
        <dsp:cNvPr id="0" name=""/>
        <dsp:cNvSpPr/>
      </dsp:nvSpPr>
      <dsp:spPr>
        <a:xfrm>
          <a:off x="3998" y="1788182"/>
          <a:ext cx="1748015" cy="104880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strike="noStrike" kern="1200" baseline="0" dirty="0" smtClean="0"/>
            <a:t>FSU Provides FSUF Daily Transactional Data</a:t>
          </a:r>
          <a:endParaRPr lang="en-US" sz="1300" strike="noStrike" kern="1200" baseline="0" dirty="0"/>
        </a:p>
      </dsp:txBody>
      <dsp:txXfrm>
        <a:off x="34717" y="1818901"/>
        <a:ext cx="1686577" cy="987371"/>
      </dsp:txXfrm>
    </dsp:sp>
    <dsp:sp modelId="{2CA05E7C-1A96-4F19-BAE5-07237E95771F}">
      <dsp:nvSpPr>
        <dsp:cNvPr id="0" name=""/>
        <dsp:cNvSpPr/>
      </dsp:nvSpPr>
      <dsp:spPr>
        <a:xfrm rot="5400000">
          <a:off x="692716" y="2959353"/>
          <a:ext cx="370579" cy="43350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 rot="-5400000">
        <a:off x="747953" y="2990817"/>
        <a:ext cx="260105" cy="259405"/>
      </dsp:txXfrm>
    </dsp:sp>
    <dsp:sp modelId="{BA141651-775F-48EF-A6E1-088CE8F02B81}">
      <dsp:nvSpPr>
        <dsp:cNvPr id="0" name=""/>
        <dsp:cNvSpPr/>
      </dsp:nvSpPr>
      <dsp:spPr>
        <a:xfrm>
          <a:off x="3998" y="3536198"/>
          <a:ext cx="1748015" cy="104880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strike="noStrike" kern="1200" baseline="0" dirty="0" smtClean="0"/>
            <a:t>FSU Invoices FSUF Bi-weekly for All Expenditure Transactions</a:t>
          </a:r>
          <a:endParaRPr lang="en-US" sz="1300" strike="noStrike" kern="1200" baseline="0" dirty="0"/>
        </a:p>
      </dsp:txBody>
      <dsp:txXfrm>
        <a:off x="34717" y="3566917"/>
        <a:ext cx="1686577" cy="987371"/>
      </dsp:txXfrm>
    </dsp:sp>
    <dsp:sp modelId="{1F487FBC-2241-43F6-BA8B-BB3D50B2C295}">
      <dsp:nvSpPr>
        <dsp:cNvPr id="0" name=""/>
        <dsp:cNvSpPr/>
      </dsp:nvSpPr>
      <dsp:spPr>
        <a:xfrm>
          <a:off x="1905838" y="3843848"/>
          <a:ext cx="370579" cy="43350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1905838" y="3930549"/>
        <a:ext cx="259405" cy="260105"/>
      </dsp:txXfrm>
    </dsp:sp>
    <dsp:sp modelId="{414C5FCC-1E7B-4CA7-BE8A-93E0CC24AAE8}">
      <dsp:nvSpPr>
        <dsp:cNvPr id="0" name=""/>
        <dsp:cNvSpPr/>
      </dsp:nvSpPr>
      <dsp:spPr>
        <a:xfrm>
          <a:off x="2451219" y="3536198"/>
          <a:ext cx="1748015" cy="104880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strike="noStrike" kern="1200" baseline="0" dirty="0" smtClean="0"/>
            <a:t>FSU Receives Payment from FSUF and Records via Journal</a:t>
          </a:r>
          <a:endParaRPr lang="en-US" sz="1300" strike="noStrike" kern="1200" baseline="0" dirty="0"/>
        </a:p>
      </dsp:txBody>
      <dsp:txXfrm>
        <a:off x="2481938" y="3566917"/>
        <a:ext cx="1686577" cy="98737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2731F0-C88D-4436-80AA-B81CD0B94F8E}">
      <dsp:nvSpPr>
        <dsp:cNvPr id="0" name=""/>
        <dsp:cNvSpPr/>
      </dsp:nvSpPr>
      <dsp:spPr>
        <a:xfrm>
          <a:off x="0" y="6433"/>
          <a:ext cx="11322162" cy="1048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Approval authority at the DeptID level</a:t>
          </a:r>
          <a:endParaRPr lang="en-US" sz="2800" kern="1200" dirty="0"/>
        </a:p>
      </dsp:txBody>
      <dsp:txXfrm>
        <a:off x="51175" y="57608"/>
        <a:ext cx="11219812" cy="945970"/>
      </dsp:txXfrm>
    </dsp:sp>
    <dsp:sp modelId="{B6213D3A-F49D-41C6-87AD-E31CF1755F6A}">
      <dsp:nvSpPr>
        <dsp:cNvPr id="0" name=""/>
        <dsp:cNvSpPr/>
      </dsp:nvSpPr>
      <dsp:spPr>
        <a:xfrm>
          <a:off x="0" y="1216033"/>
          <a:ext cx="11322162" cy="1048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“Sunset” of </a:t>
          </a:r>
          <a:r>
            <a:rPr lang="en-US" sz="2800" kern="1200" smtClean="0"/>
            <a:t>Fund 547</a:t>
          </a:r>
          <a:endParaRPr lang="en-US" sz="2800" kern="1200" dirty="0"/>
        </a:p>
      </dsp:txBody>
      <dsp:txXfrm>
        <a:off x="51175" y="1267208"/>
        <a:ext cx="11219812" cy="945970"/>
      </dsp:txXfrm>
    </dsp:sp>
    <dsp:sp modelId="{521E5BF9-CA75-4093-BEB9-71FE70B13DFC}">
      <dsp:nvSpPr>
        <dsp:cNvPr id="0" name=""/>
        <dsp:cNvSpPr/>
      </dsp:nvSpPr>
      <dsp:spPr>
        <a:xfrm>
          <a:off x="0" y="2425633"/>
          <a:ext cx="11322162" cy="1048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Additional budgeting requirements in April</a:t>
          </a:r>
          <a:endParaRPr lang="en-US" sz="2800" kern="1200" dirty="0"/>
        </a:p>
      </dsp:txBody>
      <dsp:txXfrm>
        <a:off x="51175" y="2476808"/>
        <a:ext cx="11219812" cy="945970"/>
      </dsp:txXfrm>
    </dsp:sp>
    <dsp:sp modelId="{029BFB26-F8C3-4EFA-B8ED-DAB788E355F1}">
      <dsp:nvSpPr>
        <dsp:cNvPr id="0" name=""/>
        <dsp:cNvSpPr/>
      </dsp:nvSpPr>
      <dsp:spPr>
        <a:xfrm>
          <a:off x="0" y="3635233"/>
          <a:ext cx="11322162" cy="1048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baseline="0" smtClean="0"/>
            <a:t>Vendor setup in OMNI may be necessary</a:t>
          </a:r>
          <a:endParaRPr lang="en-US" sz="2800" kern="1200" dirty="0"/>
        </a:p>
      </dsp:txBody>
      <dsp:txXfrm>
        <a:off x="51175" y="3686408"/>
        <a:ext cx="11219812" cy="9459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D4757A-F13E-46AD-8FAB-3F4BCDDF6ECF}">
      <dsp:nvSpPr>
        <dsp:cNvPr id="0" name=""/>
        <dsp:cNvSpPr/>
      </dsp:nvSpPr>
      <dsp:spPr>
        <a:xfrm>
          <a:off x="0" y="22993"/>
          <a:ext cx="11322162" cy="1053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baseline="0" dirty="0" smtClean="0"/>
            <a:t>Foundation-funded scholarship processing will not change</a:t>
          </a:r>
          <a:endParaRPr lang="en-US" sz="2800" kern="1200" baseline="0" dirty="0"/>
        </a:p>
      </dsp:txBody>
      <dsp:txXfrm>
        <a:off x="51403" y="74396"/>
        <a:ext cx="11219356" cy="950194"/>
      </dsp:txXfrm>
    </dsp:sp>
    <dsp:sp modelId="{33BB4213-A97A-4C6B-86AB-18C70DB51DEE}">
      <dsp:nvSpPr>
        <dsp:cNvPr id="0" name=""/>
        <dsp:cNvSpPr/>
      </dsp:nvSpPr>
      <dsp:spPr>
        <a:xfrm>
          <a:off x="0" y="1219993"/>
          <a:ext cx="11322162" cy="1053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baseline="0" dirty="0" smtClean="0"/>
            <a:t>University </a:t>
          </a:r>
          <a:r>
            <a:rPr lang="en-US" sz="2800" kern="1200" baseline="0" dirty="0" smtClean="0"/>
            <a:t>policies </a:t>
          </a:r>
          <a:r>
            <a:rPr lang="en-US" sz="2800" kern="1200" baseline="0" dirty="0" smtClean="0"/>
            <a:t>and procedures will apply for purchases split between Foundation and University funds</a:t>
          </a:r>
          <a:endParaRPr lang="en-US" sz="2800" kern="1200" baseline="0" dirty="0"/>
        </a:p>
      </dsp:txBody>
      <dsp:txXfrm>
        <a:off x="51403" y="1271396"/>
        <a:ext cx="11219356" cy="950194"/>
      </dsp:txXfrm>
    </dsp:sp>
    <dsp:sp modelId="{DC2F0AF1-EAD3-414C-893C-E35A2B63CE41}">
      <dsp:nvSpPr>
        <dsp:cNvPr id="0" name=""/>
        <dsp:cNvSpPr/>
      </dsp:nvSpPr>
      <dsp:spPr>
        <a:xfrm>
          <a:off x="0" y="2416993"/>
          <a:ext cx="11322162" cy="1053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baseline="0" dirty="0" smtClean="0"/>
            <a:t>FSU employees will no longer have Foundation-issued </a:t>
          </a:r>
          <a:r>
            <a:rPr lang="en-US" sz="2800" kern="1200" baseline="0" dirty="0" err="1" smtClean="0"/>
            <a:t>Pcards</a:t>
          </a:r>
          <a:endParaRPr lang="en-US" sz="2800" kern="1200" baseline="0" dirty="0"/>
        </a:p>
      </dsp:txBody>
      <dsp:txXfrm>
        <a:off x="51403" y="2468396"/>
        <a:ext cx="11219356" cy="950194"/>
      </dsp:txXfrm>
    </dsp:sp>
    <dsp:sp modelId="{F57A61EC-1474-41DF-959D-EBCCB0FC426C}">
      <dsp:nvSpPr>
        <dsp:cNvPr id="0" name=""/>
        <dsp:cNvSpPr/>
      </dsp:nvSpPr>
      <dsp:spPr>
        <a:xfrm>
          <a:off x="0" y="3613993"/>
          <a:ext cx="11322162" cy="1053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baseline="0" dirty="0" smtClean="0"/>
            <a:t>Foundation-funded petty cash funds to be closed</a:t>
          </a:r>
          <a:endParaRPr lang="en-US" sz="2800" kern="1200" baseline="0" dirty="0"/>
        </a:p>
      </dsp:txBody>
      <dsp:txXfrm>
        <a:off x="51403" y="3665396"/>
        <a:ext cx="11219356" cy="950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C5CEE5D0-4888-4822-AE43-AA31F3AA8CA9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EA48009B-5965-490D-A8F6-AF156F3C27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705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0E5FB-DB8A-4C52-9055-3C4EE2522D8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32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0E5FB-DB8A-4C52-9055-3C4EE2522D8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96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0E5FB-DB8A-4C52-9055-3C4EE2522D8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70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0E5FB-DB8A-4C52-9055-3C4EE2522D8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95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994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64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215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932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728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45" indent="-177845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426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556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0E5FB-DB8A-4C52-9055-3C4EE2522D8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53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25" indent="-181225">
              <a:buFont typeface="Arial" panose="020B0604020202020204" pitchFamily="34" charset="0"/>
              <a:buChar char="•"/>
            </a:pPr>
            <a:endParaRPr lang="en-US" b="0" i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0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29">
              <a:defRPr/>
            </a:pPr>
            <a:endParaRPr lang="en-US" b="0" i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215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C351F-2E7D-449E-AFA8-2AFF73109D0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430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746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658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29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273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3502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852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66529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7669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450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0E5FB-DB8A-4C52-9055-3C4EE2522D8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994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29"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4520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0843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29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009B-5965-490D-A8F6-AF156F3C272D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2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0E5FB-DB8A-4C52-9055-3C4EE2522D8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00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0E5FB-DB8A-4C52-9055-3C4EE2522D8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49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0E5FB-DB8A-4C52-9055-3C4EE2522D8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91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0E5FB-DB8A-4C52-9055-3C4EE2522D8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37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0E5FB-DB8A-4C52-9055-3C4EE2522D8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2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0E5FB-DB8A-4C52-9055-3C4EE2522D8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0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5"/>
          <a:stretch/>
        </p:blipFill>
        <p:spPr>
          <a:xfrm>
            <a:off x="-22931" y="-18661"/>
            <a:ext cx="12214931" cy="6876661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5410200"/>
            <a:ext cx="7112000" cy="8382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</a:gradFill>
        </p:spPr>
        <p:txBody>
          <a:bodyPr/>
          <a:lstStyle>
            <a:lvl1pPr marL="0" indent="0" algn="l">
              <a:buNone/>
              <a:defRPr sz="2200" baseline="0">
                <a:solidFill>
                  <a:srgbClr val="2C2A2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</a:p>
          <a:p>
            <a:r>
              <a:rPr lang="en-US" dirty="0" smtClean="0"/>
              <a:t>Month ##, ####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114805"/>
            <a:ext cx="7112000" cy="121919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  <a:tileRect/>
          </a:gradFill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3234858"/>
            <a:ext cx="5129472" cy="533401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09600" y="6324600"/>
            <a:ext cx="7112000" cy="4572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</a:gradFill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rgbClr val="2C2A2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Presented by Name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200" y="3386139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10" y="2791570"/>
            <a:ext cx="1609143" cy="13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06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522524"/>
            <a:ext cx="5233704" cy="428066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07014" y="467443"/>
            <a:ext cx="5223284" cy="53357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aseline="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add chart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887191"/>
            <a:ext cx="10972802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599" y="467443"/>
            <a:ext cx="5233704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408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55997" y="1522520"/>
            <a:ext cx="8026403" cy="42806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5887191"/>
            <a:ext cx="10972803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609599" y="1522523"/>
            <a:ext cx="2485295" cy="42806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" y="467443"/>
            <a:ext cx="1097280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607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0"/>
          <a:stretch/>
        </p:blipFill>
        <p:spPr>
          <a:xfrm>
            <a:off x="0" y="-9332"/>
            <a:ext cx="12192000" cy="686733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27857" y="1408509"/>
            <a:ext cx="2971800" cy="1311715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404100" y="1712475"/>
            <a:ext cx="0" cy="91440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887191"/>
            <a:ext cx="10972802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6324602"/>
            <a:ext cx="12192000" cy="533401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35" y="5992427"/>
            <a:ext cx="886679" cy="7512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8000" y="6477000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2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24602"/>
            <a:ext cx="12192000" cy="533401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508000" y="6477000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5887191"/>
            <a:ext cx="10972803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2524"/>
            <a:ext cx="10972802" cy="4280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8800">
                <a:solidFill>
                  <a:schemeClr val="tx2"/>
                </a:solidFill>
              </a:defRPr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35" y="5992427"/>
            <a:ext cx="886679" cy="751214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67443"/>
            <a:ext cx="109728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06959" y="436183"/>
            <a:ext cx="0" cy="717062"/>
          </a:xfrm>
          <a:prstGeom prst="line">
            <a:avLst/>
          </a:prstGeom>
          <a:ln w="22225">
            <a:solidFill>
              <a:srgbClr val="CEB8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043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8000" y="152400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602"/>
            <a:ext cx="12192000" cy="533401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508000" y="6477000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887191"/>
            <a:ext cx="10972802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35" y="5992427"/>
            <a:ext cx="886679" cy="75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66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397CF-E003-4482-9133-24A590AEAAC0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540692-1FEC-476A-A3C6-C349B583E8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7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69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8013"/>
            <a:ext cx="10972800" cy="863982"/>
          </a:xfrm>
        </p:spPr>
        <p:txBody>
          <a:bodyPr/>
          <a:lstStyle>
            <a:lvl1pPr>
              <a:defRPr b="1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48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4897"/>
            <a:ext cx="10972800" cy="972205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7308"/>
            <a:ext cx="10972800" cy="3700025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54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4897"/>
            <a:ext cx="10972800" cy="972205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7308"/>
            <a:ext cx="10972800" cy="3700025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6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Facul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7"/>
          <a:stretch/>
        </p:blipFill>
        <p:spPr>
          <a:xfrm>
            <a:off x="-10420" y="-1"/>
            <a:ext cx="12202419" cy="6858001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5410200"/>
            <a:ext cx="7112000" cy="8382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</a:gradFill>
        </p:spPr>
        <p:txBody>
          <a:bodyPr/>
          <a:lstStyle>
            <a:lvl1pPr marL="0" indent="0" algn="l">
              <a:buNone/>
              <a:defRPr sz="2200" baseline="0">
                <a:solidFill>
                  <a:srgbClr val="2C2A2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</a:p>
          <a:p>
            <a:r>
              <a:rPr lang="en-US" dirty="0" smtClean="0"/>
              <a:t>Month ##, ####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114805"/>
            <a:ext cx="7112000" cy="121919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  <a:tileRect/>
          </a:gradFill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3234858"/>
            <a:ext cx="5129472" cy="533401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09600" y="6324600"/>
            <a:ext cx="7112000" cy="4572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</a:gradFill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rgbClr val="2C2A2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Presented by Name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200" y="3386139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10" y="2791570"/>
            <a:ext cx="1609143" cy="13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36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8013"/>
            <a:ext cx="10972800" cy="863982"/>
          </a:xfrm>
        </p:spPr>
        <p:txBody>
          <a:bodyPr/>
          <a:lstStyle>
            <a:lvl1pPr>
              <a:defRPr b="1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26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4897"/>
            <a:ext cx="10972800" cy="972205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7308"/>
            <a:ext cx="10972800" cy="3700025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83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8013"/>
            <a:ext cx="10972800" cy="863982"/>
          </a:xfrm>
        </p:spPr>
        <p:txBody>
          <a:bodyPr/>
          <a:lstStyle>
            <a:lvl1pPr>
              <a:defRPr b="1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95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4897"/>
            <a:ext cx="10972800" cy="972205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7308"/>
            <a:ext cx="10972800" cy="3700025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403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8013"/>
            <a:ext cx="10972800" cy="863982"/>
          </a:xfrm>
        </p:spPr>
        <p:txBody>
          <a:bodyPr/>
          <a:lstStyle>
            <a:lvl1pPr>
              <a:defRPr b="1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72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8013"/>
            <a:ext cx="10972800" cy="863982"/>
          </a:xfrm>
        </p:spPr>
        <p:txBody>
          <a:bodyPr/>
          <a:lstStyle>
            <a:lvl1pPr>
              <a:defRPr b="1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52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8013"/>
            <a:ext cx="10972800" cy="863982"/>
          </a:xfrm>
        </p:spPr>
        <p:txBody>
          <a:bodyPr/>
          <a:lstStyle>
            <a:lvl1pPr>
              <a:defRPr b="1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70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4897"/>
            <a:ext cx="10972800" cy="972205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7308"/>
            <a:ext cx="10972800" cy="3700025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761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8013"/>
            <a:ext cx="10972800" cy="863982"/>
          </a:xfrm>
        </p:spPr>
        <p:txBody>
          <a:bodyPr/>
          <a:lstStyle>
            <a:lvl1pPr>
              <a:defRPr b="1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32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4897"/>
            <a:ext cx="10972800" cy="972205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7308"/>
            <a:ext cx="10972800" cy="3700025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5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Sta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9"/>
          <a:stretch/>
        </p:blipFill>
        <p:spPr>
          <a:xfrm>
            <a:off x="-20841" y="0"/>
            <a:ext cx="12212841" cy="6858000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5410200"/>
            <a:ext cx="7112000" cy="8382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</a:gradFill>
        </p:spPr>
        <p:txBody>
          <a:bodyPr/>
          <a:lstStyle>
            <a:lvl1pPr marL="0" indent="0" algn="l">
              <a:buNone/>
              <a:defRPr sz="2200" baseline="0">
                <a:solidFill>
                  <a:srgbClr val="2C2A2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</a:p>
          <a:p>
            <a:r>
              <a:rPr lang="en-US" dirty="0" smtClean="0"/>
              <a:t>Month ##, ####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114805"/>
            <a:ext cx="7112000" cy="121919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  <a:tileRect/>
          </a:gradFill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3234858"/>
            <a:ext cx="5129472" cy="533401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09600" y="6324600"/>
            <a:ext cx="7112000" cy="4572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</a:gradFill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rgbClr val="2C2A2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Presented by Name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200" y="3386139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10" y="2791570"/>
            <a:ext cx="1609143" cy="13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77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4897"/>
            <a:ext cx="10972800" cy="972205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7308"/>
            <a:ext cx="10972800" cy="3700025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63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8013"/>
            <a:ext cx="10972800" cy="863982"/>
          </a:xfrm>
        </p:spPr>
        <p:txBody>
          <a:bodyPr/>
          <a:lstStyle>
            <a:lvl1pPr>
              <a:defRPr b="1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93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4897"/>
            <a:ext cx="10972800" cy="972205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7308"/>
            <a:ext cx="10972800" cy="3700025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26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4897"/>
            <a:ext cx="10972800" cy="972205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7308"/>
            <a:ext cx="10972800" cy="3700025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42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8013"/>
            <a:ext cx="10972800" cy="863982"/>
          </a:xfrm>
        </p:spPr>
        <p:txBody>
          <a:bodyPr/>
          <a:lstStyle>
            <a:lvl1pPr>
              <a:defRPr b="1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89651"/>
            <a:ext cx="53848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7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4897"/>
            <a:ext cx="10972800" cy="972205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7308"/>
            <a:ext cx="10972800" cy="3700025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53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4897"/>
            <a:ext cx="10972800" cy="972205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7308"/>
            <a:ext cx="10972800" cy="3700025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95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64898"/>
            <a:ext cx="4011084" cy="1268684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64898"/>
            <a:ext cx="6815667" cy="5421586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433583"/>
            <a:ext cx="4011084" cy="4152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654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4897"/>
            <a:ext cx="10972800" cy="972205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7308"/>
            <a:ext cx="10972800" cy="3700025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66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Westco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" t="361" b="1765"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5410200"/>
            <a:ext cx="7112000" cy="8382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</a:gradFill>
        </p:spPr>
        <p:txBody>
          <a:bodyPr/>
          <a:lstStyle>
            <a:lvl1pPr marL="0" indent="0" algn="l">
              <a:buNone/>
              <a:defRPr sz="2200" baseline="0">
                <a:solidFill>
                  <a:srgbClr val="2C2A2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</a:p>
          <a:p>
            <a:r>
              <a:rPr lang="en-US" dirty="0" smtClean="0"/>
              <a:t>Month ##, ####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114805"/>
            <a:ext cx="7112000" cy="121919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  <a:tileRect/>
          </a:gradFill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3234858"/>
            <a:ext cx="5129472" cy="533401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10" y="2791570"/>
            <a:ext cx="1609143" cy="1365333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09600" y="6324600"/>
            <a:ext cx="7112000" cy="4572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30000">
                <a:schemeClr val="accent1">
                  <a:tint val="44500"/>
                  <a:satMod val="160000"/>
                  <a:alpha val="71000"/>
                </a:schemeClr>
              </a:gs>
              <a:gs pos="91000">
                <a:schemeClr val="bg1">
                  <a:alpha val="48000"/>
                </a:schemeClr>
              </a:gs>
            </a:gsLst>
            <a:lin ang="0" scaled="1"/>
          </a:gradFill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rgbClr val="2C2A2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Presented by Name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200" y="3386139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59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928880"/>
            <a:ext cx="7620000" cy="131171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35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10600" y="4928880"/>
            <a:ext cx="2971800" cy="1311715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24603"/>
            <a:ext cx="10972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32846"/>
            <a:ext cx="0" cy="91440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7" b="39273"/>
          <a:stretch/>
        </p:blipFill>
        <p:spPr>
          <a:xfrm>
            <a:off x="0" y="-9331"/>
            <a:ext cx="12192000" cy="4572000"/>
          </a:xfrm>
          <a:prstGeom prst="rect">
            <a:avLst/>
          </a:prstGeom>
        </p:spPr>
      </p:pic>
      <p:sp>
        <p:nvSpPr>
          <p:cNvPr id="4" name="AutoShape 2" descr="https://restricted-identityguide.fsu.edu/resources/photography/DSC02324.jpg"/>
          <p:cNvSpPr>
            <a:spLocks noChangeAspect="1" noChangeArrowheads="1"/>
          </p:cNvSpPr>
          <p:nvPr userDrawn="1"/>
        </p:nvSpPr>
        <p:spPr bwMode="auto">
          <a:xfrm>
            <a:off x="155575" y="-4419600"/>
            <a:ext cx="13839825" cy="92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4" descr="https://restricted-identityguide.fsu.edu/resources/photography/DSC02324.jpg"/>
          <p:cNvSpPr>
            <a:spLocks noChangeAspect="1" noChangeArrowheads="1"/>
          </p:cNvSpPr>
          <p:nvPr userDrawn="1"/>
        </p:nvSpPr>
        <p:spPr bwMode="auto">
          <a:xfrm>
            <a:off x="307975" y="-4267200"/>
            <a:ext cx="13839825" cy="92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281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9600" y="5887191"/>
            <a:ext cx="10972802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467443"/>
            <a:ext cx="1097280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175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887191"/>
            <a:ext cx="10972802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609600" y="467443"/>
            <a:ext cx="1097280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0"/>
          </p:nvPr>
        </p:nvSpPr>
        <p:spPr>
          <a:xfrm>
            <a:off x="609600" y="1522521"/>
            <a:ext cx="10972802" cy="4280662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23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522524"/>
            <a:ext cx="5241520" cy="428066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804" y="1522524"/>
            <a:ext cx="5228493" cy="428066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887191"/>
            <a:ext cx="10972802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609600" y="467443"/>
            <a:ext cx="1097280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83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887191"/>
            <a:ext cx="10972802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8198341" y="1522524"/>
            <a:ext cx="3331959" cy="428066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609599" y="1522524"/>
            <a:ext cx="3331960" cy="428066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4403971" y="1522521"/>
            <a:ext cx="3331959" cy="428066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09600" y="467443"/>
            <a:ext cx="1097280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2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8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9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0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31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2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4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5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6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7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609600" y="467443"/>
            <a:ext cx="109728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2520"/>
            <a:ext cx="10972801" cy="4280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0" y="6324602"/>
            <a:ext cx="12192000" cy="533401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35" y="5992427"/>
            <a:ext cx="877900" cy="74377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8000" y="6477000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INFORMATION TECHNOLOGY SERVICES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887191"/>
            <a:ext cx="10972801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506959" y="436183"/>
            <a:ext cx="0" cy="717062"/>
          </a:xfrm>
          <a:prstGeom prst="line">
            <a:avLst/>
          </a:prstGeom>
          <a:ln w="22225">
            <a:solidFill>
              <a:srgbClr val="CEB8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05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8" r:id="rId2"/>
    <p:sldLayoutId id="2147483686" r:id="rId3"/>
    <p:sldLayoutId id="2147483674" r:id="rId4"/>
    <p:sldLayoutId id="2147483689" r:id="rId5"/>
    <p:sldLayoutId id="2147483681" r:id="rId6"/>
    <p:sldLayoutId id="2147483678" r:id="rId7"/>
    <p:sldLayoutId id="2147483679" r:id="rId8"/>
    <p:sldLayoutId id="2147483691" r:id="rId9"/>
    <p:sldLayoutId id="2147483690" r:id="rId10"/>
    <p:sldLayoutId id="2147483684" r:id="rId11"/>
    <p:sldLayoutId id="2147483694" r:id="rId12"/>
    <p:sldLayoutId id="2147483696" r:id="rId13"/>
    <p:sldLayoutId id="2147483682" r:id="rId14"/>
    <p:sldLayoutId id="2147483697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500" kern="1200" cap="all" baseline="0">
          <a:solidFill>
            <a:srgbClr val="782F4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9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9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53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5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3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3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6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9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09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7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7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8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6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1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4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9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1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5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20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7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4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9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8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controller.vpfa.fsu.edu/travel/concur-pilot" TargetMode="Externa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ontroller.vpfa.fsu.edu/sites/default/files/media/doc/Travel/Concur/Concur%20Connected%20Apps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travel@fsu.edu" TargetMode="External"/><Relationship Id="rId2" Type="http://schemas.openxmlformats.org/officeDocument/2006/relationships/hyperlink" Target="http://controller.vpfa.fsu.edu/travel/concur-pilot/user-guides" TargetMode="Externa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ontroller.vpfa.fsu.edu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controller.vpfa.fsu.edu/services/accounting-reporting/omni-foundation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kperkins@fsu.edu" TargetMode="External"/><Relationship Id="rId5" Type="http://schemas.openxmlformats.org/officeDocument/2006/relationships/hyperlink" Target="mailto:crwarren@fsu.edu" TargetMode="External"/><Relationship Id="rId4" Type="http://schemas.openxmlformats.org/officeDocument/2006/relationships/hyperlink" Target="mailto:jenfinger@fsu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ntroller.vpfa.fsu.edu/travel/concur-pilo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travel@fsu.ed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FSU –Concur System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System Introduction</a:t>
            </a:r>
          </a:p>
          <a:p>
            <a:r>
              <a:rPr lang="en-US"/>
              <a:t>Brief Question &amp; Answer</a:t>
            </a:r>
          </a:p>
        </p:txBody>
      </p:sp>
    </p:spTree>
    <p:extLst>
      <p:ext uri="{BB962C8B-B14F-4D97-AF65-F5344CB8AC3E}">
        <p14:creationId xmlns:p14="http://schemas.microsoft.com/office/powerpoint/2010/main" val="810847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What to Check &amp; Add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89651"/>
            <a:ext cx="6237514" cy="394138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Full Name</a:t>
            </a:r>
            <a:r>
              <a:rPr lang="en-US" dirty="0"/>
              <a:t>- Add middle name &amp; suffix if necessary.</a:t>
            </a:r>
          </a:p>
          <a:p>
            <a:r>
              <a:rPr lang="en-US" b="1" dirty="0"/>
              <a:t>Date of Birth</a:t>
            </a:r>
            <a:r>
              <a:rPr lang="en-US" dirty="0"/>
              <a:t>- It’s masked after you save.</a:t>
            </a:r>
          </a:p>
          <a:p>
            <a:r>
              <a:rPr lang="en-US" b="1" dirty="0"/>
              <a:t>Additional Email </a:t>
            </a:r>
            <a:r>
              <a:rPr lang="en-US" dirty="0"/>
              <a:t>addresses &amp; verification codes</a:t>
            </a:r>
          </a:p>
          <a:p>
            <a:r>
              <a:rPr lang="en-US" b="1" dirty="0"/>
              <a:t>Travel Card</a:t>
            </a:r>
            <a:r>
              <a:rPr lang="en-US" dirty="0"/>
              <a:t>- It’s masked after you save.</a:t>
            </a:r>
          </a:p>
          <a:p>
            <a:r>
              <a:rPr lang="en-US" b="1" dirty="0"/>
              <a:t>Personal Credit Cards</a:t>
            </a:r>
            <a:r>
              <a:rPr lang="en-US" dirty="0"/>
              <a:t>- Optional</a:t>
            </a:r>
          </a:p>
          <a:p>
            <a:r>
              <a:rPr lang="en-US" b="1" dirty="0"/>
              <a:t>Frequent Flyer/Rewards Numbers</a:t>
            </a:r>
            <a:r>
              <a:rPr lang="en-US" dirty="0"/>
              <a:t> - Optional</a:t>
            </a:r>
            <a:endParaRPr lang="en-US" b="1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48" y="2189272"/>
            <a:ext cx="3941762" cy="3941762"/>
          </a:xfrm>
        </p:spPr>
      </p:pic>
      <p:cxnSp>
        <p:nvCxnSpPr>
          <p:cNvPr id="6" name="Straight Connector 5"/>
          <p:cNvCxnSpPr/>
          <p:nvPr/>
        </p:nvCxnSpPr>
        <p:spPr>
          <a:xfrm>
            <a:off x="1981200" y="2031995"/>
            <a:ext cx="8229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47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43610"/>
            <a:ext cx="8229600" cy="785191"/>
          </a:xfrm>
        </p:spPr>
        <p:txBody>
          <a:bodyPr/>
          <a:lstStyle/>
          <a:p>
            <a:r>
              <a:rPr lang="en-US" b="0"/>
              <a:t>Delegates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2189651"/>
            <a:ext cx="6585857" cy="39413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Request Delegates &amp; Expense Delegates are connected. </a:t>
            </a:r>
          </a:p>
          <a:p>
            <a:r>
              <a:rPr lang="en-US" dirty="0"/>
              <a:t>Travel Delegate = Travel Rep</a:t>
            </a:r>
          </a:p>
          <a:p>
            <a:r>
              <a:rPr lang="en-US" dirty="0"/>
              <a:t>Budget approvers can also delegate approval authority.</a:t>
            </a:r>
          </a:p>
          <a:p>
            <a:r>
              <a:rPr lang="en-US" b="1" dirty="0"/>
              <a:t>Delegates</a:t>
            </a:r>
            <a:r>
              <a:rPr lang="en-US" dirty="0"/>
              <a:t>- people who can process travel for YOU or who can approve on your behalf</a:t>
            </a:r>
          </a:p>
          <a:p>
            <a:r>
              <a:rPr lang="en-US" b="1" dirty="0"/>
              <a:t>Delegate For</a:t>
            </a:r>
            <a:r>
              <a:rPr lang="en-US" dirty="0"/>
              <a:t>- people you are a travel rep for or can approve on behalf of.</a:t>
            </a:r>
          </a:p>
          <a:p>
            <a:r>
              <a:rPr lang="en-US" b="1" dirty="0">
                <a:solidFill>
                  <a:srgbClr val="FF0000"/>
                </a:solidFill>
              </a:rPr>
              <a:t>A traveler must add their travel rep as a delegate</a:t>
            </a:r>
            <a:r>
              <a:rPr lang="en-US" b="1" dirty="0" smtClean="0">
                <a:solidFill>
                  <a:srgbClr val="FF0000"/>
                </a:solidFill>
              </a:rPr>
              <a:t>. (After go-live)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sz="2900" b="1" dirty="0"/>
              <a:t>Detailed guides are at </a:t>
            </a:r>
            <a:r>
              <a:rPr lang="en-US" sz="2900" b="1" dirty="0">
                <a:hlinkClick r:id="rId2"/>
              </a:rPr>
              <a:t>http://controller.vpfa.fsu.edu/travel/concur-pilot</a:t>
            </a:r>
            <a:endParaRPr lang="en-US" sz="29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59" y="2189651"/>
            <a:ext cx="4201613" cy="3793604"/>
          </a:xfrm>
        </p:spPr>
      </p:pic>
      <p:cxnSp>
        <p:nvCxnSpPr>
          <p:cNvPr id="6" name="Straight Connector 5"/>
          <p:cNvCxnSpPr/>
          <p:nvPr/>
        </p:nvCxnSpPr>
        <p:spPr>
          <a:xfrm>
            <a:off x="1911626" y="1828800"/>
            <a:ext cx="829917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940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54159"/>
            <a:ext cx="8229600" cy="606285"/>
          </a:xfrm>
        </p:spPr>
        <p:txBody>
          <a:bodyPr>
            <a:normAutofit fontScale="90000"/>
          </a:bodyPr>
          <a:lstStyle/>
          <a:p>
            <a:r>
              <a:rPr lang="en-US"/>
              <a:t>Create a Request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757" y="1560443"/>
            <a:ext cx="7794676" cy="4830418"/>
          </a:xfrm>
        </p:spPr>
      </p:pic>
    </p:spTree>
    <p:extLst>
      <p:ext uri="{BB962C8B-B14F-4D97-AF65-F5344CB8AC3E}">
        <p14:creationId xmlns:p14="http://schemas.microsoft.com/office/powerpoint/2010/main" val="1852156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Request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4258" y="2032375"/>
            <a:ext cx="6445999" cy="3941383"/>
          </a:xfrm>
        </p:spPr>
        <p:txBody>
          <a:bodyPr>
            <a:normAutofit/>
          </a:bodyPr>
          <a:lstStyle/>
          <a:p>
            <a:r>
              <a:rPr lang="en-US" dirty="0"/>
              <a:t>A travel request encumbers funds and notifies the supervisor of an employee’s travel.</a:t>
            </a:r>
          </a:p>
          <a:p>
            <a:r>
              <a:rPr lang="en-US" dirty="0"/>
              <a:t>A travel request is only an estimate.</a:t>
            </a:r>
          </a:p>
          <a:p>
            <a:r>
              <a:rPr lang="en-US" dirty="0"/>
              <a:t>Expense lines cannot pull over into a Report.</a:t>
            </a:r>
          </a:p>
          <a:p>
            <a:r>
              <a:rPr lang="en-US" dirty="0"/>
              <a:t>Don’t spend too much time on a request!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35" y="2031995"/>
            <a:ext cx="3258523" cy="3941762"/>
          </a:xfrm>
        </p:spPr>
      </p:pic>
    </p:spTree>
    <p:extLst>
      <p:ext uri="{BB962C8B-B14F-4D97-AF65-F5344CB8AC3E}">
        <p14:creationId xmlns:p14="http://schemas.microsoft.com/office/powerpoint/2010/main" val="2395049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Request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485" y="2347308"/>
            <a:ext cx="9818913" cy="3700025"/>
          </a:xfrm>
        </p:spPr>
        <p:txBody>
          <a:bodyPr anchor="t"/>
          <a:lstStyle/>
          <a:p>
            <a:r>
              <a:rPr lang="en-US" dirty="0"/>
              <a:t>Immediate Supervisor (This is new.)</a:t>
            </a:r>
          </a:p>
          <a:p>
            <a:r>
              <a:rPr lang="en-US" dirty="0"/>
              <a:t>Budget Manager</a:t>
            </a:r>
          </a:p>
          <a:p>
            <a:r>
              <a:rPr lang="en-US" dirty="0"/>
              <a:t>Project Travel Approver (if on a project)</a:t>
            </a:r>
          </a:p>
          <a:p>
            <a:r>
              <a:rPr lang="en-US" dirty="0"/>
              <a:t>Approvers may ad-hoc add anyone else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981200" y="2047461"/>
            <a:ext cx="8229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447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Travel Card Advantages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30728" y="2347308"/>
            <a:ext cx="10330543" cy="3700025"/>
          </a:xfrm>
        </p:spPr>
        <p:txBody>
          <a:bodyPr/>
          <a:lstStyle/>
          <a:p>
            <a:r>
              <a:rPr lang="en-US" dirty="0"/>
              <a:t>Financial Control- can only be used for travel-related charges</a:t>
            </a:r>
          </a:p>
          <a:p>
            <a:r>
              <a:rPr lang="en-US" dirty="0"/>
              <a:t>Expenses populate into your Concur </a:t>
            </a:r>
            <a:r>
              <a:rPr lang="en-US" dirty="0" smtClean="0"/>
              <a:t>Profile.</a:t>
            </a:r>
            <a:endParaRPr lang="en-US" dirty="0"/>
          </a:p>
          <a:p>
            <a:r>
              <a:rPr lang="en-US" dirty="0"/>
              <a:t>Simplifies expense reports.</a:t>
            </a:r>
          </a:p>
          <a:p>
            <a:r>
              <a:rPr lang="en-US" dirty="0"/>
              <a:t>Reduces out-of-pocket expenditures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2137101"/>
            <a:ext cx="83091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794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Booking Travel in Concur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89651"/>
            <a:ext cx="6095999" cy="348486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/>
              <a:t>Available for booking flights, hotel and rental car</a:t>
            </a:r>
          </a:p>
          <a:p>
            <a:r>
              <a:rPr lang="en-US" dirty="0"/>
              <a:t>Lodge Card- FSU credit card on file with travel agency for booking airfare</a:t>
            </a:r>
          </a:p>
          <a:p>
            <a:r>
              <a:rPr lang="en-US" dirty="0"/>
              <a:t>$4 for booking airfare through Concur; $17 to book airfare over the phone. No charge for hotel/car reservations.</a:t>
            </a:r>
          </a:p>
          <a:p>
            <a:r>
              <a:rPr lang="en-US" dirty="0"/>
              <a:t>Agency/booking fees for business travel are reimbursable.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664" y="2335697"/>
            <a:ext cx="4451764" cy="3338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7649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Create an Expense Report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398" y="2347914"/>
            <a:ext cx="6697205" cy="3698875"/>
          </a:xfrm>
        </p:spPr>
      </p:pic>
      <p:cxnSp>
        <p:nvCxnSpPr>
          <p:cNvPr id="5" name="Straight Connector 4"/>
          <p:cNvCxnSpPr/>
          <p:nvPr/>
        </p:nvCxnSpPr>
        <p:spPr>
          <a:xfrm>
            <a:off x="1891748" y="2137101"/>
            <a:ext cx="831905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175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64097"/>
            <a:ext cx="8229600" cy="546652"/>
          </a:xfrm>
        </p:spPr>
        <p:txBody>
          <a:bodyPr>
            <a:normAutofit fontScale="90000"/>
          </a:bodyPr>
          <a:lstStyle/>
          <a:p>
            <a:r>
              <a:rPr lang="en-US"/>
              <a:t>Create a New Expense Report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t="5532" r="12689" b="19263"/>
          <a:stretch/>
        </p:blipFill>
        <p:spPr>
          <a:xfrm>
            <a:off x="1631191" y="1779104"/>
            <a:ext cx="8910409" cy="4662336"/>
          </a:xfrm>
        </p:spPr>
      </p:pic>
      <p:cxnSp>
        <p:nvCxnSpPr>
          <p:cNvPr id="5" name="Straight Connector 4"/>
          <p:cNvCxnSpPr/>
          <p:nvPr/>
        </p:nvCxnSpPr>
        <p:spPr>
          <a:xfrm>
            <a:off x="1981200" y="1510749"/>
            <a:ext cx="829917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256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54158"/>
            <a:ext cx="8229600" cy="596347"/>
          </a:xfrm>
        </p:spPr>
        <p:txBody>
          <a:bodyPr>
            <a:normAutofit fontScale="90000"/>
          </a:bodyPr>
          <a:lstStyle/>
          <a:p>
            <a:r>
              <a:rPr lang="en-US" b="0"/>
              <a:t>Itinerary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286" y="1550505"/>
            <a:ext cx="6074228" cy="4580529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The itinerary is how meal allowance is calculated.</a:t>
            </a:r>
          </a:p>
          <a:p>
            <a:r>
              <a:rPr lang="en-US" dirty="0"/>
              <a:t>A user may only have one itinerary for a given date (no one can be in 2 places at once).</a:t>
            </a:r>
          </a:p>
          <a:p>
            <a:r>
              <a:rPr lang="en-US" dirty="0"/>
              <a:t>Foreign meal rates are assigned automatically.</a:t>
            </a:r>
          </a:p>
          <a:p>
            <a:r>
              <a:rPr lang="en-US" dirty="0"/>
              <a:t>If trip is booked in Concur, most of the itinerary information will populate automatically.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50505"/>
            <a:ext cx="4038600" cy="458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899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What is Concur?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74" y="2315818"/>
            <a:ext cx="3731005" cy="373100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Concur is the industry standard in travel &amp; expense management.</a:t>
            </a:r>
          </a:p>
          <a:p>
            <a:r>
              <a:rPr lang="en-US"/>
              <a:t>Concur is cloud based.</a:t>
            </a:r>
          </a:p>
          <a:p>
            <a:r>
              <a:rPr lang="en-US"/>
              <a:t>Concur will replace OMNI for processing travel at FSU.</a:t>
            </a:r>
          </a:p>
          <a:p>
            <a:r>
              <a:rPr lang="en-US"/>
              <a:t>Concur includes the ability to book travel (flights, hotel, car).</a:t>
            </a:r>
          </a:p>
        </p:txBody>
      </p:sp>
    </p:spTree>
    <p:extLst>
      <p:ext uri="{BB962C8B-B14F-4D97-AF65-F5344CB8AC3E}">
        <p14:creationId xmlns:p14="http://schemas.microsoft.com/office/powerpoint/2010/main" val="686419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Expense Type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Hotel must be itemized (at minimum, base rate &amp; tax).</a:t>
            </a:r>
          </a:p>
          <a:p>
            <a:r>
              <a:rPr lang="en-US"/>
              <a:t>Foreign currency transactions convert automatically based on city/country.</a:t>
            </a:r>
          </a:p>
          <a:p>
            <a:r>
              <a:rPr lang="en-US"/>
              <a:t>Mileage (Personal Vehicle) uses the built-in Google maps feature.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981200" y="2137101"/>
            <a:ext cx="8229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022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Expense Report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6279" y="2336423"/>
            <a:ext cx="10308771" cy="37000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Immediate Supervisor (This is new)</a:t>
            </a:r>
          </a:p>
          <a:p>
            <a:r>
              <a:rPr lang="en-US" dirty="0"/>
              <a:t>Budget Manager</a:t>
            </a:r>
          </a:p>
          <a:p>
            <a:r>
              <a:rPr lang="en-US" dirty="0"/>
              <a:t>Project Travel Manager (if on a project)</a:t>
            </a:r>
          </a:p>
          <a:p>
            <a:r>
              <a:rPr lang="en-US" dirty="0"/>
              <a:t>Project Supplemental Approver (if &gt;$1000 and on a project)</a:t>
            </a:r>
          </a:p>
          <a:p>
            <a:r>
              <a:rPr lang="en-US" dirty="0"/>
              <a:t>Approvers may ad-hoc anyone else into the approver workflow.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090530" y="2137101"/>
            <a:ext cx="81202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828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199" y="1164899"/>
            <a:ext cx="7949916" cy="525269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000" b="0"/>
              <a:t>Concur Connected Apps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25" y="1690168"/>
            <a:ext cx="2276190" cy="4371429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05543" y="1690168"/>
            <a:ext cx="7687582" cy="4371429"/>
          </a:xfrm>
        </p:spPr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Concur Mobile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Users can manage trips &amp; expenses.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Approvers can approve on the 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+mj-lt"/>
              </a:rPr>
              <a:t>ExpenseIt</a:t>
            </a:r>
            <a:endParaRPr lang="en-US" sz="2000" b="1" dirty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Receipt recognition technology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Can create expense line items and match to a receipt.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+mj-lt"/>
              </a:rPr>
              <a:t>Tripit</a:t>
            </a:r>
            <a:r>
              <a:rPr lang="en-US" sz="2000" b="1" dirty="0">
                <a:latin typeface="+mj-lt"/>
              </a:rPr>
              <a:t> Pro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Organizes travel plans in one place.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Provides updates on gate changes, cancellations, etc.</a:t>
            </a:r>
          </a:p>
          <a:p>
            <a:r>
              <a:rPr lang="en-US" sz="2000" b="1" dirty="0">
                <a:latin typeface="+mj-lt"/>
              </a:rPr>
              <a:t>Connected Apps User Guide</a:t>
            </a:r>
            <a:r>
              <a:rPr lang="en-US" sz="2000" dirty="0">
                <a:latin typeface="+mj-lt"/>
              </a:rPr>
              <a:t> is located on the </a:t>
            </a:r>
            <a:r>
              <a:rPr lang="en-US" sz="2000" dirty="0">
                <a:latin typeface="+mj-lt"/>
                <a:hlinkClick r:id="rId3"/>
              </a:rPr>
              <a:t>Concur Pilot Users’ Home Page</a:t>
            </a:r>
            <a:r>
              <a:rPr lang="en-US" sz="2000" dirty="0">
                <a:latin typeface="+mj-lt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1981199" y="1690168"/>
            <a:ext cx="7949916" cy="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940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4897"/>
            <a:ext cx="8229600" cy="762000"/>
          </a:xfrm>
        </p:spPr>
        <p:txBody>
          <a:bodyPr/>
          <a:lstStyle/>
          <a:p>
            <a:r>
              <a:rPr lang="en-US"/>
              <a:t>Assistance &amp; More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9285" y="2064658"/>
            <a:ext cx="7293429" cy="4015332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Concur Pilot Users’ Home Page</a:t>
            </a:r>
            <a:endParaRPr lang="en-US" dirty="0"/>
          </a:p>
          <a:p>
            <a:pPr lvl="1"/>
            <a:r>
              <a:rPr lang="en-US" dirty="0"/>
              <a:t>User Guides</a:t>
            </a:r>
          </a:p>
          <a:p>
            <a:pPr lvl="1"/>
            <a:r>
              <a:rPr lang="en-US" dirty="0"/>
              <a:t>Open Lab &amp; Training Schedule</a:t>
            </a:r>
          </a:p>
          <a:p>
            <a:r>
              <a:rPr lang="en-US" dirty="0">
                <a:hlinkClick r:id="rId2"/>
              </a:rPr>
              <a:t>FSU Travel Website</a:t>
            </a:r>
            <a:endParaRPr lang="en-US" dirty="0"/>
          </a:p>
          <a:p>
            <a:pPr lvl="1"/>
            <a:r>
              <a:rPr lang="en-US" dirty="0"/>
              <a:t>General travel policy information</a:t>
            </a:r>
          </a:p>
          <a:p>
            <a:r>
              <a:rPr lang="en-US" dirty="0"/>
              <a:t>Email us at </a:t>
            </a:r>
            <a:r>
              <a:rPr lang="en-US" dirty="0">
                <a:hlinkClick r:id="rId3"/>
              </a:rPr>
              <a:t>travel@fsu.edu</a:t>
            </a:r>
            <a:endParaRPr lang="en-US" dirty="0"/>
          </a:p>
          <a:p>
            <a:r>
              <a:rPr lang="en-US" dirty="0"/>
              <a:t>Call us at 850-645-TRVL (8785)</a:t>
            </a: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981200" y="1926897"/>
            <a:ext cx="8229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40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Financial Rep Meeting 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Foundation to OMNI </a:t>
            </a:r>
            <a:r>
              <a:rPr lang="en-US" dirty="0" smtClean="0"/>
              <a:t>Integration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February 28, 2018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7411" y="3424335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8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Overview</a:t>
            </a:r>
            <a:endParaRPr lang="en-US" b="1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3348662"/>
              </p:ext>
            </p:extLst>
          </p:nvPr>
        </p:nvGraphicFramePr>
        <p:xfrm>
          <a:off x="2434683" y="1077043"/>
          <a:ext cx="7817681" cy="4861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But first, a major update…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69" y="1904846"/>
            <a:ext cx="4591664" cy="322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5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02" y="72892"/>
            <a:ext cx="10515600" cy="1325563"/>
          </a:xfrm>
        </p:spPr>
        <p:txBody>
          <a:bodyPr/>
          <a:lstStyle/>
          <a:p>
            <a:r>
              <a:rPr lang="en-US" b="1" dirty="0" smtClean="0"/>
              <a:t>Introduction</a:t>
            </a:r>
            <a:br>
              <a:rPr lang="en-US" b="1" dirty="0" smtClean="0"/>
            </a:br>
            <a:r>
              <a:rPr lang="en-US" b="1" dirty="0" smtClean="0"/>
              <a:t>why are we doing this?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0506053"/>
              </p:ext>
            </p:extLst>
          </p:nvPr>
        </p:nvGraphicFramePr>
        <p:xfrm>
          <a:off x="537329" y="1632856"/>
          <a:ext cx="11322162" cy="4077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4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02" y="72892"/>
            <a:ext cx="10515600" cy="1325563"/>
          </a:xfrm>
        </p:spPr>
        <p:txBody>
          <a:bodyPr/>
          <a:lstStyle/>
          <a:p>
            <a:r>
              <a:rPr lang="en-US" b="1" dirty="0" smtClean="0"/>
              <a:t>Scope overview</a:t>
            </a:r>
            <a:br>
              <a:rPr lang="en-US" b="1" dirty="0" smtClean="0"/>
            </a:br>
            <a:r>
              <a:rPr lang="en-US" b="1" dirty="0" smtClean="0"/>
              <a:t>July 1, 2018 go-live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2871367"/>
              </p:ext>
            </p:extLst>
          </p:nvPr>
        </p:nvGraphicFramePr>
        <p:xfrm>
          <a:off x="537329" y="1632856"/>
          <a:ext cx="11322162" cy="4077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8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02" y="72892"/>
            <a:ext cx="10515600" cy="1325563"/>
          </a:xfrm>
        </p:spPr>
        <p:txBody>
          <a:bodyPr/>
          <a:lstStyle/>
          <a:p>
            <a:r>
              <a:rPr lang="en-US" b="1" dirty="0" smtClean="0"/>
              <a:t>Scope overview</a:t>
            </a:r>
            <a:br>
              <a:rPr lang="en-US" b="1" dirty="0" smtClean="0"/>
            </a:br>
            <a:r>
              <a:rPr lang="en-US" b="1" dirty="0" smtClean="0"/>
              <a:t>July 1, 2018 go-live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107420"/>
              </p:ext>
            </p:extLst>
          </p:nvPr>
        </p:nvGraphicFramePr>
        <p:xfrm>
          <a:off x="537329" y="1632856"/>
          <a:ext cx="11322162" cy="4077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4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Terms &amp;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657" y="2347308"/>
            <a:ext cx="10091057" cy="3889591"/>
          </a:xfrm>
        </p:spPr>
        <p:txBody>
          <a:bodyPr>
            <a:normAutofit/>
          </a:bodyPr>
          <a:lstStyle/>
          <a:p>
            <a:r>
              <a:rPr lang="en-US" dirty="0"/>
              <a:t>Travel Authorization (T-</a:t>
            </a:r>
            <a:r>
              <a:rPr lang="en-US" dirty="0" err="1"/>
              <a:t>Auth</a:t>
            </a:r>
            <a:r>
              <a:rPr lang="en-US" dirty="0"/>
              <a:t>) – </a:t>
            </a:r>
            <a:r>
              <a:rPr lang="en-US" b="1" dirty="0"/>
              <a:t>Travel Request</a:t>
            </a:r>
          </a:p>
          <a:p>
            <a:r>
              <a:rPr lang="en-US" dirty="0"/>
              <a:t>Travel Rep – </a:t>
            </a:r>
            <a:r>
              <a:rPr lang="en-US" b="1" dirty="0"/>
              <a:t>Travel Delegate </a:t>
            </a:r>
            <a:r>
              <a:rPr lang="en-US" dirty="0"/>
              <a:t>(Delegate)</a:t>
            </a:r>
          </a:p>
          <a:p>
            <a:r>
              <a:rPr lang="en-US" dirty="0"/>
              <a:t>Travel Approver – </a:t>
            </a:r>
            <a:r>
              <a:rPr lang="en-US" b="1" dirty="0"/>
              <a:t>Approver</a:t>
            </a:r>
            <a:r>
              <a:rPr lang="en-US" dirty="0"/>
              <a:t> or </a:t>
            </a:r>
            <a:r>
              <a:rPr lang="en-US" b="1" dirty="0"/>
              <a:t>Approver Delegate</a:t>
            </a:r>
          </a:p>
          <a:p>
            <a:r>
              <a:rPr lang="en-US" dirty="0"/>
              <a:t>Budget Manager – </a:t>
            </a:r>
            <a:r>
              <a:rPr lang="en-US" b="1" dirty="0"/>
              <a:t>Cost Object Approver</a:t>
            </a:r>
          </a:p>
          <a:p>
            <a:r>
              <a:rPr lang="en-US" dirty="0" err="1"/>
              <a:t>MyWallet</a:t>
            </a:r>
            <a:r>
              <a:rPr lang="en-US" dirty="0"/>
              <a:t> – </a:t>
            </a:r>
            <a:r>
              <a:rPr lang="en-US" b="1" dirty="0"/>
              <a:t>Available Expenses</a:t>
            </a:r>
            <a:endParaRPr lang="en-US" dirty="0"/>
          </a:p>
          <a:p>
            <a:r>
              <a:rPr lang="en-US" dirty="0"/>
              <a:t>New to Concur – </a:t>
            </a:r>
            <a:r>
              <a:rPr lang="en-US" b="1" dirty="0"/>
              <a:t>Act on Behalf Of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981200" y="2137101"/>
            <a:ext cx="8229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247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02" y="72892"/>
            <a:ext cx="10515600" cy="1325563"/>
          </a:xfrm>
        </p:spPr>
        <p:txBody>
          <a:bodyPr/>
          <a:lstStyle/>
          <a:p>
            <a:r>
              <a:rPr lang="en-US" b="1" dirty="0" smtClean="0"/>
              <a:t>Project Exclusions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9282460"/>
              </p:ext>
            </p:extLst>
          </p:nvPr>
        </p:nvGraphicFramePr>
        <p:xfrm>
          <a:off x="537329" y="1632856"/>
          <a:ext cx="11322162" cy="4077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4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02" y="72892"/>
            <a:ext cx="10515600" cy="1325563"/>
          </a:xfrm>
        </p:spPr>
        <p:txBody>
          <a:bodyPr/>
          <a:lstStyle/>
          <a:p>
            <a:r>
              <a:rPr lang="en-US" b="1" dirty="0" smtClean="0"/>
              <a:t>Project Exclusions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346909"/>
              </p:ext>
            </p:extLst>
          </p:nvPr>
        </p:nvGraphicFramePr>
        <p:xfrm>
          <a:off x="537329" y="1632856"/>
          <a:ext cx="11322162" cy="4077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02" y="72892"/>
            <a:ext cx="10515600" cy="1325563"/>
          </a:xfrm>
        </p:spPr>
        <p:txBody>
          <a:bodyPr/>
          <a:lstStyle/>
          <a:p>
            <a:r>
              <a:rPr lang="en-US" b="1" dirty="0" smtClean="0"/>
              <a:t>Design &amp; Configuration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709428"/>
              </p:ext>
            </p:extLst>
          </p:nvPr>
        </p:nvGraphicFramePr>
        <p:xfrm>
          <a:off x="609600" y="1522413"/>
          <a:ext cx="10972800" cy="302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658">
                  <a:extLst>
                    <a:ext uri="{9D8B030D-6E8A-4147-A177-3AD203B41FA5}">
                      <a16:colId xmlns:a16="http://schemas.microsoft.com/office/drawing/2014/main" val="1844874900"/>
                    </a:ext>
                  </a:extLst>
                </a:gridCol>
                <a:gridCol w="3097161">
                  <a:extLst>
                    <a:ext uri="{9D8B030D-6E8A-4147-A177-3AD203B41FA5}">
                      <a16:colId xmlns:a16="http://schemas.microsoft.com/office/drawing/2014/main" val="1595066794"/>
                    </a:ext>
                  </a:extLst>
                </a:gridCol>
                <a:gridCol w="1883861">
                  <a:extLst>
                    <a:ext uri="{9D8B030D-6E8A-4147-A177-3AD203B41FA5}">
                      <a16:colId xmlns:a16="http://schemas.microsoft.com/office/drawing/2014/main" val="189912393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90140477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4287462059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New Chartfield</a:t>
                      </a:r>
                      <a:r>
                        <a:rPr lang="en-US" baseline="0" dirty="0" smtClean="0"/>
                        <a:t> Setup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528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PC Business Unit</a:t>
                      </a:r>
                      <a:endParaRPr lang="en-US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KK Ledgers</a:t>
                      </a:r>
                      <a:endParaRPr lang="en-US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Fund Code</a:t>
                      </a:r>
                      <a:endParaRPr lang="en-US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Department IDs</a:t>
                      </a:r>
                      <a:endParaRPr lang="en-US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Project IDs</a:t>
                      </a:r>
                      <a:endParaRPr lang="en-US" b="1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74895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‘FSFD1’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800" dirty="0" smtClean="0"/>
                        <a:t>CC_FF_BUD</a:t>
                      </a:r>
                    </a:p>
                    <a:p>
                      <a:pPr lvl="0" algn="ctr"/>
                      <a:r>
                        <a:rPr lang="en-US" sz="1800" dirty="0" smtClean="0"/>
                        <a:t>CC_FF_ENC</a:t>
                      </a:r>
                    </a:p>
                    <a:p>
                      <a:pPr lvl="0" algn="ctr"/>
                      <a:r>
                        <a:rPr lang="en-US" sz="1800" dirty="0" smtClean="0"/>
                        <a:t>CC_FF_EXP</a:t>
                      </a:r>
                    </a:p>
                    <a:p>
                      <a:pPr lvl="0" algn="ctr"/>
                      <a:r>
                        <a:rPr lang="en-US" sz="1800" dirty="0" smtClean="0"/>
                        <a:t>CC_BUD</a:t>
                      </a:r>
                    </a:p>
                    <a:p>
                      <a:pPr lvl="0" algn="ctr"/>
                      <a:r>
                        <a:rPr lang="en-US" sz="1800" dirty="0" smtClean="0"/>
                        <a:t>CC_ENC</a:t>
                      </a:r>
                    </a:p>
                    <a:p>
                      <a:pPr lvl="0" algn="ctr"/>
                      <a:r>
                        <a:rPr lang="en-US" sz="1800" dirty="0" smtClean="0"/>
                        <a:t>CC_EXP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599 – Foundation Funds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[Area]9xx</a:t>
                      </a:r>
                    </a:p>
                    <a:p>
                      <a:pPr algn="ctr"/>
                      <a:r>
                        <a:rPr lang="en-US" dirty="0" smtClean="0"/>
                        <a:t>(example – 187900 Music Dean / College Wide FSUF)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Fxxxxx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[Current Foundation 5 digit Fund ID]</a:t>
                      </a:r>
                    </a:p>
                    <a:p>
                      <a:pPr algn="ctr"/>
                      <a:r>
                        <a:rPr lang="en-US" dirty="0" smtClean="0"/>
                        <a:t>(example</a:t>
                      </a:r>
                      <a:r>
                        <a:rPr lang="en-US" baseline="0" dirty="0" smtClean="0"/>
                        <a:t> – F04051)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34316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0" y="4837471"/>
            <a:ext cx="586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Foundation to OMNI Integration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37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364" y="572616"/>
            <a:ext cx="10972801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Process Flow</a:t>
            </a:r>
            <a:endParaRPr lang="en-US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80746701"/>
              </p:ext>
            </p:extLst>
          </p:nvPr>
        </p:nvGraphicFramePr>
        <p:xfrm>
          <a:off x="1949015" y="1359989"/>
          <a:ext cx="9097676" cy="462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02" y="72892"/>
            <a:ext cx="10515600" cy="1325563"/>
          </a:xfrm>
        </p:spPr>
        <p:txBody>
          <a:bodyPr/>
          <a:lstStyle/>
          <a:p>
            <a:r>
              <a:rPr lang="en-US" b="1" dirty="0" smtClean="0"/>
              <a:t>Accounting example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On day 1, 5 donations to the Band Alumni Fund totaling $1,000 are received by FSUF; the following day this activity is interfaced to OMNI: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200" dirty="0" smtClean="0"/>
              <a:t>DR 187900_599_F04051_167000 Due From CU		$1,000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CR 187900_599_F04051_389000 Unearned Revenue		$1,000</a:t>
            </a:r>
          </a:p>
          <a:p>
            <a:pPr marL="0" indent="0">
              <a:buNone/>
            </a:pPr>
            <a:endParaRPr lang="en-US" sz="2400" i="1" dirty="0" smtClean="0"/>
          </a:p>
          <a:p>
            <a:pPr marL="0" indent="0">
              <a:buNone/>
            </a:pPr>
            <a:r>
              <a:rPr lang="en-US" sz="2400" i="1" dirty="0" smtClean="0"/>
              <a:t>(F04051 </a:t>
            </a:r>
            <a:r>
              <a:rPr lang="en-US" sz="2400" i="1" dirty="0"/>
              <a:t>budget is increased by $1,000 as well)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2154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02" y="72892"/>
            <a:ext cx="10515600" cy="1325563"/>
          </a:xfrm>
        </p:spPr>
        <p:txBody>
          <a:bodyPr/>
          <a:lstStyle/>
          <a:p>
            <a:r>
              <a:rPr lang="en-US" b="1" dirty="0" smtClean="0"/>
              <a:t>Accounting example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On day 3, unencumbered expenditures are incurred by Music for food: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200" dirty="0" smtClean="0"/>
              <a:t>DR 187900_599_F04051_741301 Food Products/</a:t>
            </a:r>
            <a:r>
              <a:rPr lang="en-US" sz="2200" dirty="0" err="1" smtClean="0"/>
              <a:t>Svcs</a:t>
            </a:r>
            <a:r>
              <a:rPr lang="en-US" sz="2200" dirty="0" smtClean="0"/>
              <a:t>		$50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CR 187900_599_F04051_112000 Cash				$50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400" i="1" dirty="0"/>
              <a:t>(</a:t>
            </a:r>
            <a:r>
              <a:rPr lang="en-US" sz="2400" i="1" dirty="0" smtClean="0"/>
              <a:t>F04051 </a:t>
            </a:r>
            <a:r>
              <a:rPr lang="en-US" sz="2400" i="1" dirty="0"/>
              <a:t>Available Balance decreased by $50 as well)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139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02" y="72892"/>
            <a:ext cx="10515600" cy="1325563"/>
          </a:xfrm>
        </p:spPr>
        <p:txBody>
          <a:bodyPr/>
          <a:lstStyle/>
          <a:p>
            <a:r>
              <a:rPr lang="en-US" b="1" dirty="0" smtClean="0"/>
              <a:t>Accounting example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Day 14, FSUF reimburses FSU for these expenditures: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200" dirty="0" smtClean="0"/>
              <a:t>DR 187900_599_F04051_112000 Cash					$50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CR 187900_599_F04051_167000 Due from CU				$50</a:t>
            </a:r>
          </a:p>
          <a:p>
            <a:pPr marL="0" indent="0">
              <a:buNone/>
            </a:pPr>
            <a:r>
              <a:rPr lang="en-US" sz="2200" dirty="0"/>
              <a:t>DR </a:t>
            </a:r>
            <a:r>
              <a:rPr lang="en-US" sz="2200" dirty="0" smtClean="0"/>
              <a:t>187900_599_F04051_389000 Unearned Revenue</a:t>
            </a:r>
            <a:r>
              <a:rPr lang="en-US" sz="2200" dirty="0"/>
              <a:t>		</a:t>
            </a:r>
            <a:r>
              <a:rPr lang="en-US" sz="2200" dirty="0" smtClean="0"/>
              <a:t>	$</a:t>
            </a:r>
            <a:r>
              <a:rPr lang="en-US" sz="2200" dirty="0"/>
              <a:t>50</a:t>
            </a:r>
          </a:p>
          <a:p>
            <a:pPr marL="0" indent="0">
              <a:buNone/>
            </a:pPr>
            <a:r>
              <a:rPr lang="en-US" sz="2200" dirty="0"/>
              <a:t>	CR </a:t>
            </a:r>
            <a:r>
              <a:rPr lang="en-US" sz="2200" dirty="0" smtClean="0"/>
              <a:t>187900_599_F04051_663028 </a:t>
            </a:r>
            <a:r>
              <a:rPr lang="en-US" sz="2200" dirty="0" err="1" smtClean="0"/>
              <a:t>Trf</a:t>
            </a:r>
            <a:r>
              <a:rPr lang="en-US" sz="2200" dirty="0" smtClean="0"/>
              <a:t> In Fr CU Non-Cap Donation		$50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400" i="1" dirty="0" smtClean="0"/>
              <a:t>(NO budget effect)</a:t>
            </a:r>
            <a:endParaRPr lang="en-US" sz="2400" i="1" dirty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2717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02" y="72892"/>
            <a:ext cx="10515600" cy="1325563"/>
          </a:xfrm>
        </p:spPr>
        <p:txBody>
          <a:bodyPr/>
          <a:lstStyle/>
          <a:p>
            <a:r>
              <a:rPr lang="en-US" b="1" dirty="0" smtClean="0"/>
              <a:t>Implications for Departments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49767"/>
              </p:ext>
            </p:extLst>
          </p:nvPr>
        </p:nvGraphicFramePr>
        <p:xfrm>
          <a:off x="537329" y="1189703"/>
          <a:ext cx="11322162" cy="4689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02" y="72892"/>
            <a:ext cx="10515600" cy="1325563"/>
          </a:xfrm>
        </p:spPr>
        <p:txBody>
          <a:bodyPr/>
          <a:lstStyle/>
          <a:p>
            <a:r>
              <a:rPr lang="en-US" b="1" dirty="0"/>
              <a:t>Implications for Departments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1946478"/>
              </p:ext>
            </p:extLst>
          </p:nvPr>
        </p:nvGraphicFramePr>
        <p:xfrm>
          <a:off x="537329" y="1219201"/>
          <a:ext cx="11322162" cy="4689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02" y="72892"/>
            <a:ext cx="10515600" cy="1325563"/>
          </a:xfrm>
        </p:spPr>
        <p:txBody>
          <a:bodyPr/>
          <a:lstStyle/>
          <a:p>
            <a:r>
              <a:rPr lang="en-US" b="1" dirty="0"/>
              <a:t>Implications for Departments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2520339"/>
              </p:ext>
            </p:extLst>
          </p:nvPr>
        </p:nvGraphicFramePr>
        <p:xfrm>
          <a:off x="537329" y="1199536"/>
          <a:ext cx="11322162" cy="4689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3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Changing?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571" y="2347308"/>
            <a:ext cx="11092543" cy="388959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T-card &amp; Out of Pocket (OOP) expenses can go on the same report.</a:t>
            </a:r>
          </a:p>
          <a:p>
            <a:r>
              <a:rPr lang="en-US" dirty="0"/>
              <a:t>Non-travel charges can be placed on a travel expense report.</a:t>
            </a:r>
          </a:p>
          <a:p>
            <a:r>
              <a:rPr lang="en-US" dirty="0"/>
              <a:t>Nominal personal charges on a t-card are netted out from OOP reimbursements.</a:t>
            </a:r>
          </a:p>
          <a:p>
            <a:r>
              <a:rPr lang="en-US" dirty="0"/>
              <a:t>Foreign meal rates and currency conversions are automatic.</a:t>
            </a:r>
          </a:p>
          <a:p>
            <a:r>
              <a:rPr lang="en-US" dirty="0"/>
              <a:t>All travel expense reports require a request (t-</a:t>
            </a:r>
            <a:r>
              <a:rPr lang="en-US" dirty="0" err="1"/>
              <a:t>auth</a:t>
            </a:r>
            <a:r>
              <a:rPr lang="en-US" dirty="0"/>
              <a:t>). </a:t>
            </a:r>
          </a:p>
          <a:p>
            <a:r>
              <a:rPr lang="en-US" dirty="0"/>
              <a:t>Non-travel-only reports do not require a request.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981200" y="2137101"/>
            <a:ext cx="8229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206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02" y="72892"/>
            <a:ext cx="10515600" cy="1325563"/>
          </a:xfrm>
        </p:spPr>
        <p:txBody>
          <a:bodyPr/>
          <a:lstStyle/>
          <a:p>
            <a:r>
              <a:rPr lang="en-US" b="1" dirty="0" smtClean="0"/>
              <a:t>Next Steps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4790715"/>
              </p:ext>
            </p:extLst>
          </p:nvPr>
        </p:nvGraphicFramePr>
        <p:xfrm>
          <a:off x="537329" y="1317523"/>
          <a:ext cx="11322162" cy="4689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02" y="72892"/>
            <a:ext cx="10515600" cy="1325563"/>
          </a:xfrm>
        </p:spPr>
        <p:txBody>
          <a:bodyPr/>
          <a:lstStyle/>
          <a:p>
            <a:r>
              <a:rPr lang="en-US" b="1" dirty="0" smtClean="0"/>
              <a:t>Discussion / Q&amp;A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776412"/>
            <a:ext cx="47625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2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449" y="5198697"/>
            <a:ext cx="10972800" cy="14822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Discussion / Q&amp;A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“</a:t>
            </a:r>
            <a:r>
              <a:rPr lang="en-US" sz="2400" dirty="0"/>
              <a:t>I refuse to answer that question on the grounds that I don’t know the answer.” – </a:t>
            </a:r>
            <a:r>
              <a:rPr lang="en-US" sz="2400" dirty="0" smtClean="0"/>
              <a:t>Douglas </a:t>
            </a:r>
            <a:r>
              <a:rPr lang="en-US" sz="2400" dirty="0"/>
              <a:t>Adams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66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02" y="72892"/>
            <a:ext cx="10515600" cy="1325563"/>
          </a:xfrm>
        </p:spPr>
        <p:txBody>
          <a:bodyPr/>
          <a:lstStyle/>
          <a:p>
            <a:r>
              <a:rPr lang="en-US" b="1" dirty="0" smtClean="0"/>
              <a:t>Contact info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37329" y="6484776"/>
            <a:ext cx="2364491" cy="18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 dirty="0" smtClean="0">
                <a:hlinkClick r:id="rId3"/>
              </a:rPr>
              <a:t>Foundation to OMNI Website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General Questions – Judd Enfinger, Controller’s Office (</a:t>
            </a:r>
            <a:r>
              <a:rPr lang="en-US" sz="2200" dirty="0" smtClean="0">
                <a:hlinkClick r:id="rId4"/>
              </a:rPr>
              <a:t>jenfinger@fsu.edu</a:t>
            </a:r>
            <a:r>
              <a:rPr lang="en-US" sz="2200" dirty="0" smtClean="0"/>
              <a:t> / 5-2436)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Department Setup – </a:t>
            </a:r>
            <a:r>
              <a:rPr lang="en-US" sz="2200" dirty="0"/>
              <a:t>Chris Warren, ERP (</a:t>
            </a:r>
            <a:r>
              <a:rPr lang="en-US" sz="2200" dirty="0" smtClean="0">
                <a:hlinkClick r:id="rId5"/>
              </a:rPr>
              <a:t>crwarren@fsu.edu</a:t>
            </a:r>
            <a:r>
              <a:rPr lang="en-US" sz="2200" dirty="0" smtClean="0"/>
              <a:t> / 5-3290)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Budget Questions – Katie Perkins, Budget Office (</a:t>
            </a:r>
            <a:r>
              <a:rPr lang="en-US" sz="2200" dirty="0" smtClean="0">
                <a:hlinkClick r:id="rId6"/>
              </a:rPr>
              <a:t>kperkins@fsu.edu</a:t>
            </a:r>
            <a:r>
              <a:rPr lang="en-US" sz="2200" dirty="0" smtClean="0"/>
              <a:t> / 5-2436)</a:t>
            </a:r>
          </a:p>
        </p:txBody>
      </p:sp>
    </p:spTree>
    <p:extLst>
      <p:ext uri="{BB962C8B-B14F-4D97-AF65-F5344CB8AC3E}">
        <p14:creationId xmlns:p14="http://schemas.microsoft.com/office/powerpoint/2010/main" val="116133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Concur Users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447801" y="2189651"/>
            <a:ext cx="4572000" cy="3309089"/>
          </a:xfrm>
        </p:spPr>
        <p:txBody>
          <a:bodyPr anchor="ctr"/>
          <a:lstStyle/>
          <a:p>
            <a:r>
              <a:rPr lang="en-US" dirty="0"/>
              <a:t>Travelers</a:t>
            </a:r>
          </a:p>
          <a:p>
            <a:r>
              <a:rPr lang="en-US" dirty="0"/>
              <a:t>Delegates (Travel Reps)</a:t>
            </a:r>
          </a:p>
          <a:p>
            <a:r>
              <a:rPr lang="en-US" dirty="0"/>
              <a:t>Approvers</a:t>
            </a:r>
          </a:p>
          <a:p>
            <a:r>
              <a:rPr lang="en-US" dirty="0"/>
              <a:t>Every FSU employee who travels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01" y="2189650"/>
            <a:ext cx="3815743" cy="3309089"/>
          </a:xfrm>
        </p:spPr>
      </p:pic>
      <p:cxnSp>
        <p:nvCxnSpPr>
          <p:cNvPr id="4" name="Straight Connector 3"/>
          <p:cNvCxnSpPr/>
          <p:nvPr/>
        </p:nvCxnSpPr>
        <p:spPr>
          <a:xfrm>
            <a:off x="1901688" y="2031995"/>
            <a:ext cx="830911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297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hlinkClick r:id="rId3"/>
              </a:rPr>
              <a:t>http://controller.vpfa.fsu.edu/travel/concur-pilot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14" y="2396138"/>
            <a:ext cx="7921487" cy="3748216"/>
          </a:xfrm>
        </p:spPr>
      </p:pic>
    </p:spTree>
    <p:extLst>
      <p:ext uri="{BB962C8B-B14F-4D97-AF65-F5344CB8AC3E}">
        <p14:creationId xmlns:p14="http://schemas.microsoft.com/office/powerpoint/2010/main" val="1890029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8013"/>
            <a:ext cx="8229600" cy="760178"/>
          </a:xfrm>
        </p:spPr>
        <p:txBody>
          <a:bodyPr>
            <a:normAutofit fontScale="90000"/>
          </a:bodyPr>
          <a:lstStyle/>
          <a:p>
            <a:r>
              <a:rPr lang="en-US" b="0"/>
              <a:t>Logging in to Concur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89651"/>
            <a:ext cx="7053470" cy="3941383"/>
          </a:xfrm>
        </p:spPr>
        <p:txBody>
          <a:bodyPr anchor="ctr">
            <a:normAutofit/>
          </a:bodyPr>
          <a:lstStyle/>
          <a:p>
            <a:r>
              <a:rPr lang="en-US" dirty="0"/>
              <a:t>We recommend Internet Explorer or Safari (Mac Users).</a:t>
            </a:r>
          </a:p>
          <a:p>
            <a:r>
              <a:rPr lang="en-US" dirty="0"/>
              <a:t>Navigate to </a:t>
            </a:r>
            <a:r>
              <a:rPr lang="en-US" b="1" dirty="0"/>
              <a:t>my.fsu.edu</a:t>
            </a:r>
          </a:p>
          <a:p>
            <a:r>
              <a:rPr lang="en-US" dirty="0"/>
              <a:t>Contact </a:t>
            </a:r>
            <a:r>
              <a:rPr lang="en-US" dirty="0">
                <a:hlinkClick r:id="rId3"/>
              </a:rPr>
              <a:t>travel@fsu.edu</a:t>
            </a:r>
            <a:r>
              <a:rPr lang="en-US" dirty="0"/>
              <a:t> if icon is missing.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070" y="2434277"/>
            <a:ext cx="3085754" cy="3284407"/>
          </a:xfrm>
        </p:spPr>
      </p:pic>
      <p:cxnSp>
        <p:nvCxnSpPr>
          <p:cNvPr id="6" name="Straight Connector 5"/>
          <p:cNvCxnSpPr/>
          <p:nvPr/>
        </p:nvCxnSpPr>
        <p:spPr>
          <a:xfrm>
            <a:off x="1981200" y="1928191"/>
            <a:ext cx="8229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667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4897"/>
            <a:ext cx="8229600" cy="584391"/>
          </a:xfrm>
        </p:spPr>
        <p:txBody>
          <a:bodyPr>
            <a:normAutofit fontScale="90000"/>
          </a:bodyPr>
          <a:lstStyle/>
          <a:p>
            <a:r>
              <a:rPr lang="en-US"/>
              <a:t>Concur Home Screen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03" y="1749288"/>
            <a:ext cx="6585636" cy="4862394"/>
          </a:xfrm>
        </p:spPr>
      </p:pic>
    </p:spTree>
    <p:extLst>
      <p:ext uri="{BB962C8B-B14F-4D97-AF65-F5344CB8AC3E}">
        <p14:creationId xmlns:p14="http://schemas.microsoft.com/office/powerpoint/2010/main" val="292869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Profile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Click on </a:t>
            </a:r>
            <a:r>
              <a:rPr lang="en-US" b="1"/>
              <a:t>Profile</a:t>
            </a:r>
            <a:r>
              <a:rPr lang="en-US"/>
              <a:t> to access your profile settings or to act as a delegate (travel rep or travel approver) for another user.</a:t>
            </a:r>
          </a:p>
          <a:p>
            <a:r>
              <a:rPr lang="en-US"/>
              <a:t>All users should check their profile settings the first time they log into Concur.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55" y="2345635"/>
            <a:ext cx="3629584" cy="3339548"/>
          </a:xfrm>
        </p:spPr>
      </p:pic>
      <p:cxnSp>
        <p:nvCxnSpPr>
          <p:cNvPr id="5" name="Straight Connector 4"/>
          <p:cNvCxnSpPr/>
          <p:nvPr/>
        </p:nvCxnSpPr>
        <p:spPr>
          <a:xfrm>
            <a:off x="1792358" y="2031995"/>
            <a:ext cx="841844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775244"/>
      </p:ext>
    </p:extLst>
  </p:cSld>
  <p:clrMapOvr>
    <a:masterClrMapping/>
  </p:clrMapOvr>
</p:sld>
</file>

<file path=ppt/theme/theme1.xml><?xml version="1.0" encoding="utf-8"?>
<a:theme xmlns:a="http://schemas.openxmlformats.org/drawingml/2006/main" name="ITS Brand">
  <a:themeElements>
    <a:clrScheme name="FSU Colors">
      <a:dk1>
        <a:srgbClr val="2C2A29"/>
      </a:dk1>
      <a:lt1>
        <a:sysClr val="window" lastClr="FFFFFF"/>
      </a:lt1>
      <a:dk2>
        <a:srgbClr val="782F40"/>
      </a:dk2>
      <a:lt2>
        <a:srgbClr val="CEB888"/>
      </a:lt2>
      <a:accent1>
        <a:srgbClr val="782F40"/>
      </a:accent1>
      <a:accent2>
        <a:srgbClr val="CEB888"/>
      </a:accent2>
      <a:accent3>
        <a:srgbClr val="FFECC2"/>
      </a:accent3>
      <a:accent4>
        <a:srgbClr val="997D51"/>
      </a:accent4>
      <a:accent5>
        <a:srgbClr val="A49188"/>
      </a:accent5>
      <a:accent6>
        <a:srgbClr val="F4E4E8"/>
      </a:accent6>
      <a:hlink>
        <a:srgbClr val="782F40"/>
      </a:hlink>
      <a:folHlink>
        <a:srgbClr val="CEB888"/>
      </a:folHlink>
    </a:clrScheme>
    <a:fontScheme name="ITS Brand Fallback Font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S Brand" id="{6467D251-3986-4F9F-8DBB-BFA4363E33CA}" vid="{DAF53D91-9EE6-43DD-BFF3-30DA4CA8308F}"/>
    </a:ext>
  </a:extLst>
</a:theme>
</file>

<file path=ppt/theme/theme10.xml><?xml version="1.0" encoding="utf-8"?>
<a:theme xmlns:a="http://schemas.openxmlformats.org/drawingml/2006/main" name="8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9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0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1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2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3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4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5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6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7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18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19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20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21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22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9EC115D8D67448BE7FF39ADEB6C4BC" ma:contentTypeVersion="1" ma:contentTypeDescription="Create a new document." ma:contentTypeScope="" ma:versionID="6f7fbcee4cfa682f53de025b2f552b27">
  <xsd:schema xmlns:xsd="http://www.w3.org/2001/XMLSchema" xmlns:xs="http://www.w3.org/2001/XMLSchema" xmlns:p="http://schemas.microsoft.com/office/2006/metadata/properties" xmlns:ns2="4a044b73-d857-446e-b24f-269c2cfad700" xmlns:ns3="http://schemas.microsoft.com/sharepoint/v4" targetNamespace="http://schemas.microsoft.com/office/2006/metadata/properties" ma:root="true" ma:fieldsID="a0d8ded4538f35edc93fc46130597a32" ns2:_="" ns3:_="">
    <xsd:import namespace="4a044b73-d857-446e-b24f-269c2cfad700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044b73-d857-446e-b24f-269c2cfad70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DC6907-6CE2-454E-B115-7BF42E1F266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CA270F0-F20C-41CB-8DE4-2D53B8874F1B}">
  <ds:schemaRefs>
    <ds:schemaRef ds:uri="http://purl.org/dc/elements/1.1/"/>
    <ds:schemaRef ds:uri="4a044b73-d857-446e-b24f-269c2cfad700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sharepoint/v4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B062BD9-4EEA-4A06-A888-F9C9111E08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044b73-d857-446e-b24f-269c2cfad700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1E9CF6C-08D6-4AE7-B65D-584F8EF52C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ITS Brand</Template>
  <TotalTime>23369</TotalTime>
  <Words>1406</Words>
  <Application>Microsoft Office PowerPoint</Application>
  <PresentationFormat>Widescreen</PresentationFormat>
  <Paragraphs>265</Paragraphs>
  <Slides>43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43</vt:i4>
      </vt:variant>
    </vt:vector>
  </HeadingPairs>
  <TitlesOfParts>
    <vt:vector size="72" baseType="lpstr">
      <vt:lpstr>Arial</vt:lpstr>
      <vt:lpstr>Calibri</vt:lpstr>
      <vt:lpstr>Courier New</vt:lpstr>
      <vt:lpstr>Times New Roman</vt:lpstr>
      <vt:lpstr>Wingdings</vt:lpstr>
      <vt:lpstr>ITS Brand</vt:lpstr>
      <vt:lpstr>Garnet_StandardDef</vt:lpstr>
      <vt:lpstr>1_Garnet_StandardDef</vt:lpstr>
      <vt:lpstr>2_Garnet_StandardDef</vt:lpstr>
      <vt:lpstr>3_Garnet_StandardDef</vt:lpstr>
      <vt:lpstr>4_Garnet_StandardDef</vt:lpstr>
      <vt:lpstr>5_Garnet_StandardDef</vt:lpstr>
      <vt:lpstr>6_Garnet_StandardDef</vt:lpstr>
      <vt:lpstr>7_Garnet_StandardDef</vt:lpstr>
      <vt:lpstr>8_Garnet_StandardDef</vt:lpstr>
      <vt:lpstr>9_Garnet_StandardDef</vt:lpstr>
      <vt:lpstr>10_Garnet_StandardDef</vt:lpstr>
      <vt:lpstr>11_Garnet_StandardDef</vt:lpstr>
      <vt:lpstr>12_Garnet_StandardDef</vt:lpstr>
      <vt:lpstr>13_Garnet_StandardDef</vt:lpstr>
      <vt:lpstr>14_Garnet_StandardDef</vt:lpstr>
      <vt:lpstr>15_Garnet_StandardDef</vt:lpstr>
      <vt:lpstr>16_Garnet_StandardDef</vt:lpstr>
      <vt:lpstr>17_Garnet_StandardDef</vt:lpstr>
      <vt:lpstr>18_Garnet_StandardDef</vt:lpstr>
      <vt:lpstr>19_Garnet_StandardDef</vt:lpstr>
      <vt:lpstr>20_Garnet_StandardDef</vt:lpstr>
      <vt:lpstr>21_Garnet_StandardDef</vt:lpstr>
      <vt:lpstr>22_Garnet_StandardDef</vt:lpstr>
      <vt:lpstr>FSU –Concur System Overview</vt:lpstr>
      <vt:lpstr>What is Concur?</vt:lpstr>
      <vt:lpstr>New Terms &amp; Concepts</vt:lpstr>
      <vt:lpstr>What’s Changing?</vt:lpstr>
      <vt:lpstr>Concur Users</vt:lpstr>
      <vt:lpstr>http://controller.vpfa.fsu.edu/travel/concur-pilot</vt:lpstr>
      <vt:lpstr>Logging in to Concur</vt:lpstr>
      <vt:lpstr>Concur Home Screen</vt:lpstr>
      <vt:lpstr>Profile</vt:lpstr>
      <vt:lpstr>What to Check &amp; Add</vt:lpstr>
      <vt:lpstr>Delegates</vt:lpstr>
      <vt:lpstr>Create a Request</vt:lpstr>
      <vt:lpstr>Request Notes</vt:lpstr>
      <vt:lpstr>Request Workflow</vt:lpstr>
      <vt:lpstr>Travel Card Advantages</vt:lpstr>
      <vt:lpstr>Booking Travel in Concur</vt:lpstr>
      <vt:lpstr>Create an Expense Report</vt:lpstr>
      <vt:lpstr>Create a New Expense Report</vt:lpstr>
      <vt:lpstr>Itinerary Basics</vt:lpstr>
      <vt:lpstr>Expense Type Notes</vt:lpstr>
      <vt:lpstr>Expense Report Workflow</vt:lpstr>
      <vt:lpstr>Concur Connected Apps</vt:lpstr>
      <vt:lpstr>Assistance &amp; More Information</vt:lpstr>
      <vt:lpstr>Foundation to OMNI Integration</vt:lpstr>
      <vt:lpstr>Overview</vt:lpstr>
      <vt:lpstr>But first, a major update…</vt:lpstr>
      <vt:lpstr>Introduction why are we doing this?</vt:lpstr>
      <vt:lpstr>Scope overview July 1, 2018 go-live</vt:lpstr>
      <vt:lpstr>Scope overview July 1, 2018 go-live</vt:lpstr>
      <vt:lpstr>Project Exclusions</vt:lpstr>
      <vt:lpstr>Project Exclusions</vt:lpstr>
      <vt:lpstr>Design &amp; Configuration</vt:lpstr>
      <vt:lpstr>Process Flow</vt:lpstr>
      <vt:lpstr>Accounting example</vt:lpstr>
      <vt:lpstr>Accounting example</vt:lpstr>
      <vt:lpstr>Accounting example</vt:lpstr>
      <vt:lpstr>Implications for Departments</vt:lpstr>
      <vt:lpstr>Implications for Departments</vt:lpstr>
      <vt:lpstr>Implications for Departments</vt:lpstr>
      <vt:lpstr>Next Steps</vt:lpstr>
      <vt:lpstr>Discussion / Q&amp;A</vt:lpstr>
      <vt:lpstr>Discussion / Q&amp;A   “I refuse to answer that question on the grounds that I don’t know the answer.” – Douglas Adams  </vt:lpstr>
      <vt:lpstr>Contact info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 Debbio, Megan</dc:creator>
  <cp:lastModifiedBy>Charles Fernandez</cp:lastModifiedBy>
  <cp:revision>249</cp:revision>
  <cp:lastPrinted>2018-02-23T19:29:46Z</cp:lastPrinted>
  <dcterms:created xsi:type="dcterms:W3CDTF">2016-03-14T16:44:03Z</dcterms:created>
  <dcterms:modified xsi:type="dcterms:W3CDTF">2018-02-28T16:51:59Z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0x010100759EC115D8D67448BE7FF39ADEB6C4BC</vt:lpwstr>
  </property>
</Properties>
</file>