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6"/>
  </p:notesMasterIdLst>
  <p:handoutMasterIdLst>
    <p:handoutMasterId r:id="rId97"/>
  </p:handoutMasterIdLst>
  <p:sldIdLst>
    <p:sldId id="277" r:id="rId5"/>
    <p:sldId id="278" r:id="rId6"/>
    <p:sldId id="256" r:id="rId7"/>
    <p:sldId id="257" r:id="rId8"/>
    <p:sldId id="261" r:id="rId9"/>
    <p:sldId id="265" r:id="rId10"/>
    <p:sldId id="263" r:id="rId11"/>
    <p:sldId id="262" r:id="rId12"/>
    <p:sldId id="271" r:id="rId13"/>
    <p:sldId id="264" r:id="rId14"/>
    <p:sldId id="266" r:id="rId15"/>
    <p:sldId id="270" r:id="rId16"/>
    <p:sldId id="268" r:id="rId17"/>
    <p:sldId id="275" r:id="rId18"/>
    <p:sldId id="269" r:id="rId19"/>
    <p:sldId id="272" r:id="rId20"/>
    <p:sldId id="273" r:id="rId21"/>
    <p:sldId id="274" r:id="rId22"/>
    <p:sldId id="276" r:id="rId23"/>
    <p:sldId id="267" r:id="rId24"/>
    <p:sldId id="260" r:id="rId25"/>
    <p:sldId id="36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293" r:id="rId46"/>
    <p:sldId id="294" r:id="rId47"/>
    <p:sldId id="295" r:id="rId48"/>
    <p:sldId id="296" r:id="rId49"/>
    <p:sldId id="297" r:id="rId50"/>
    <p:sldId id="298" r:id="rId51"/>
    <p:sldId id="299" r:id="rId52"/>
    <p:sldId id="300" r:id="rId53"/>
    <p:sldId id="302" r:id="rId54"/>
    <p:sldId id="303" r:id="rId55"/>
    <p:sldId id="304" r:id="rId56"/>
    <p:sldId id="305" r:id="rId57"/>
    <p:sldId id="306" r:id="rId58"/>
    <p:sldId id="307" r:id="rId59"/>
    <p:sldId id="308"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09" r:id="rId76"/>
    <p:sldId id="310" r:id="rId77"/>
    <p:sldId id="311" r:id="rId78"/>
    <p:sldId id="312" r:id="rId79"/>
    <p:sldId id="313" r:id="rId80"/>
    <p:sldId id="314" r:id="rId81"/>
    <p:sldId id="330"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91A"/>
    <a:srgbClr val="D0B8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94641" autoAdjust="0"/>
  </p:normalViewPr>
  <p:slideViewPr>
    <p:cSldViewPr snapToGrid="0" snapToObjects="1">
      <p:cViewPr varScale="1">
        <p:scale>
          <a:sx n="144" d="100"/>
          <a:sy n="144" d="100"/>
        </p:scale>
        <p:origin x="354"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3C36D2-E3F1-4CF8-B56F-3C020CDD2C95}" type="doc">
      <dgm:prSet loTypeId="urn:diagrams.loki3.com/BracketList" loCatId="list" qsTypeId="urn:microsoft.com/office/officeart/2005/8/quickstyle/simple1" qsCatId="simple" csTypeId="urn:microsoft.com/office/officeart/2005/8/colors/accent2_4" csCatId="accent2" phldr="1"/>
      <dgm:spPr/>
      <dgm:t>
        <a:bodyPr/>
        <a:lstStyle/>
        <a:p>
          <a:endParaRPr lang="en-US"/>
        </a:p>
      </dgm:t>
    </dgm:pt>
    <dgm:pt modelId="{42CDA5C8-8A95-4C0C-99BD-709145B9B3F6}">
      <dgm:prSet phldrT="[Text]"/>
      <dgm:spPr/>
      <dgm:t>
        <a:bodyPr/>
        <a:lstStyle/>
        <a:p>
          <a:r>
            <a:rPr lang="en-US" b="0" dirty="0" smtClean="0">
              <a:latin typeface="Calibri Light" panose="020F0302020204030204" pitchFamily="34" charset="0"/>
              <a:cs typeface="Calibri Light" panose="020F0302020204030204" pitchFamily="34" charset="0"/>
            </a:rPr>
            <a:t>Starting with Journal</a:t>
          </a:r>
          <a:endParaRPr lang="en-US" b="0" dirty="0">
            <a:latin typeface="Calibri Light" panose="020F0302020204030204" pitchFamily="34" charset="0"/>
            <a:cs typeface="Calibri Light" panose="020F0302020204030204" pitchFamily="34" charset="0"/>
          </a:endParaRPr>
        </a:p>
      </dgm:t>
    </dgm:pt>
    <dgm:pt modelId="{F4D1BA92-20BF-45FF-9CFD-11487B2EC36A}" type="parTrans" cxnId="{C15B9DE2-2767-46B7-A02D-EE5C68658C36}">
      <dgm:prSet/>
      <dgm:spPr/>
      <dgm:t>
        <a:bodyPr/>
        <a:lstStyle/>
        <a:p>
          <a:endParaRPr lang="en-US"/>
        </a:p>
      </dgm:t>
    </dgm:pt>
    <dgm:pt modelId="{FEC570E2-85AF-4C1F-BAD6-7C7E1348A319}" type="sibTrans" cxnId="{C15B9DE2-2767-46B7-A02D-EE5C68658C36}">
      <dgm:prSet/>
      <dgm:spPr/>
      <dgm:t>
        <a:bodyPr/>
        <a:lstStyle/>
        <a:p>
          <a:endParaRPr lang="en-US"/>
        </a:p>
      </dgm:t>
    </dgm:pt>
    <dgm:pt modelId="{D6D68A97-28F6-47DA-BEB0-2F7271EF879D}">
      <dgm:prSet phldrT="[Text]"/>
      <dgm:spPr>
        <a:solidFill>
          <a:schemeClr val="tx2">
            <a:lumMod val="50000"/>
          </a:schemeClr>
        </a:solidFill>
      </dgm:spPr>
      <dgm:t>
        <a:bodyPr/>
        <a:lstStyle/>
        <a:p>
          <a:r>
            <a:rPr lang="en-US" dirty="0" smtClean="0">
              <a:latin typeface="Calibri Light" panose="020F0302020204030204" pitchFamily="34" charset="0"/>
              <a:cs typeface="Calibri Light" panose="020F0302020204030204" pitchFamily="34" charset="0"/>
            </a:rPr>
            <a:t>Identify Payment ID</a:t>
          </a:r>
          <a:endParaRPr lang="en-US" dirty="0">
            <a:latin typeface="Calibri Light" panose="020F0302020204030204" pitchFamily="34" charset="0"/>
            <a:cs typeface="Calibri Light" panose="020F0302020204030204" pitchFamily="34" charset="0"/>
          </a:endParaRPr>
        </a:p>
      </dgm:t>
    </dgm:pt>
    <dgm:pt modelId="{A9F6F044-72A3-48AD-A57D-314FDEEA6EA7}" type="parTrans" cxnId="{83130F0B-A83E-4227-812D-C50DBF5C235D}">
      <dgm:prSet/>
      <dgm:spPr/>
      <dgm:t>
        <a:bodyPr/>
        <a:lstStyle/>
        <a:p>
          <a:endParaRPr lang="en-US"/>
        </a:p>
      </dgm:t>
    </dgm:pt>
    <dgm:pt modelId="{7EC4E566-A512-4D84-9859-D9DC02B47ACE}" type="sibTrans" cxnId="{83130F0B-A83E-4227-812D-C50DBF5C235D}">
      <dgm:prSet/>
      <dgm:spPr/>
      <dgm:t>
        <a:bodyPr/>
        <a:lstStyle/>
        <a:p>
          <a:endParaRPr lang="en-US"/>
        </a:p>
      </dgm:t>
    </dgm:pt>
    <dgm:pt modelId="{571957F1-0AC9-4255-80B9-5D2C8E08C65C}">
      <dgm:prSet phldrT="[Text]"/>
      <dgm:spPr>
        <a:solidFill>
          <a:schemeClr val="tx2">
            <a:lumMod val="50000"/>
          </a:schemeClr>
        </a:solidFill>
      </dgm:spPr>
      <dgm:t>
        <a:bodyPr/>
        <a:lstStyle/>
        <a:p>
          <a:r>
            <a:rPr lang="en-US" dirty="0" smtClean="0">
              <a:latin typeface="Calibri Light" panose="020F0302020204030204" pitchFamily="34" charset="0"/>
              <a:cs typeface="Calibri Light" panose="020F0302020204030204" pitchFamily="34" charset="0"/>
            </a:rPr>
            <a:t>Retrieve Attachments</a:t>
          </a:r>
          <a:endParaRPr lang="en-US" dirty="0">
            <a:latin typeface="Calibri Light" panose="020F0302020204030204" pitchFamily="34" charset="0"/>
            <a:cs typeface="Calibri Light" panose="020F0302020204030204" pitchFamily="34" charset="0"/>
          </a:endParaRPr>
        </a:p>
      </dgm:t>
    </dgm:pt>
    <dgm:pt modelId="{D0B1BF74-C403-4C5B-9E9E-2F4F2CA2A22C}" type="parTrans" cxnId="{1769D069-3212-4B74-A509-536B3D64FA0E}">
      <dgm:prSet/>
      <dgm:spPr/>
      <dgm:t>
        <a:bodyPr/>
        <a:lstStyle/>
        <a:p>
          <a:endParaRPr lang="en-US"/>
        </a:p>
      </dgm:t>
    </dgm:pt>
    <dgm:pt modelId="{0E4F1F1C-E7C5-4398-A459-E463931A7CCC}" type="sibTrans" cxnId="{1769D069-3212-4B74-A509-536B3D64FA0E}">
      <dgm:prSet/>
      <dgm:spPr/>
      <dgm:t>
        <a:bodyPr/>
        <a:lstStyle/>
        <a:p>
          <a:endParaRPr lang="en-US"/>
        </a:p>
      </dgm:t>
    </dgm:pt>
    <dgm:pt modelId="{15417308-B456-44DC-A6C8-D2B0DDE74E43}">
      <dgm:prSet phldrT="[Text]"/>
      <dgm:spPr/>
      <dgm:t>
        <a:bodyPr/>
        <a:lstStyle/>
        <a:p>
          <a:r>
            <a:rPr lang="en-US" dirty="0" smtClean="0">
              <a:latin typeface="Calibri Light" panose="020F0302020204030204" pitchFamily="34" charset="0"/>
              <a:cs typeface="Calibri Light" panose="020F0302020204030204" pitchFamily="34" charset="0"/>
            </a:rPr>
            <a:t>Starting from BI</a:t>
          </a:r>
          <a:endParaRPr lang="en-US" dirty="0">
            <a:latin typeface="Calibri Light" panose="020F0302020204030204" pitchFamily="34" charset="0"/>
            <a:cs typeface="Calibri Light" panose="020F0302020204030204" pitchFamily="34" charset="0"/>
          </a:endParaRPr>
        </a:p>
      </dgm:t>
    </dgm:pt>
    <dgm:pt modelId="{A078B180-5AD7-4A43-BA78-AD774CF3A9DA}" type="parTrans" cxnId="{0A64F0B7-38C2-44CF-BF21-030204790847}">
      <dgm:prSet/>
      <dgm:spPr/>
      <dgm:t>
        <a:bodyPr/>
        <a:lstStyle/>
        <a:p>
          <a:endParaRPr lang="en-US"/>
        </a:p>
      </dgm:t>
    </dgm:pt>
    <dgm:pt modelId="{D33091CB-8AA1-40E2-8756-C1CE3E909CC5}" type="sibTrans" cxnId="{0A64F0B7-38C2-44CF-BF21-030204790847}">
      <dgm:prSet/>
      <dgm:spPr/>
      <dgm:t>
        <a:bodyPr/>
        <a:lstStyle/>
        <a:p>
          <a:endParaRPr lang="en-US"/>
        </a:p>
      </dgm:t>
    </dgm:pt>
    <dgm:pt modelId="{8A33CFA7-61A8-43B0-8D6F-D4A8376D9E3D}">
      <dgm:prSet phldrT="[Text]"/>
      <dgm:spPr>
        <a:solidFill>
          <a:schemeClr val="tx2">
            <a:lumMod val="50000"/>
          </a:schemeClr>
        </a:solidFill>
      </dgm:spPr>
      <dgm:t>
        <a:bodyPr/>
        <a:lstStyle/>
        <a:p>
          <a:r>
            <a:rPr lang="en-US" dirty="0" smtClean="0">
              <a:latin typeface="Calibri Light" panose="020F0302020204030204" pitchFamily="34" charset="0"/>
              <a:cs typeface="Calibri Light" panose="020F0302020204030204" pitchFamily="34" charset="0"/>
            </a:rPr>
            <a:t>Click link on any transaction report</a:t>
          </a:r>
          <a:endParaRPr lang="en-US" dirty="0">
            <a:latin typeface="Calibri Light" panose="020F0302020204030204" pitchFamily="34" charset="0"/>
            <a:cs typeface="Calibri Light" panose="020F0302020204030204" pitchFamily="34" charset="0"/>
          </a:endParaRPr>
        </a:p>
      </dgm:t>
    </dgm:pt>
    <dgm:pt modelId="{2C62726F-6A70-45B3-871E-F585540E1A9B}" type="parTrans" cxnId="{8BCD19CA-9657-43C9-BBC1-CA65E7B692F2}">
      <dgm:prSet/>
      <dgm:spPr/>
      <dgm:t>
        <a:bodyPr/>
        <a:lstStyle/>
        <a:p>
          <a:endParaRPr lang="en-US"/>
        </a:p>
      </dgm:t>
    </dgm:pt>
    <dgm:pt modelId="{EEE2C31E-C387-4AD3-85E7-018D2A78D21C}" type="sibTrans" cxnId="{8BCD19CA-9657-43C9-BBC1-CA65E7B692F2}">
      <dgm:prSet/>
      <dgm:spPr/>
      <dgm:t>
        <a:bodyPr/>
        <a:lstStyle/>
        <a:p>
          <a:endParaRPr lang="en-US"/>
        </a:p>
      </dgm:t>
    </dgm:pt>
    <dgm:pt modelId="{D4BF8CB1-A8D1-4254-B616-B8C6DCB285D7}" type="pres">
      <dgm:prSet presAssocID="{433C36D2-E3F1-4CF8-B56F-3C020CDD2C95}" presName="Name0" presStyleCnt="0">
        <dgm:presLayoutVars>
          <dgm:dir/>
          <dgm:animLvl val="lvl"/>
          <dgm:resizeHandles val="exact"/>
        </dgm:presLayoutVars>
      </dgm:prSet>
      <dgm:spPr/>
      <dgm:t>
        <a:bodyPr/>
        <a:lstStyle/>
        <a:p>
          <a:endParaRPr lang="en-US"/>
        </a:p>
      </dgm:t>
    </dgm:pt>
    <dgm:pt modelId="{1225C923-5BC7-49E4-A4A3-D4B0A60FDF28}" type="pres">
      <dgm:prSet presAssocID="{42CDA5C8-8A95-4C0C-99BD-709145B9B3F6}" presName="linNode" presStyleCnt="0"/>
      <dgm:spPr/>
    </dgm:pt>
    <dgm:pt modelId="{7E496D4F-E36E-48C9-A972-3C51E9EA02C6}" type="pres">
      <dgm:prSet presAssocID="{42CDA5C8-8A95-4C0C-99BD-709145B9B3F6}" presName="parTx" presStyleLbl="revTx" presStyleIdx="0" presStyleCnt="2">
        <dgm:presLayoutVars>
          <dgm:chMax val="1"/>
          <dgm:bulletEnabled val="1"/>
        </dgm:presLayoutVars>
      </dgm:prSet>
      <dgm:spPr/>
      <dgm:t>
        <a:bodyPr/>
        <a:lstStyle/>
        <a:p>
          <a:endParaRPr lang="en-US"/>
        </a:p>
      </dgm:t>
    </dgm:pt>
    <dgm:pt modelId="{6506E244-ECD4-4002-9149-B99DC5E539E5}" type="pres">
      <dgm:prSet presAssocID="{42CDA5C8-8A95-4C0C-99BD-709145B9B3F6}" presName="bracket" presStyleLbl="parChTrans1D1" presStyleIdx="0" presStyleCnt="2"/>
      <dgm:spPr/>
    </dgm:pt>
    <dgm:pt modelId="{CE0C1156-74D6-4449-A9FF-25DD73F2086E}" type="pres">
      <dgm:prSet presAssocID="{42CDA5C8-8A95-4C0C-99BD-709145B9B3F6}" presName="spH" presStyleCnt="0"/>
      <dgm:spPr/>
    </dgm:pt>
    <dgm:pt modelId="{40094614-FBCC-4BDA-880A-C2B15FA16DF4}" type="pres">
      <dgm:prSet presAssocID="{42CDA5C8-8A95-4C0C-99BD-709145B9B3F6}" presName="desTx" presStyleLbl="node1" presStyleIdx="0" presStyleCnt="2">
        <dgm:presLayoutVars>
          <dgm:bulletEnabled val="1"/>
        </dgm:presLayoutVars>
      </dgm:prSet>
      <dgm:spPr/>
      <dgm:t>
        <a:bodyPr/>
        <a:lstStyle/>
        <a:p>
          <a:endParaRPr lang="en-US"/>
        </a:p>
      </dgm:t>
    </dgm:pt>
    <dgm:pt modelId="{9BD17E91-7E1F-4F1D-A75E-970B5EAD70B9}" type="pres">
      <dgm:prSet presAssocID="{FEC570E2-85AF-4C1F-BAD6-7C7E1348A319}" presName="spV" presStyleCnt="0"/>
      <dgm:spPr/>
    </dgm:pt>
    <dgm:pt modelId="{04F26733-7FF4-4CD1-BEEC-CCF69C491DD6}" type="pres">
      <dgm:prSet presAssocID="{15417308-B456-44DC-A6C8-D2B0DDE74E43}" presName="linNode" presStyleCnt="0"/>
      <dgm:spPr/>
    </dgm:pt>
    <dgm:pt modelId="{259991E4-9E62-4A49-AAB3-74895A5F8220}" type="pres">
      <dgm:prSet presAssocID="{15417308-B456-44DC-A6C8-D2B0DDE74E43}" presName="parTx" presStyleLbl="revTx" presStyleIdx="1" presStyleCnt="2">
        <dgm:presLayoutVars>
          <dgm:chMax val="1"/>
          <dgm:bulletEnabled val="1"/>
        </dgm:presLayoutVars>
      </dgm:prSet>
      <dgm:spPr/>
      <dgm:t>
        <a:bodyPr/>
        <a:lstStyle/>
        <a:p>
          <a:endParaRPr lang="en-US"/>
        </a:p>
      </dgm:t>
    </dgm:pt>
    <dgm:pt modelId="{14F5C8C4-EB9F-442C-AB35-2402FA1CDB83}" type="pres">
      <dgm:prSet presAssocID="{15417308-B456-44DC-A6C8-D2B0DDE74E43}" presName="bracket" presStyleLbl="parChTrans1D1" presStyleIdx="1" presStyleCnt="2"/>
      <dgm:spPr/>
    </dgm:pt>
    <dgm:pt modelId="{A246D1E2-31E7-4CEA-8C2E-59253B48C964}" type="pres">
      <dgm:prSet presAssocID="{15417308-B456-44DC-A6C8-D2B0DDE74E43}" presName="spH" presStyleCnt="0"/>
      <dgm:spPr/>
    </dgm:pt>
    <dgm:pt modelId="{833B0CBF-C185-45B0-85DB-2C72C72C3317}" type="pres">
      <dgm:prSet presAssocID="{15417308-B456-44DC-A6C8-D2B0DDE74E43}" presName="desTx" presStyleLbl="node1" presStyleIdx="1" presStyleCnt="2">
        <dgm:presLayoutVars>
          <dgm:bulletEnabled val="1"/>
        </dgm:presLayoutVars>
      </dgm:prSet>
      <dgm:spPr/>
      <dgm:t>
        <a:bodyPr/>
        <a:lstStyle/>
        <a:p>
          <a:endParaRPr lang="en-US"/>
        </a:p>
      </dgm:t>
    </dgm:pt>
  </dgm:ptLst>
  <dgm:cxnLst>
    <dgm:cxn modelId="{1769D069-3212-4B74-A509-536B3D64FA0E}" srcId="{42CDA5C8-8A95-4C0C-99BD-709145B9B3F6}" destId="{571957F1-0AC9-4255-80B9-5D2C8E08C65C}" srcOrd="1" destOrd="0" parTransId="{D0B1BF74-C403-4C5B-9E9E-2F4F2CA2A22C}" sibTransId="{0E4F1F1C-E7C5-4398-A459-E463931A7CCC}"/>
    <dgm:cxn modelId="{0E1BCA52-FA86-41A9-8FEC-90537B5AF0E1}" type="presOf" srcId="{433C36D2-E3F1-4CF8-B56F-3C020CDD2C95}" destId="{D4BF8CB1-A8D1-4254-B616-B8C6DCB285D7}" srcOrd="0" destOrd="0" presId="urn:diagrams.loki3.com/BracketList"/>
    <dgm:cxn modelId="{9655874C-92B4-4E00-B87C-563ED88DFD0A}" type="presOf" srcId="{42CDA5C8-8A95-4C0C-99BD-709145B9B3F6}" destId="{7E496D4F-E36E-48C9-A972-3C51E9EA02C6}" srcOrd="0" destOrd="0" presId="urn:diagrams.loki3.com/BracketList"/>
    <dgm:cxn modelId="{C15B9DE2-2767-46B7-A02D-EE5C68658C36}" srcId="{433C36D2-E3F1-4CF8-B56F-3C020CDD2C95}" destId="{42CDA5C8-8A95-4C0C-99BD-709145B9B3F6}" srcOrd="0" destOrd="0" parTransId="{F4D1BA92-20BF-45FF-9CFD-11487B2EC36A}" sibTransId="{FEC570E2-85AF-4C1F-BAD6-7C7E1348A319}"/>
    <dgm:cxn modelId="{0A64F0B7-38C2-44CF-BF21-030204790847}" srcId="{433C36D2-E3F1-4CF8-B56F-3C020CDD2C95}" destId="{15417308-B456-44DC-A6C8-D2B0DDE74E43}" srcOrd="1" destOrd="0" parTransId="{A078B180-5AD7-4A43-BA78-AD774CF3A9DA}" sibTransId="{D33091CB-8AA1-40E2-8756-C1CE3E909CC5}"/>
    <dgm:cxn modelId="{F670CD6E-B2D0-495B-A53C-8847C584E67E}" type="presOf" srcId="{8A33CFA7-61A8-43B0-8D6F-D4A8376D9E3D}" destId="{833B0CBF-C185-45B0-85DB-2C72C72C3317}" srcOrd="0" destOrd="0" presId="urn:diagrams.loki3.com/BracketList"/>
    <dgm:cxn modelId="{8BCD19CA-9657-43C9-BBC1-CA65E7B692F2}" srcId="{15417308-B456-44DC-A6C8-D2B0DDE74E43}" destId="{8A33CFA7-61A8-43B0-8D6F-D4A8376D9E3D}" srcOrd="0" destOrd="0" parTransId="{2C62726F-6A70-45B3-871E-F585540E1A9B}" sibTransId="{EEE2C31E-C387-4AD3-85E7-018D2A78D21C}"/>
    <dgm:cxn modelId="{EE4199E2-3966-4504-AE97-E77F1694A224}" type="presOf" srcId="{15417308-B456-44DC-A6C8-D2B0DDE74E43}" destId="{259991E4-9E62-4A49-AAB3-74895A5F8220}" srcOrd="0" destOrd="0" presId="urn:diagrams.loki3.com/BracketList"/>
    <dgm:cxn modelId="{0D3B7664-9A4D-4545-8F45-41E23F9444B7}" type="presOf" srcId="{571957F1-0AC9-4255-80B9-5D2C8E08C65C}" destId="{40094614-FBCC-4BDA-880A-C2B15FA16DF4}" srcOrd="0" destOrd="1" presId="urn:diagrams.loki3.com/BracketList"/>
    <dgm:cxn modelId="{3B93AC61-25F4-44AB-92FD-9B34FBE703E9}" type="presOf" srcId="{D6D68A97-28F6-47DA-BEB0-2F7271EF879D}" destId="{40094614-FBCC-4BDA-880A-C2B15FA16DF4}" srcOrd="0" destOrd="0" presId="urn:diagrams.loki3.com/BracketList"/>
    <dgm:cxn modelId="{83130F0B-A83E-4227-812D-C50DBF5C235D}" srcId="{42CDA5C8-8A95-4C0C-99BD-709145B9B3F6}" destId="{D6D68A97-28F6-47DA-BEB0-2F7271EF879D}" srcOrd="0" destOrd="0" parTransId="{A9F6F044-72A3-48AD-A57D-314FDEEA6EA7}" sibTransId="{7EC4E566-A512-4D84-9859-D9DC02B47ACE}"/>
    <dgm:cxn modelId="{AD3F6C93-2163-4E31-8A08-599CC2796CF1}" type="presParOf" srcId="{D4BF8CB1-A8D1-4254-B616-B8C6DCB285D7}" destId="{1225C923-5BC7-49E4-A4A3-D4B0A60FDF28}" srcOrd="0" destOrd="0" presId="urn:diagrams.loki3.com/BracketList"/>
    <dgm:cxn modelId="{17D39796-E5C1-4B64-A85F-F60F71DBFE51}" type="presParOf" srcId="{1225C923-5BC7-49E4-A4A3-D4B0A60FDF28}" destId="{7E496D4F-E36E-48C9-A972-3C51E9EA02C6}" srcOrd="0" destOrd="0" presId="urn:diagrams.loki3.com/BracketList"/>
    <dgm:cxn modelId="{5CFC62B5-50C3-4C1A-AF60-B73B9A89216A}" type="presParOf" srcId="{1225C923-5BC7-49E4-A4A3-D4B0A60FDF28}" destId="{6506E244-ECD4-4002-9149-B99DC5E539E5}" srcOrd="1" destOrd="0" presId="urn:diagrams.loki3.com/BracketList"/>
    <dgm:cxn modelId="{D990F377-697C-4AF8-8D01-819CCC6056EA}" type="presParOf" srcId="{1225C923-5BC7-49E4-A4A3-D4B0A60FDF28}" destId="{CE0C1156-74D6-4449-A9FF-25DD73F2086E}" srcOrd="2" destOrd="0" presId="urn:diagrams.loki3.com/BracketList"/>
    <dgm:cxn modelId="{AD0C44D3-967B-4942-B4E0-7E0AF6692929}" type="presParOf" srcId="{1225C923-5BC7-49E4-A4A3-D4B0A60FDF28}" destId="{40094614-FBCC-4BDA-880A-C2B15FA16DF4}" srcOrd="3" destOrd="0" presId="urn:diagrams.loki3.com/BracketList"/>
    <dgm:cxn modelId="{27EADCFE-6F51-41C9-B001-72120B46CA82}" type="presParOf" srcId="{D4BF8CB1-A8D1-4254-B616-B8C6DCB285D7}" destId="{9BD17E91-7E1F-4F1D-A75E-970B5EAD70B9}" srcOrd="1" destOrd="0" presId="urn:diagrams.loki3.com/BracketList"/>
    <dgm:cxn modelId="{B5F8F0FD-5C59-4AEE-8DDA-A43BC9CFE56A}" type="presParOf" srcId="{D4BF8CB1-A8D1-4254-B616-B8C6DCB285D7}" destId="{04F26733-7FF4-4CD1-BEEC-CCF69C491DD6}" srcOrd="2" destOrd="0" presId="urn:diagrams.loki3.com/BracketList"/>
    <dgm:cxn modelId="{703C5C31-A2C4-446C-AB0F-CC94B768AFDC}" type="presParOf" srcId="{04F26733-7FF4-4CD1-BEEC-CCF69C491DD6}" destId="{259991E4-9E62-4A49-AAB3-74895A5F8220}" srcOrd="0" destOrd="0" presId="urn:diagrams.loki3.com/BracketList"/>
    <dgm:cxn modelId="{0832C610-2A9F-44B7-892D-F5B3F60386D1}" type="presParOf" srcId="{04F26733-7FF4-4CD1-BEEC-CCF69C491DD6}" destId="{14F5C8C4-EB9F-442C-AB35-2402FA1CDB83}" srcOrd="1" destOrd="0" presId="urn:diagrams.loki3.com/BracketList"/>
    <dgm:cxn modelId="{42BD7C51-AEBD-48DF-B029-9F3969A849F5}" type="presParOf" srcId="{04F26733-7FF4-4CD1-BEEC-CCF69C491DD6}" destId="{A246D1E2-31E7-4CEA-8C2E-59253B48C964}" srcOrd="2" destOrd="0" presId="urn:diagrams.loki3.com/BracketList"/>
    <dgm:cxn modelId="{884266C6-636D-495E-9203-75030832DAA7}" type="presParOf" srcId="{04F26733-7FF4-4CD1-BEEC-CCF69C491DD6}" destId="{833B0CBF-C185-45B0-85DB-2C72C72C3317}"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142DAF-458E-4F5A-AC23-BCE42D7E4B6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A962F08A-00F4-4FAA-9AB8-485A7CED9B70}">
      <dgm:prSet phldrT="[Text]"/>
      <dgm:spPr>
        <a:solidFill>
          <a:schemeClr val="tx2">
            <a:lumMod val="75000"/>
          </a:schemeClr>
        </a:solidFill>
      </dgm:spPr>
      <dgm:t>
        <a:bodyPr/>
        <a:lstStyle/>
        <a:p>
          <a:r>
            <a:rPr lang="en-US" dirty="0" smtClean="0">
              <a:latin typeface="Calibri Light" panose="020F0302020204030204" pitchFamily="34" charset="0"/>
              <a:cs typeface="Calibri Light" panose="020F0302020204030204" pitchFamily="34" charset="0"/>
            </a:rPr>
            <a:t>Identify an internal auxiliary bill</a:t>
          </a:r>
          <a:endParaRPr lang="en-US" dirty="0">
            <a:latin typeface="Calibri Light" panose="020F0302020204030204" pitchFamily="34" charset="0"/>
            <a:cs typeface="Calibri Light" panose="020F0302020204030204" pitchFamily="34" charset="0"/>
          </a:endParaRPr>
        </a:p>
      </dgm:t>
    </dgm:pt>
    <dgm:pt modelId="{DD48DA5E-525A-468E-B035-CFCFCF243F95}" type="parTrans" cxnId="{F64E0CE2-C43D-48E3-875A-24BCED820C08}">
      <dgm:prSet/>
      <dgm:spPr/>
      <dgm:t>
        <a:bodyPr/>
        <a:lstStyle/>
        <a:p>
          <a:endParaRPr lang="en-US"/>
        </a:p>
      </dgm:t>
    </dgm:pt>
    <dgm:pt modelId="{D044F336-3746-4E37-9FB2-6F706BF06794}" type="sibTrans" cxnId="{F64E0CE2-C43D-48E3-875A-24BCED820C08}">
      <dgm:prSet/>
      <dgm:spPr/>
      <dgm:t>
        <a:bodyPr/>
        <a:lstStyle/>
        <a:p>
          <a:endParaRPr lang="en-US"/>
        </a:p>
      </dgm:t>
    </dgm:pt>
    <dgm:pt modelId="{8AC1F944-F750-4614-B215-DBF5B0026D91}">
      <dgm:prSet/>
      <dgm:spPr>
        <a:solidFill>
          <a:schemeClr val="tx2">
            <a:lumMod val="75000"/>
          </a:schemeClr>
        </a:solidFill>
      </dgm:spPr>
      <dgm:t>
        <a:bodyPr/>
        <a:lstStyle/>
        <a:p>
          <a:r>
            <a:rPr lang="en-US" dirty="0" smtClean="0">
              <a:latin typeface="Calibri Light" panose="020F0302020204030204" pitchFamily="34" charset="0"/>
              <a:cs typeface="Calibri Light" panose="020F0302020204030204" pitchFamily="34" charset="0"/>
            </a:rPr>
            <a:t>State why an internal purchase order (PO) is required and the purpose it serves (what it does)</a:t>
          </a:r>
          <a:endParaRPr lang="en-US" dirty="0">
            <a:latin typeface="Calibri Light" panose="020F0302020204030204" pitchFamily="34" charset="0"/>
            <a:cs typeface="Calibri Light" panose="020F0302020204030204" pitchFamily="34" charset="0"/>
          </a:endParaRPr>
        </a:p>
      </dgm:t>
    </dgm:pt>
    <dgm:pt modelId="{52EC1DA0-9640-449F-8205-0826223F9EEF}" type="parTrans" cxnId="{0EE97C4D-6442-44CE-9A4C-9AF50E8D0314}">
      <dgm:prSet/>
      <dgm:spPr/>
      <dgm:t>
        <a:bodyPr/>
        <a:lstStyle/>
        <a:p>
          <a:endParaRPr lang="en-US"/>
        </a:p>
      </dgm:t>
    </dgm:pt>
    <dgm:pt modelId="{85B00F77-1A52-487A-AC17-6616386D59BB}" type="sibTrans" cxnId="{0EE97C4D-6442-44CE-9A4C-9AF50E8D0314}">
      <dgm:prSet/>
      <dgm:spPr/>
      <dgm:t>
        <a:bodyPr/>
        <a:lstStyle/>
        <a:p>
          <a:endParaRPr lang="en-US"/>
        </a:p>
      </dgm:t>
    </dgm:pt>
    <dgm:pt modelId="{F0B42E6F-481A-4AE2-8530-79CAC89FA0BC}">
      <dgm:prSet/>
      <dgm:spPr>
        <a:solidFill>
          <a:schemeClr val="tx2">
            <a:lumMod val="75000"/>
          </a:schemeClr>
        </a:solidFill>
      </dgm:spPr>
      <dgm:t>
        <a:bodyPr/>
        <a:lstStyle/>
        <a:p>
          <a:r>
            <a:rPr lang="en-US" dirty="0" smtClean="0">
              <a:latin typeface="Calibri Light" panose="020F0302020204030204" pitchFamily="34" charset="0"/>
              <a:cs typeface="Calibri Light" panose="020F0302020204030204" pitchFamily="34" charset="0"/>
            </a:rPr>
            <a:t>Explain how and when auxiliary billing impacts you</a:t>
          </a:r>
          <a:endParaRPr lang="en-US" dirty="0">
            <a:latin typeface="Calibri Light" panose="020F0302020204030204" pitchFamily="34" charset="0"/>
            <a:cs typeface="Calibri Light" panose="020F0302020204030204" pitchFamily="34" charset="0"/>
          </a:endParaRPr>
        </a:p>
      </dgm:t>
    </dgm:pt>
    <dgm:pt modelId="{0531EB05-6725-42F3-BCE9-DC09754A9975}" type="parTrans" cxnId="{F9915ABE-2A62-4B02-8BAB-4F8B6809FE87}">
      <dgm:prSet/>
      <dgm:spPr/>
      <dgm:t>
        <a:bodyPr/>
        <a:lstStyle/>
        <a:p>
          <a:endParaRPr lang="en-US"/>
        </a:p>
      </dgm:t>
    </dgm:pt>
    <dgm:pt modelId="{0A6668CC-6586-4A12-9F80-838B89149282}" type="sibTrans" cxnId="{F9915ABE-2A62-4B02-8BAB-4F8B6809FE87}">
      <dgm:prSet/>
      <dgm:spPr/>
      <dgm:t>
        <a:bodyPr/>
        <a:lstStyle/>
        <a:p>
          <a:endParaRPr lang="en-US"/>
        </a:p>
      </dgm:t>
    </dgm:pt>
    <dgm:pt modelId="{35371B41-75CA-4C13-BB14-AA2A5569E80B}">
      <dgm:prSet/>
      <dgm:spPr>
        <a:solidFill>
          <a:schemeClr val="tx2">
            <a:lumMod val="75000"/>
          </a:schemeClr>
        </a:solidFill>
      </dgm:spPr>
      <dgm:t>
        <a:bodyPr/>
        <a:lstStyle/>
        <a:p>
          <a:r>
            <a:rPr lang="en-US" dirty="0" smtClean="0">
              <a:latin typeface="Calibri Light" panose="020F0302020204030204" pitchFamily="34" charset="0"/>
              <a:cs typeface="Calibri Light" panose="020F0302020204030204" pitchFamily="34" charset="0"/>
            </a:rPr>
            <a:t>Describe how to manage an internal purchase order throughout the fiscal year</a:t>
          </a:r>
          <a:endParaRPr lang="en-US" dirty="0">
            <a:latin typeface="Calibri Light" panose="020F0302020204030204" pitchFamily="34" charset="0"/>
            <a:cs typeface="Calibri Light" panose="020F0302020204030204" pitchFamily="34" charset="0"/>
          </a:endParaRPr>
        </a:p>
      </dgm:t>
    </dgm:pt>
    <dgm:pt modelId="{97BAF98D-A1EC-41D6-B44A-707A3E996D77}" type="parTrans" cxnId="{571C1BA9-FDE8-4521-83D6-C594ADE2D553}">
      <dgm:prSet/>
      <dgm:spPr/>
      <dgm:t>
        <a:bodyPr/>
        <a:lstStyle/>
        <a:p>
          <a:endParaRPr lang="en-US"/>
        </a:p>
      </dgm:t>
    </dgm:pt>
    <dgm:pt modelId="{43E5F692-396C-4EDB-89DB-DF1626BDC226}" type="sibTrans" cxnId="{571C1BA9-FDE8-4521-83D6-C594ADE2D553}">
      <dgm:prSet/>
      <dgm:spPr/>
      <dgm:t>
        <a:bodyPr/>
        <a:lstStyle/>
        <a:p>
          <a:endParaRPr lang="en-US"/>
        </a:p>
      </dgm:t>
    </dgm:pt>
    <dgm:pt modelId="{696F4113-387E-4A02-8B0D-D8BED3904AA1}">
      <dgm:prSet/>
      <dgm:spPr>
        <a:solidFill>
          <a:schemeClr val="tx2">
            <a:lumMod val="75000"/>
          </a:schemeClr>
        </a:solidFill>
      </dgm:spPr>
      <dgm:t>
        <a:bodyPr/>
        <a:lstStyle/>
        <a:p>
          <a:r>
            <a:rPr lang="en-US" dirty="0" smtClean="0">
              <a:latin typeface="Calibri Light" panose="020F0302020204030204" pitchFamily="34" charset="0"/>
              <a:cs typeface="Calibri Light" panose="020F0302020204030204" pitchFamily="34" charset="0"/>
            </a:rPr>
            <a:t>Locate resources available for Departments to research billing and payment questions</a:t>
          </a:r>
          <a:endParaRPr lang="en-US" dirty="0">
            <a:latin typeface="Calibri Light" panose="020F0302020204030204" pitchFamily="34" charset="0"/>
            <a:cs typeface="Calibri Light" panose="020F0302020204030204" pitchFamily="34" charset="0"/>
          </a:endParaRPr>
        </a:p>
      </dgm:t>
    </dgm:pt>
    <dgm:pt modelId="{ADA8851B-B185-4FD8-8746-D66BB1A0CCA3}" type="parTrans" cxnId="{64039A51-3066-4FA7-A728-A2BBEBA50F1B}">
      <dgm:prSet/>
      <dgm:spPr/>
      <dgm:t>
        <a:bodyPr/>
        <a:lstStyle/>
        <a:p>
          <a:endParaRPr lang="en-US"/>
        </a:p>
      </dgm:t>
    </dgm:pt>
    <dgm:pt modelId="{8081E811-A385-4C5C-B766-DE677C9E29FA}" type="sibTrans" cxnId="{64039A51-3066-4FA7-A728-A2BBEBA50F1B}">
      <dgm:prSet/>
      <dgm:spPr/>
      <dgm:t>
        <a:bodyPr/>
        <a:lstStyle/>
        <a:p>
          <a:endParaRPr lang="en-US"/>
        </a:p>
      </dgm:t>
    </dgm:pt>
    <dgm:pt modelId="{E0D51F96-FFE9-446F-B13E-AF9BFB80973E}">
      <dgm:prSet phldrT="[Text]"/>
      <dgm:spPr/>
      <dgm:t>
        <a:bodyPr/>
        <a:lstStyle/>
        <a:p>
          <a:r>
            <a:rPr lang="en-US" dirty="0" smtClean="0"/>
            <a:t>Course Objectives</a:t>
          </a:r>
          <a:endParaRPr lang="en-US" dirty="0"/>
        </a:p>
      </dgm:t>
    </dgm:pt>
    <dgm:pt modelId="{675437B0-4378-4543-A036-BC21CC98B647}" type="parTrans" cxnId="{9E8F42A6-5D05-4A7F-8B1A-E42E0748EB07}">
      <dgm:prSet/>
      <dgm:spPr/>
      <dgm:t>
        <a:bodyPr/>
        <a:lstStyle/>
        <a:p>
          <a:endParaRPr lang="en-US"/>
        </a:p>
      </dgm:t>
    </dgm:pt>
    <dgm:pt modelId="{90B3AF1C-6BB0-463A-BEB7-B5E965A99E32}" type="sibTrans" cxnId="{9E8F42A6-5D05-4A7F-8B1A-E42E0748EB07}">
      <dgm:prSet/>
      <dgm:spPr/>
      <dgm:t>
        <a:bodyPr/>
        <a:lstStyle/>
        <a:p>
          <a:endParaRPr lang="en-US"/>
        </a:p>
      </dgm:t>
    </dgm:pt>
    <dgm:pt modelId="{1C4C9B85-45D3-45E3-B8C7-BA10D09A33E9}" type="pres">
      <dgm:prSet presAssocID="{29142DAF-458E-4F5A-AC23-BCE42D7E4B6F}" presName="Name0" presStyleCnt="0">
        <dgm:presLayoutVars>
          <dgm:dir/>
          <dgm:animLvl val="lvl"/>
          <dgm:resizeHandles val="exact"/>
        </dgm:presLayoutVars>
      </dgm:prSet>
      <dgm:spPr/>
      <dgm:t>
        <a:bodyPr/>
        <a:lstStyle/>
        <a:p>
          <a:endParaRPr lang="en-US"/>
        </a:p>
      </dgm:t>
    </dgm:pt>
    <dgm:pt modelId="{55FA89E8-5A54-4AB7-A22D-081DDE1E931B}" type="pres">
      <dgm:prSet presAssocID="{E0D51F96-FFE9-446F-B13E-AF9BFB80973E}" presName="linNode" presStyleCnt="0"/>
      <dgm:spPr/>
    </dgm:pt>
    <dgm:pt modelId="{73C319DE-B026-4092-9F30-4C9798C16E7B}" type="pres">
      <dgm:prSet presAssocID="{E0D51F96-FFE9-446F-B13E-AF9BFB80973E}" presName="parTx" presStyleLbl="revTx" presStyleIdx="0" presStyleCnt="1">
        <dgm:presLayoutVars>
          <dgm:chMax val="1"/>
          <dgm:bulletEnabled val="1"/>
        </dgm:presLayoutVars>
      </dgm:prSet>
      <dgm:spPr/>
      <dgm:t>
        <a:bodyPr/>
        <a:lstStyle/>
        <a:p>
          <a:endParaRPr lang="en-US"/>
        </a:p>
      </dgm:t>
    </dgm:pt>
    <dgm:pt modelId="{156D3B5E-1E4B-4322-9C61-C87A37B078D8}" type="pres">
      <dgm:prSet presAssocID="{E0D51F96-FFE9-446F-B13E-AF9BFB80973E}" presName="bracket" presStyleLbl="parChTrans1D1" presStyleIdx="0" presStyleCnt="1"/>
      <dgm:spPr/>
    </dgm:pt>
    <dgm:pt modelId="{A4DE61F2-436D-40BC-84DE-4A831444235B}" type="pres">
      <dgm:prSet presAssocID="{E0D51F96-FFE9-446F-B13E-AF9BFB80973E}" presName="spH" presStyleCnt="0"/>
      <dgm:spPr/>
    </dgm:pt>
    <dgm:pt modelId="{AE92AC30-B6EF-4ED5-9755-9D9F19643973}" type="pres">
      <dgm:prSet presAssocID="{E0D51F96-FFE9-446F-B13E-AF9BFB80973E}" presName="desTx" presStyleLbl="node1" presStyleIdx="0" presStyleCnt="1" custScaleX="155575">
        <dgm:presLayoutVars>
          <dgm:bulletEnabled val="1"/>
        </dgm:presLayoutVars>
      </dgm:prSet>
      <dgm:spPr/>
      <dgm:t>
        <a:bodyPr/>
        <a:lstStyle/>
        <a:p>
          <a:endParaRPr lang="en-US"/>
        </a:p>
      </dgm:t>
    </dgm:pt>
  </dgm:ptLst>
  <dgm:cxnLst>
    <dgm:cxn modelId="{571C1BA9-FDE8-4521-83D6-C594ADE2D553}" srcId="{E0D51F96-FFE9-446F-B13E-AF9BFB80973E}" destId="{35371B41-75CA-4C13-BB14-AA2A5569E80B}" srcOrd="3" destOrd="0" parTransId="{97BAF98D-A1EC-41D6-B44A-707A3E996D77}" sibTransId="{43E5F692-396C-4EDB-89DB-DF1626BDC226}"/>
    <dgm:cxn modelId="{0EE97C4D-6442-44CE-9A4C-9AF50E8D0314}" srcId="{E0D51F96-FFE9-446F-B13E-AF9BFB80973E}" destId="{8AC1F944-F750-4614-B215-DBF5B0026D91}" srcOrd="1" destOrd="0" parTransId="{52EC1DA0-9640-449F-8205-0826223F9EEF}" sibTransId="{85B00F77-1A52-487A-AC17-6616386D59BB}"/>
    <dgm:cxn modelId="{FC928EAF-940B-48CE-B8EB-DB75EE23B847}" type="presOf" srcId="{8AC1F944-F750-4614-B215-DBF5B0026D91}" destId="{AE92AC30-B6EF-4ED5-9755-9D9F19643973}" srcOrd="0" destOrd="1" presId="urn:diagrams.loki3.com/BracketList"/>
    <dgm:cxn modelId="{F64E0CE2-C43D-48E3-875A-24BCED820C08}" srcId="{E0D51F96-FFE9-446F-B13E-AF9BFB80973E}" destId="{A962F08A-00F4-4FAA-9AB8-485A7CED9B70}" srcOrd="0" destOrd="0" parTransId="{DD48DA5E-525A-468E-B035-CFCFCF243F95}" sibTransId="{D044F336-3746-4E37-9FB2-6F706BF06794}"/>
    <dgm:cxn modelId="{6F4FA029-6215-482D-B469-17A90EC4B1B9}" type="presOf" srcId="{696F4113-387E-4A02-8B0D-D8BED3904AA1}" destId="{AE92AC30-B6EF-4ED5-9755-9D9F19643973}" srcOrd="0" destOrd="4" presId="urn:diagrams.loki3.com/BracketList"/>
    <dgm:cxn modelId="{999BD73C-65DC-4EC2-A8D1-56BAA1C65023}" type="presOf" srcId="{29142DAF-458E-4F5A-AC23-BCE42D7E4B6F}" destId="{1C4C9B85-45D3-45E3-B8C7-BA10D09A33E9}" srcOrd="0" destOrd="0" presId="urn:diagrams.loki3.com/BracketList"/>
    <dgm:cxn modelId="{3794C908-8D70-46D0-BDFC-85B4C35CF5EB}" type="presOf" srcId="{A962F08A-00F4-4FAA-9AB8-485A7CED9B70}" destId="{AE92AC30-B6EF-4ED5-9755-9D9F19643973}" srcOrd="0" destOrd="0" presId="urn:diagrams.loki3.com/BracketList"/>
    <dgm:cxn modelId="{F9915ABE-2A62-4B02-8BAB-4F8B6809FE87}" srcId="{E0D51F96-FFE9-446F-B13E-AF9BFB80973E}" destId="{F0B42E6F-481A-4AE2-8530-79CAC89FA0BC}" srcOrd="2" destOrd="0" parTransId="{0531EB05-6725-42F3-BCE9-DC09754A9975}" sibTransId="{0A6668CC-6586-4A12-9F80-838B89149282}"/>
    <dgm:cxn modelId="{64039A51-3066-4FA7-A728-A2BBEBA50F1B}" srcId="{E0D51F96-FFE9-446F-B13E-AF9BFB80973E}" destId="{696F4113-387E-4A02-8B0D-D8BED3904AA1}" srcOrd="4" destOrd="0" parTransId="{ADA8851B-B185-4FD8-8746-D66BB1A0CCA3}" sibTransId="{8081E811-A385-4C5C-B766-DE677C9E29FA}"/>
    <dgm:cxn modelId="{81543D9C-7D1A-406D-A13B-DB317915C988}" type="presOf" srcId="{F0B42E6F-481A-4AE2-8530-79CAC89FA0BC}" destId="{AE92AC30-B6EF-4ED5-9755-9D9F19643973}" srcOrd="0" destOrd="2" presId="urn:diagrams.loki3.com/BracketList"/>
    <dgm:cxn modelId="{A12ED3B4-45F1-4290-BF7F-0A2DA4CEC710}" type="presOf" srcId="{E0D51F96-FFE9-446F-B13E-AF9BFB80973E}" destId="{73C319DE-B026-4092-9F30-4C9798C16E7B}" srcOrd="0" destOrd="0" presId="urn:diagrams.loki3.com/BracketList"/>
    <dgm:cxn modelId="{9E8F42A6-5D05-4A7F-8B1A-E42E0748EB07}" srcId="{29142DAF-458E-4F5A-AC23-BCE42D7E4B6F}" destId="{E0D51F96-FFE9-446F-B13E-AF9BFB80973E}" srcOrd="0" destOrd="0" parTransId="{675437B0-4378-4543-A036-BC21CC98B647}" sibTransId="{90B3AF1C-6BB0-463A-BEB7-B5E965A99E32}"/>
    <dgm:cxn modelId="{92D5CF53-FE93-44B3-8682-5D5292AF85E1}" type="presOf" srcId="{35371B41-75CA-4C13-BB14-AA2A5569E80B}" destId="{AE92AC30-B6EF-4ED5-9755-9D9F19643973}" srcOrd="0" destOrd="3" presId="urn:diagrams.loki3.com/BracketList"/>
    <dgm:cxn modelId="{00237443-D2C4-4B91-ABA6-29C8CBBD133F}" type="presParOf" srcId="{1C4C9B85-45D3-45E3-B8C7-BA10D09A33E9}" destId="{55FA89E8-5A54-4AB7-A22D-081DDE1E931B}" srcOrd="0" destOrd="0" presId="urn:diagrams.loki3.com/BracketList"/>
    <dgm:cxn modelId="{72CEAA39-3D58-4227-957F-3087291E4878}" type="presParOf" srcId="{55FA89E8-5A54-4AB7-A22D-081DDE1E931B}" destId="{73C319DE-B026-4092-9F30-4C9798C16E7B}" srcOrd="0" destOrd="0" presId="urn:diagrams.loki3.com/BracketList"/>
    <dgm:cxn modelId="{49159583-4968-4A35-A13D-31FCC1D52799}" type="presParOf" srcId="{55FA89E8-5A54-4AB7-A22D-081DDE1E931B}" destId="{156D3B5E-1E4B-4322-9C61-C87A37B078D8}" srcOrd="1" destOrd="0" presId="urn:diagrams.loki3.com/BracketList"/>
    <dgm:cxn modelId="{6350DB24-5708-408D-AB82-B34C6EB60741}" type="presParOf" srcId="{55FA89E8-5A54-4AB7-A22D-081DDE1E931B}" destId="{A4DE61F2-436D-40BC-84DE-4A831444235B}" srcOrd="2" destOrd="0" presId="urn:diagrams.loki3.com/BracketList"/>
    <dgm:cxn modelId="{D773A778-AC71-47E5-91F8-D36C0C27D2A6}" type="presParOf" srcId="{55FA89E8-5A54-4AB7-A22D-081DDE1E931B}" destId="{AE92AC30-B6EF-4ED5-9755-9D9F19643973}"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96D4F-E36E-48C9-A972-3C51E9EA02C6}">
      <dsp:nvSpPr>
        <dsp:cNvPr id="0" name=""/>
        <dsp:cNvSpPr/>
      </dsp:nvSpPr>
      <dsp:spPr>
        <a:xfrm>
          <a:off x="2976" y="811621"/>
          <a:ext cx="1522511" cy="1316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smtClean="0">
              <a:latin typeface="Calibri Light" panose="020F0302020204030204" pitchFamily="34" charset="0"/>
              <a:cs typeface="Calibri Light" panose="020F0302020204030204" pitchFamily="34" charset="0"/>
            </a:rPr>
            <a:t>Starting with Journal</a:t>
          </a:r>
          <a:endParaRPr lang="en-US" sz="2800" b="0" kern="1200" dirty="0">
            <a:latin typeface="Calibri Light" panose="020F0302020204030204" pitchFamily="34" charset="0"/>
            <a:cs typeface="Calibri Light" panose="020F0302020204030204" pitchFamily="34" charset="0"/>
          </a:endParaRPr>
        </a:p>
      </dsp:txBody>
      <dsp:txXfrm>
        <a:off x="2976" y="811621"/>
        <a:ext cx="1522511" cy="1316699"/>
      </dsp:txXfrm>
    </dsp:sp>
    <dsp:sp modelId="{6506E244-ECD4-4002-9149-B99DC5E539E5}">
      <dsp:nvSpPr>
        <dsp:cNvPr id="0" name=""/>
        <dsp:cNvSpPr/>
      </dsp:nvSpPr>
      <dsp:spPr>
        <a:xfrm>
          <a:off x="1525488" y="811621"/>
          <a:ext cx="304502" cy="1316699"/>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094614-FBCC-4BDA-880A-C2B15FA16DF4}">
      <dsp:nvSpPr>
        <dsp:cNvPr id="0" name=""/>
        <dsp:cNvSpPr/>
      </dsp:nvSpPr>
      <dsp:spPr>
        <a:xfrm>
          <a:off x="1951791" y="811621"/>
          <a:ext cx="4141231" cy="1316699"/>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Calibri Light" panose="020F0302020204030204" pitchFamily="34" charset="0"/>
              <a:cs typeface="Calibri Light" panose="020F0302020204030204" pitchFamily="34" charset="0"/>
            </a:rPr>
            <a:t>Identify Payment ID</a:t>
          </a:r>
          <a:endParaRPr lang="en-US" sz="2800" kern="1200" dirty="0">
            <a:latin typeface="Calibri Light" panose="020F0302020204030204" pitchFamily="34" charset="0"/>
            <a:cs typeface="Calibri Light" panose="020F0302020204030204" pitchFamily="34" charset="0"/>
          </a:endParaRPr>
        </a:p>
        <a:p>
          <a:pPr marL="285750" lvl="1" indent="-285750" algn="l" defTabSz="1244600">
            <a:lnSpc>
              <a:spcPct val="90000"/>
            </a:lnSpc>
            <a:spcBef>
              <a:spcPct val="0"/>
            </a:spcBef>
            <a:spcAft>
              <a:spcPct val="15000"/>
            </a:spcAft>
            <a:buChar char="••"/>
          </a:pPr>
          <a:r>
            <a:rPr lang="en-US" sz="2800" kern="1200" dirty="0" smtClean="0">
              <a:latin typeface="Calibri Light" panose="020F0302020204030204" pitchFamily="34" charset="0"/>
              <a:cs typeface="Calibri Light" panose="020F0302020204030204" pitchFamily="34" charset="0"/>
            </a:rPr>
            <a:t>Retrieve Attachments</a:t>
          </a:r>
          <a:endParaRPr lang="en-US" sz="2800" kern="1200" dirty="0">
            <a:latin typeface="Calibri Light" panose="020F0302020204030204" pitchFamily="34" charset="0"/>
            <a:cs typeface="Calibri Light" panose="020F0302020204030204" pitchFamily="34" charset="0"/>
          </a:endParaRPr>
        </a:p>
      </dsp:txBody>
      <dsp:txXfrm>
        <a:off x="1951791" y="811621"/>
        <a:ext cx="4141231" cy="1316699"/>
      </dsp:txXfrm>
    </dsp:sp>
    <dsp:sp modelId="{259991E4-9E62-4A49-AAB3-74895A5F8220}">
      <dsp:nvSpPr>
        <dsp:cNvPr id="0" name=""/>
        <dsp:cNvSpPr/>
      </dsp:nvSpPr>
      <dsp:spPr>
        <a:xfrm>
          <a:off x="2976" y="2272975"/>
          <a:ext cx="1522511" cy="935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kern="1200" dirty="0" smtClean="0">
              <a:latin typeface="Calibri Light" panose="020F0302020204030204" pitchFamily="34" charset="0"/>
              <a:cs typeface="Calibri Light" panose="020F0302020204030204" pitchFamily="34" charset="0"/>
            </a:rPr>
            <a:t>Starting from BI</a:t>
          </a:r>
          <a:endParaRPr lang="en-US" sz="2800" kern="1200" dirty="0">
            <a:latin typeface="Calibri Light" panose="020F0302020204030204" pitchFamily="34" charset="0"/>
            <a:cs typeface="Calibri Light" panose="020F0302020204030204" pitchFamily="34" charset="0"/>
          </a:endParaRPr>
        </a:p>
      </dsp:txBody>
      <dsp:txXfrm>
        <a:off x="2976" y="2272975"/>
        <a:ext cx="1522511" cy="935550"/>
      </dsp:txXfrm>
    </dsp:sp>
    <dsp:sp modelId="{14F5C8C4-EB9F-442C-AB35-2402FA1CDB83}">
      <dsp:nvSpPr>
        <dsp:cNvPr id="0" name=""/>
        <dsp:cNvSpPr/>
      </dsp:nvSpPr>
      <dsp:spPr>
        <a:xfrm>
          <a:off x="1525488" y="2229121"/>
          <a:ext cx="304502" cy="1023257"/>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3B0CBF-C185-45B0-85DB-2C72C72C3317}">
      <dsp:nvSpPr>
        <dsp:cNvPr id="0" name=""/>
        <dsp:cNvSpPr/>
      </dsp:nvSpPr>
      <dsp:spPr>
        <a:xfrm>
          <a:off x="1951791" y="2229121"/>
          <a:ext cx="4141231" cy="1023257"/>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Calibri Light" panose="020F0302020204030204" pitchFamily="34" charset="0"/>
              <a:cs typeface="Calibri Light" panose="020F0302020204030204" pitchFamily="34" charset="0"/>
            </a:rPr>
            <a:t>Click link on any transaction report</a:t>
          </a:r>
          <a:endParaRPr lang="en-US" sz="2800" kern="1200" dirty="0">
            <a:latin typeface="Calibri Light" panose="020F0302020204030204" pitchFamily="34" charset="0"/>
            <a:cs typeface="Calibri Light" panose="020F0302020204030204" pitchFamily="34" charset="0"/>
          </a:endParaRPr>
        </a:p>
      </dsp:txBody>
      <dsp:txXfrm>
        <a:off x="1951791" y="2229121"/>
        <a:ext cx="4141231" cy="1023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319DE-B026-4092-9F30-4C9798C16E7B}">
      <dsp:nvSpPr>
        <dsp:cNvPr id="0" name=""/>
        <dsp:cNvSpPr/>
      </dsp:nvSpPr>
      <dsp:spPr>
        <a:xfrm>
          <a:off x="905" y="1669103"/>
          <a:ext cx="1581030"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lvl="0" algn="r" defTabSz="1022350">
            <a:lnSpc>
              <a:spcPct val="90000"/>
            </a:lnSpc>
            <a:spcBef>
              <a:spcPct val="0"/>
            </a:spcBef>
            <a:spcAft>
              <a:spcPct val="35000"/>
            </a:spcAft>
          </a:pPr>
          <a:r>
            <a:rPr lang="en-US" sz="2300" kern="1200" dirty="0" smtClean="0"/>
            <a:t>Course Objectives</a:t>
          </a:r>
          <a:endParaRPr lang="en-US" sz="2300" kern="1200" dirty="0"/>
        </a:p>
      </dsp:txBody>
      <dsp:txXfrm>
        <a:off x="905" y="1669103"/>
        <a:ext cx="1581030" cy="725793"/>
      </dsp:txXfrm>
    </dsp:sp>
    <dsp:sp modelId="{156D3B5E-1E4B-4322-9C61-C87A37B078D8}">
      <dsp:nvSpPr>
        <dsp:cNvPr id="0" name=""/>
        <dsp:cNvSpPr/>
      </dsp:nvSpPr>
      <dsp:spPr>
        <a:xfrm>
          <a:off x="1581936" y="535050"/>
          <a:ext cx="316206" cy="2993899"/>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92AC30-B6EF-4ED5-9755-9D9F19643973}">
      <dsp:nvSpPr>
        <dsp:cNvPr id="0" name=""/>
        <dsp:cNvSpPr/>
      </dsp:nvSpPr>
      <dsp:spPr>
        <a:xfrm>
          <a:off x="2024625" y="535050"/>
          <a:ext cx="6690352" cy="2993899"/>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latin typeface="Calibri Light" panose="020F0302020204030204" pitchFamily="34" charset="0"/>
              <a:cs typeface="Calibri Light" panose="020F0302020204030204" pitchFamily="34" charset="0"/>
            </a:rPr>
            <a:t>Identify an internal auxiliary bill</a:t>
          </a:r>
          <a:endParaRPr lang="en-US" sz="2300" kern="1200" dirty="0">
            <a:latin typeface="Calibri Light" panose="020F0302020204030204" pitchFamily="34" charset="0"/>
            <a:cs typeface="Calibri Light" panose="020F0302020204030204" pitchFamily="34" charset="0"/>
          </a:endParaRPr>
        </a:p>
        <a:p>
          <a:pPr marL="228600" lvl="1" indent="-228600" algn="l" defTabSz="1022350">
            <a:lnSpc>
              <a:spcPct val="90000"/>
            </a:lnSpc>
            <a:spcBef>
              <a:spcPct val="0"/>
            </a:spcBef>
            <a:spcAft>
              <a:spcPct val="15000"/>
            </a:spcAft>
            <a:buChar char="••"/>
          </a:pPr>
          <a:r>
            <a:rPr lang="en-US" sz="2300" kern="1200" dirty="0" smtClean="0">
              <a:latin typeface="Calibri Light" panose="020F0302020204030204" pitchFamily="34" charset="0"/>
              <a:cs typeface="Calibri Light" panose="020F0302020204030204" pitchFamily="34" charset="0"/>
            </a:rPr>
            <a:t>State why an internal purchase order (PO) is required and the purpose it serves (what it does)</a:t>
          </a:r>
          <a:endParaRPr lang="en-US" sz="2300" kern="1200" dirty="0">
            <a:latin typeface="Calibri Light" panose="020F0302020204030204" pitchFamily="34" charset="0"/>
            <a:cs typeface="Calibri Light" panose="020F0302020204030204" pitchFamily="34" charset="0"/>
          </a:endParaRPr>
        </a:p>
        <a:p>
          <a:pPr marL="228600" lvl="1" indent="-228600" algn="l" defTabSz="1022350">
            <a:lnSpc>
              <a:spcPct val="90000"/>
            </a:lnSpc>
            <a:spcBef>
              <a:spcPct val="0"/>
            </a:spcBef>
            <a:spcAft>
              <a:spcPct val="15000"/>
            </a:spcAft>
            <a:buChar char="••"/>
          </a:pPr>
          <a:r>
            <a:rPr lang="en-US" sz="2300" kern="1200" dirty="0" smtClean="0">
              <a:latin typeface="Calibri Light" panose="020F0302020204030204" pitchFamily="34" charset="0"/>
              <a:cs typeface="Calibri Light" panose="020F0302020204030204" pitchFamily="34" charset="0"/>
            </a:rPr>
            <a:t>Explain how and when auxiliary billing impacts you</a:t>
          </a:r>
          <a:endParaRPr lang="en-US" sz="2300" kern="1200" dirty="0">
            <a:latin typeface="Calibri Light" panose="020F0302020204030204" pitchFamily="34" charset="0"/>
            <a:cs typeface="Calibri Light" panose="020F0302020204030204" pitchFamily="34" charset="0"/>
          </a:endParaRPr>
        </a:p>
        <a:p>
          <a:pPr marL="228600" lvl="1" indent="-228600" algn="l" defTabSz="1022350">
            <a:lnSpc>
              <a:spcPct val="90000"/>
            </a:lnSpc>
            <a:spcBef>
              <a:spcPct val="0"/>
            </a:spcBef>
            <a:spcAft>
              <a:spcPct val="15000"/>
            </a:spcAft>
            <a:buChar char="••"/>
          </a:pPr>
          <a:r>
            <a:rPr lang="en-US" sz="2300" kern="1200" dirty="0" smtClean="0">
              <a:latin typeface="Calibri Light" panose="020F0302020204030204" pitchFamily="34" charset="0"/>
              <a:cs typeface="Calibri Light" panose="020F0302020204030204" pitchFamily="34" charset="0"/>
            </a:rPr>
            <a:t>Describe how to manage an internal purchase order throughout the fiscal year</a:t>
          </a:r>
          <a:endParaRPr lang="en-US" sz="2300" kern="1200" dirty="0">
            <a:latin typeface="Calibri Light" panose="020F0302020204030204" pitchFamily="34" charset="0"/>
            <a:cs typeface="Calibri Light" panose="020F0302020204030204" pitchFamily="34" charset="0"/>
          </a:endParaRPr>
        </a:p>
        <a:p>
          <a:pPr marL="228600" lvl="1" indent="-228600" algn="l" defTabSz="1022350">
            <a:lnSpc>
              <a:spcPct val="90000"/>
            </a:lnSpc>
            <a:spcBef>
              <a:spcPct val="0"/>
            </a:spcBef>
            <a:spcAft>
              <a:spcPct val="15000"/>
            </a:spcAft>
            <a:buChar char="••"/>
          </a:pPr>
          <a:r>
            <a:rPr lang="en-US" sz="2300" kern="1200" dirty="0" smtClean="0">
              <a:latin typeface="Calibri Light" panose="020F0302020204030204" pitchFamily="34" charset="0"/>
              <a:cs typeface="Calibri Light" panose="020F0302020204030204" pitchFamily="34" charset="0"/>
            </a:rPr>
            <a:t>Locate resources available for Departments to research billing and payment questions</a:t>
          </a:r>
          <a:endParaRPr lang="en-US" sz="2300" kern="1200" dirty="0">
            <a:latin typeface="Calibri Light" panose="020F0302020204030204" pitchFamily="34" charset="0"/>
            <a:cs typeface="Calibri Light" panose="020F0302020204030204" pitchFamily="34" charset="0"/>
          </a:endParaRPr>
        </a:p>
      </dsp:txBody>
      <dsp:txXfrm>
        <a:off x="2024625" y="535050"/>
        <a:ext cx="6690352" cy="2993899"/>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348D1F-5CC4-E644-BF9B-A0EDA21DB593}" type="datetimeFigureOut">
              <a:rPr lang="en-US" smtClean="0"/>
              <a:t>4/19/2019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F69772-C718-C641-9550-F41AA4417B2B}" type="slidenum">
              <a:rPr lang="en-US" smtClean="0"/>
              <a:t>‹#›</a:t>
            </a:fld>
            <a:endParaRPr lang="en-US" dirty="0"/>
          </a:p>
        </p:txBody>
      </p:sp>
    </p:spTree>
    <p:extLst>
      <p:ext uri="{BB962C8B-B14F-4D97-AF65-F5344CB8AC3E}">
        <p14:creationId xmlns:p14="http://schemas.microsoft.com/office/powerpoint/2010/main" val="133807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B732A-7141-43B6-BA4B-A5889F694A24}" type="datetimeFigureOut">
              <a:rPr lang="en-US" smtClean="0"/>
              <a:t>4/19/2019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ADED3-7968-44D0-ACB5-05DFC674E5E2}" type="slidenum">
              <a:rPr lang="en-US" smtClean="0"/>
              <a:t>‹#›</a:t>
            </a:fld>
            <a:endParaRPr lang="en-US" dirty="0"/>
          </a:p>
        </p:txBody>
      </p:sp>
    </p:spTree>
    <p:extLst>
      <p:ext uri="{BB962C8B-B14F-4D97-AF65-F5344CB8AC3E}">
        <p14:creationId xmlns:p14="http://schemas.microsoft.com/office/powerpoint/2010/main" val="2330974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travel@fsu.edu"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controller.vpfa.fsu.edu/sites/default/files/media/doc/Travel/AIRBNB%20Governor%20Restriction%20Eff_01-15-19.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BADED3-7968-44D0-ACB5-05DFC674E5E2}" type="slidenum">
              <a:rPr lang="en-US" smtClean="0"/>
              <a:t>6</a:t>
            </a:fld>
            <a:endParaRPr lang="en-US" dirty="0"/>
          </a:p>
        </p:txBody>
      </p:sp>
    </p:spTree>
    <p:extLst>
      <p:ext uri="{BB962C8B-B14F-4D97-AF65-F5344CB8AC3E}">
        <p14:creationId xmlns:p14="http://schemas.microsoft.com/office/powerpoint/2010/main" val="426849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those exceptions that I just mentioned. Exclusions include, interest, dividends, annuities,</a:t>
            </a:r>
            <a:r>
              <a:rPr lang="en-US" baseline="0" dirty="0" smtClean="0"/>
              <a:t> capital gains, royalties, research, business conducted by volunteers, convenience exception…which means a convenience to our students, our faculty and our staff, the sale of donated merchandise, rent from real property and qualified sponsorship payments. With this said, please do not go back to your offices and decide that your activity falls under one of these exclusions and that none of this applies to you. One, as in all other areas of life…there are always exceptions to the exceptions. And two, it doesn’t work that way.  Even if your activity falls under one of these exclusions, we still need to document the activity and report why we feel it should be excluded.</a:t>
            </a:r>
            <a:endParaRPr lang="en-US" dirty="0"/>
          </a:p>
        </p:txBody>
      </p:sp>
      <p:sp>
        <p:nvSpPr>
          <p:cNvPr id="4" name="Slide Number Placeholder 3"/>
          <p:cNvSpPr>
            <a:spLocks noGrp="1"/>
          </p:cNvSpPr>
          <p:nvPr>
            <p:ph type="sldNum" sz="quarter" idx="10"/>
          </p:nvPr>
        </p:nvSpPr>
        <p:spPr/>
        <p:txBody>
          <a:bodyPr/>
          <a:lstStyle/>
          <a:p>
            <a:fld id="{ED00B0CC-C565-4C32-84ED-BD9D447C15C2}" type="slidenum">
              <a:rPr lang="en-US" smtClean="0"/>
              <a:t>74</a:t>
            </a:fld>
            <a:endParaRPr lang="en-US"/>
          </a:p>
        </p:txBody>
      </p:sp>
    </p:spTree>
    <p:extLst>
      <p:ext uri="{BB962C8B-B14F-4D97-AF65-F5344CB8AC3E}">
        <p14:creationId xmlns:p14="http://schemas.microsoft.com/office/powerpoint/2010/main" val="206653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a</a:t>
            </a:r>
            <a:r>
              <a:rPr lang="en-US" baseline="0" dirty="0" smtClean="0"/>
              <a:t> few of the </a:t>
            </a:r>
            <a:r>
              <a:rPr lang="en-US" dirty="0" smtClean="0"/>
              <a:t>most common UBI generating activities.  Advertising, selling</a:t>
            </a:r>
            <a:r>
              <a:rPr lang="en-US" baseline="0" dirty="0" smtClean="0"/>
              <a:t> merchandise, renting space or equipment, professional entertainment events and parking lots.  It is very important to get our department involved if your department is generating revenue through an auxiliary account via one of these activities or any other.  You may make the mistake of thinking….well, our activity is selling scientific journals, that is related…right? Well yes, however, if you are selling advertising space in the journal…the advertising is treated as a totally separate activity and would be considered UBI.  Most advertising is going to be UBI.  Or what if you say, well we rent out space in our department and you said that rent from real property was excluded.  Well, it is, however there are exceptions and if your lease doesn’t address those exceptions properly it could taint the entire lease and cause all of it to be UBI.  As the note says, we should be notified of any possible UBI activities during the planning phase.  Changing just one word in a contract or lease can make all the difference.</a:t>
            </a:r>
            <a:endParaRPr lang="en-US" dirty="0"/>
          </a:p>
        </p:txBody>
      </p:sp>
      <p:sp>
        <p:nvSpPr>
          <p:cNvPr id="4" name="Slide Number Placeholder 3"/>
          <p:cNvSpPr>
            <a:spLocks noGrp="1"/>
          </p:cNvSpPr>
          <p:nvPr>
            <p:ph type="sldNum" sz="quarter" idx="10"/>
          </p:nvPr>
        </p:nvSpPr>
        <p:spPr/>
        <p:txBody>
          <a:bodyPr/>
          <a:lstStyle/>
          <a:p>
            <a:fld id="{ED00B0CC-C565-4C32-84ED-BD9D447C15C2}" type="slidenum">
              <a:rPr lang="en-US" smtClean="0"/>
              <a:t>75</a:t>
            </a:fld>
            <a:endParaRPr lang="en-US"/>
          </a:p>
        </p:txBody>
      </p:sp>
    </p:spTree>
    <p:extLst>
      <p:ext uri="{BB962C8B-B14F-4D97-AF65-F5344CB8AC3E}">
        <p14:creationId xmlns:p14="http://schemas.microsoft.com/office/powerpoint/2010/main" val="196828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Departments contact me about doing a short-term sales activity like selling T-shirts thinking</a:t>
            </a:r>
            <a:r>
              <a:rPr lang="en-US" baseline="0" dirty="0" smtClean="0"/>
              <a:t> there is a way for them to collect sales tax and send it to an administrative sales tax account for reporting and remitting the tax to the DOR.  The DOR has told us in multiple audits that nothing FSU sells is considered a non-taxable isolated transaction such as an occasional garage sales.  I have requested getting an administrative account, but the DOR has turned me down every time citing that the law requires every FSU location to be individually registered with them.</a:t>
            </a:r>
          </a:p>
          <a:p>
            <a:endParaRPr lang="en-US" baseline="0" dirty="0" smtClean="0"/>
          </a:p>
          <a:p>
            <a:r>
              <a:rPr lang="en-US" baseline="0" dirty="0" smtClean="0"/>
              <a:t>Donations must be structured properly.  Selling T-shirts to fund raise is not soliciting donations.  You should work with the university Foundation to insure that it’s done properly.</a:t>
            </a:r>
          </a:p>
          <a:p>
            <a:endParaRPr lang="en-US" baseline="0" dirty="0" smtClean="0"/>
          </a:p>
          <a:p>
            <a:r>
              <a:rPr lang="en-US" baseline="0" dirty="0" smtClean="0"/>
              <a:t>If you put a little thought in how you structure the sales transaction, some transaction can be made exempt.  Examples are: CAPD courses that include the course, course materials, and parking.  Career Center events can become tax-exempt admissions.  Combined rents of real and tangible property rentals.</a:t>
            </a:r>
          </a:p>
          <a:p>
            <a:endParaRPr lang="en-US" baseline="0" dirty="0" smtClean="0"/>
          </a:p>
          <a:p>
            <a:r>
              <a:rPr lang="en-US" baseline="0" dirty="0" smtClean="0"/>
              <a:t>In the recent USSC case S.D. v Wayfair, court ruled that other states can tax on-line purchases made by their residents.  There was always a use tax liability for the resident, but now that will be changing.  Some states impose sales tax on services or goods that may be exempt in Florida which will necessitate a review of auxiliary and research budgets where services are performed in other states.  Other states are in the process of passing new sales tax legislation that would impose the tax and explain how the out-of-state entity should report and remit the tax.  The Florida Legislature has not passed any such legislation yet.</a:t>
            </a:r>
          </a:p>
          <a:p>
            <a:endParaRPr lang="en-US" dirty="0"/>
          </a:p>
        </p:txBody>
      </p:sp>
      <p:sp>
        <p:nvSpPr>
          <p:cNvPr id="4" name="Slide Number Placeholder 3"/>
          <p:cNvSpPr>
            <a:spLocks noGrp="1"/>
          </p:cNvSpPr>
          <p:nvPr>
            <p:ph type="sldNum" sz="quarter" idx="10"/>
          </p:nvPr>
        </p:nvSpPr>
        <p:spPr/>
        <p:txBody>
          <a:bodyPr/>
          <a:lstStyle/>
          <a:p>
            <a:fld id="{ED00B0CC-C565-4C32-84ED-BD9D447C15C2}" type="slidenum">
              <a:rPr lang="en-US" smtClean="0"/>
              <a:t>76</a:t>
            </a:fld>
            <a:endParaRPr lang="en-US"/>
          </a:p>
        </p:txBody>
      </p:sp>
    </p:spTree>
    <p:extLst>
      <p:ext uri="{BB962C8B-B14F-4D97-AF65-F5344CB8AC3E}">
        <p14:creationId xmlns:p14="http://schemas.microsoft.com/office/powerpoint/2010/main" val="4173255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time this morning. And remember it is not bad to participate in an activity</a:t>
            </a:r>
            <a:r>
              <a:rPr lang="en-US" baseline="0" dirty="0" smtClean="0"/>
              <a:t> to create revenue for your department….it is only bad to do so without reporting it.</a:t>
            </a:r>
            <a:endParaRPr lang="en-US" dirty="0"/>
          </a:p>
        </p:txBody>
      </p:sp>
      <p:sp>
        <p:nvSpPr>
          <p:cNvPr id="4" name="Slide Number Placeholder 3"/>
          <p:cNvSpPr>
            <a:spLocks noGrp="1"/>
          </p:cNvSpPr>
          <p:nvPr>
            <p:ph type="sldNum" sz="quarter" idx="10"/>
          </p:nvPr>
        </p:nvSpPr>
        <p:spPr/>
        <p:txBody>
          <a:bodyPr/>
          <a:lstStyle/>
          <a:p>
            <a:fld id="{ED00B0CC-C565-4C32-84ED-BD9D447C15C2}" type="slidenum">
              <a:rPr lang="en-US" smtClean="0"/>
              <a:t>77</a:t>
            </a:fld>
            <a:endParaRPr lang="en-US"/>
          </a:p>
        </p:txBody>
      </p:sp>
    </p:spTree>
    <p:extLst>
      <p:ext uri="{BB962C8B-B14F-4D97-AF65-F5344CB8AC3E}">
        <p14:creationId xmlns:p14="http://schemas.microsoft.com/office/powerpoint/2010/main" val="125504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79</a:t>
            </a:fld>
            <a:endParaRPr lang="en-US"/>
          </a:p>
        </p:txBody>
      </p:sp>
    </p:spTree>
    <p:extLst>
      <p:ext uri="{BB962C8B-B14F-4D97-AF65-F5344CB8AC3E}">
        <p14:creationId xmlns:p14="http://schemas.microsoft.com/office/powerpoint/2010/main" val="1723852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FI has a tiled look similar to the HR upgrade.</a:t>
            </a:r>
          </a:p>
          <a:p>
            <a:r>
              <a:rPr lang="en-US" dirty="0" smtClean="0"/>
              <a:t>The</a:t>
            </a:r>
            <a:r>
              <a:rPr lang="en-US" baseline="0" dirty="0" smtClean="0"/>
              <a:t> tiles that appear for each user will depend on the roles that they have in FI, so you may or may not see all these tiles.</a:t>
            </a:r>
          </a:p>
          <a:p>
            <a:r>
              <a:rPr lang="en-US" dirty="0" smtClean="0"/>
              <a:t>The</a:t>
            </a:r>
            <a:r>
              <a:rPr lang="en-US" baseline="0" dirty="0" smtClean="0"/>
              <a:t> </a:t>
            </a:r>
            <a:r>
              <a:rPr lang="en-US" baseline="0" dirty="0" err="1" smtClean="0"/>
              <a:t>myFSU</a:t>
            </a:r>
            <a:r>
              <a:rPr lang="en-US" baseline="0" dirty="0" smtClean="0"/>
              <a:t> in the upper right (point to it) will take you back to the homepage just like it does in HR and Student Central</a:t>
            </a:r>
          </a:p>
          <a:p>
            <a:r>
              <a:rPr lang="en-US" baseline="0" dirty="0" smtClean="0"/>
              <a:t>The drop down in the middle (point to it) enables you to toggle between Financials for department users and Financial Central Offices for central office users.  If you do not have central office roles you will not see any available tiles on that menu.</a:t>
            </a:r>
          </a:p>
          <a:p>
            <a:r>
              <a:rPr lang="en-US" dirty="0" smtClean="0"/>
              <a:t>The worklist (point to it) tile will show</a:t>
            </a:r>
            <a:r>
              <a:rPr lang="en-US" baseline="0" dirty="0" smtClean="0"/>
              <a:t> you the current number of outstanding items.</a:t>
            </a:r>
          </a:p>
          <a:p>
            <a:r>
              <a:rPr lang="en-US" baseline="0" dirty="0" smtClean="0"/>
              <a:t>The Concur and </a:t>
            </a:r>
            <a:r>
              <a:rPr lang="en-US" baseline="0" dirty="0" err="1" smtClean="0"/>
              <a:t>SpearMart</a:t>
            </a:r>
            <a:r>
              <a:rPr lang="en-US" baseline="0" dirty="0" smtClean="0"/>
              <a:t> (point to them) tiles will open a new window and take you directly to either of those places.  You no longer have to go back to </a:t>
            </a:r>
            <a:r>
              <a:rPr lang="en-US" baseline="0" dirty="0" err="1" smtClean="0"/>
              <a:t>MyFSU</a:t>
            </a:r>
            <a:r>
              <a:rPr lang="en-US" baseline="0" dirty="0" smtClean="0"/>
              <a:t> in order to get there.</a:t>
            </a:r>
          </a:p>
          <a:p>
            <a:endParaRPr lang="en-US" baseline="0" dirty="0" smtClean="0"/>
          </a:p>
          <a:p>
            <a:r>
              <a:rPr lang="en-US" baseline="0" dirty="0" smtClean="0"/>
              <a:t>Tiles are fairly self explanatory, but will focus on a few here starting with the Transactions &amp; Reporting tile.</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80</a:t>
            </a:fld>
            <a:endParaRPr lang="en-US"/>
          </a:p>
        </p:txBody>
      </p:sp>
    </p:spTree>
    <p:extLst>
      <p:ext uri="{BB962C8B-B14F-4D97-AF65-F5344CB8AC3E}">
        <p14:creationId xmlns:p14="http://schemas.microsoft.com/office/powerpoint/2010/main" val="4041130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click on the Transactions &amp; Reporting</a:t>
            </a:r>
            <a:r>
              <a:rPr lang="en-US" baseline="0" dirty="0" smtClean="0"/>
              <a:t> tile it takes you to this screen – Search for a Transaction.</a:t>
            </a:r>
          </a:p>
          <a:p>
            <a:r>
              <a:rPr lang="en-US" baseline="0" dirty="0" smtClean="0"/>
              <a:t>From here you can search for almost any document you may need to all in one place.  You no longer have to go to each place to search.</a:t>
            </a:r>
          </a:p>
          <a:p>
            <a:r>
              <a:rPr lang="en-US" baseline="0" dirty="0" smtClean="0"/>
              <a:t>As you can see, from here you can search for a purchase order, payment, voucher, asset, journal, etc.</a:t>
            </a:r>
          </a:p>
          <a:p>
            <a:r>
              <a:rPr lang="en-US" baseline="0" dirty="0" smtClean="0"/>
              <a:t>Although the navigation to various pages is different, you will notice that the pages themselves are very similar to what they were prior to the upgrade.</a:t>
            </a:r>
          </a:p>
          <a:p>
            <a:r>
              <a:rPr lang="en-US" baseline="0" dirty="0" smtClean="0"/>
              <a:t>The 2 line button (point to it) allows you to collapse the search menu on the left if you need the page to fill the screen.</a:t>
            </a:r>
          </a:p>
          <a:p>
            <a:endParaRPr lang="en-US" baseline="0" dirty="0" smtClean="0"/>
          </a:p>
          <a:p>
            <a:r>
              <a:rPr lang="en-US" baseline="0" dirty="0" smtClean="0"/>
              <a:t>The other area here is the Reporting folder</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81</a:t>
            </a:fld>
            <a:endParaRPr lang="en-US"/>
          </a:p>
        </p:txBody>
      </p:sp>
    </p:spTree>
    <p:extLst>
      <p:ext uri="{BB962C8B-B14F-4D97-AF65-F5344CB8AC3E}">
        <p14:creationId xmlns:p14="http://schemas.microsoft.com/office/powerpoint/2010/main" val="133861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click on Reporting</a:t>
            </a:r>
            <a:r>
              <a:rPr lang="en-US" baseline="0" dirty="0" smtClean="0"/>
              <a:t> you will see these options.</a:t>
            </a:r>
          </a:p>
          <a:p>
            <a:endParaRPr lang="en-US" baseline="0" dirty="0" smtClean="0"/>
          </a:p>
          <a:p>
            <a:r>
              <a:rPr lang="en-US" baseline="0" dirty="0" smtClean="0"/>
              <a:t>From here you can get to query viewer, report search page, or you can run a trial balance.</a:t>
            </a:r>
          </a:p>
          <a:p>
            <a:endParaRPr lang="en-US" baseline="0" dirty="0" smtClean="0"/>
          </a:p>
          <a:p>
            <a:r>
              <a:rPr lang="en-US" baseline="0" dirty="0" smtClean="0"/>
              <a:t>It will also link to BI and Concur reporting by opening new tabs from here if you click on those options.  You do not have to go back out to the homepage to get to either of these places.</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82</a:t>
            </a:fld>
            <a:endParaRPr lang="en-US"/>
          </a:p>
        </p:txBody>
      </p:sp>
    </p:spTree>
    <p:extLst>
      <p:ext uri="{BB962C8B-B14F-4D97-AF65-F5344CB8AC3E}">
        <p14:creationId xmlns:p14="http://schemas.microsoft.com/office/powerpoint/2010/main" val="4186973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tiles overall are fairly</a:t>
            </a:r>
            <a:r>
              <a:rPr lang="en-US" baseline="0" dirty="0" smtClean="0"/>
              <a:t> self explanatory</a:t>
            </a:r>
          </a:p>
          <a:p>
            <a:endParaRPr lang="en-US" dirty="0" smtClean="0"/>
          </a:p>
          <a:p>
            <a:r>
              <a:rPr lang="en-US" dirty="0" smtClean="0"/>
              <a:t>Internal/Auxiliary Requisition – this is where you enter</a:t>
            </a:r>
            <a:r>
              <a:rPr lang="en-US" baseline="0" dirty="0" smtClean="0"/>
              <a:t> internal requisitions</a:t>
            </a:r>
          </a:p>
          <a:p>
            <a:r>
              <a:rPr lang="en-US" baseline="0" dirty="0" smtClean="0"/>
              <a:t>Receipts – this is where you can do receipting</a:t>
            </a:r>
          </a:p>
          <a:p>
            <a:r>
              <a:rPr lang="en-US" baseline="0" dirty="0" smtClean="0"/>
              <a:t>Accounts payable – </a:t>
            </a:r>
            <a:r>
              <a:rPr lang="en-US" baseline="0" dirty="0" err="1" smtClean="0"/>
              <a:t>ePRFs</a:t>
            </a:r>
            <a:r>
              <a:rPr lang="en-US" baseline="0" dirty="0" smtClean="0"/>
              <a:t> are done here</a:t>
            </a:r>
          </a:p>
          <a:p>
            <a:r>
              <a:rPr lang="en-US" baseline="0" dirty="0" err="1" smtClean="0"/>
              <a:t>Pcard</a:t>
            </a:r>
            <a:r>
              <a:rPr lang="en-US" baseline="0" dirty="0" smtClean="0"/>
              <a:t> Reconciliation – self explanatory</a:t>
            </a:r>
          </a:p>
          <a:p>
            <a:r>
              <a:rPr lang="en-US" baseline="0" dirty="0" smtClean="0"/>
              <a:t>Grants Management – all sponsored research activity is here</a:t>
            </a:r>
          </a:p>
          <a:p>
            <a:r>
              <a:rPr lang="en-US" baseline="0" dirty="0" smtClean="0"/>
              <a:t>Auxiliary AR/Billing – for departments that are part of Auxiliary AR</a:t>
            </a:r>
          </a:p>
          <a:p>
            <a:r>
              <a:rPr lang="en-US" baseline="0" dirty="0" smtClean="0"/>
              <a:t>Budget Management – for all budget activities.  When you click on that you will see this screen.</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83</a:t>
            </a:fld>
            <a:endParaRPr lang="en-US"/>
          </a:p>
        </p:txBody>
      </p:sp>
    </p:spTree>
    <p:extLst>
      <p:ext uri="{BB962C8B-B14F-4D97-AF65-F5344CB8AC3E}">
        <p14:creationId xmlns:p14="http://schemas.microsoft.com/office/powerpoint/2010/main" val="1558781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budget screen allows you to</a:t>
            </a:r>
            <a:r>
              <a:rPr lang="en-US" baseline="0" dirty="0" smtClean="0"/>
              <a:t> look up budget details.  The external links here also will take you to BI, FSU Foundation reports, and link directly to the budget office website for training and forms and their SharePoint site.  When you click on these links it will open up in a new tab.</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other thing to note is that when you have multiple tabs opened you need to remember that time outs can happen on any tab, so a best practice would be to close tabs that you are not currently using so as to avoid any unwanted timeouts.</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84</a:t>
            </a:fld>
            <a:endParaRPr lang="en-US"/>
          </a:p>
        </p:txBody>
      </p:sp>
    </p:spTree>
    <p:extLst>
      <p:ext uri="{BB962C8B-B14F-4D97-AF65-F5344CB8AC3E}">
        <p14:creationId xmlns:p14="http://schemas.microsoft.com/office/powerpoint/2010/main" val="14107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Most Economical</a:t>
            </a:r>
            <a:r>
              <a:rPr lang="en-US" sz="1200" b="0" i="0" u="none" strike="noStrike" kern="1200" baseline="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Travelers are to choose the most practical and economical mode of transportation, and are to generally travel the most direct route. Consideration is to be given to the total cost to the University, considering time of the traveler, impact on the productivity of the traveler, cost of transportation, and per diem or subsistence required. It is preferred for travelers to book airline tickets, hotels, car rentals, and other accommodations through the Concur booking tool or by using the University’s TMC.</a:t>
            </a:r>
          </a:p>
          <a:p>
            <a:endParaRPr lang="en-US" dirty="0" smtClean="0"/>
          </a:p>
          <a:p>
            <a:r>
              <a:rPr lang="en-US" dirty="0" smtClean="0"/>
              <a:t>Approver Delegate</a:t>
            </a:r>
          </a:p>
          <a:p>
            <a:r>
              <a:rPr lang="en-US" sz="1200" b="0" i="0" u="none" strike="noStrike" kern="1200" dirty="0" smtClean="0">
                <a:solidFill>
                  <a:schemeClr val="tx1"/>
                </a:solidFill>
                <a:effectLst/>
                <a:latin typeface="+mn-lt"/>
                <a:ea typeface="+mn-ea"/>
                <a:cs typeface="+mn-cs"/>
              </a:rPr>
              <a:t>Approver Delegates can approve travel requests and expense reports on behalf of an approver. Supervisors or Budget Approvers may appoint delegates. Budget Approver Delegates must be authorized signers or be designated and authorized in writing by the DDDHC or PI.</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Non-Travel Reimbursement</a:t>
            </a:r>
          </a:p>
          <a:p>
            <a:r>
              <a:rPr lang="en-US" sz="1200" b="0" i="0" u="none" strike="noStrike" kern="1200" dirty="0" smtClean="0">
                <a:solidFill>
                  <a:schemeClr val="tx1"/>
                </a:solidFill>
                <a:effectLst/>
                <a:latin typeface="+mn-lt"/>
                <a:ea typeface="+mn-ea"/>
                <a:cs typeface="+mn-cs"/>
              </a:rPr>
              <a:t>In an emergency or when traveling for the University, it may become necessary for a faculty/staff member to pay for materials or services from their personal funds with the expectation that they will be reimbursed by the University for the purchase. Reimbursement in excess of $25 must include a justification as to why the University's purchasing system was not used and what steps will be taken to ensure that the purchasing system will be used in the future. If it is deemed that the purchase is improper, the invoice will be returned and the charges will be borne at the personal expense of the individual making the purchase. Therefore, it is important that prior to the purchase, the individual seek confirmation that the purchase is in fact, appropriate for reimbursement by the University.</a:t>
            </a:r>
            <a:r>
              <a:rPr lang="en-US" dirty="0" smtClean="0"/>
              <a:t/>
            </a:r>
            <a:br>
              <a:rPr lang="en-US" dirty="0" smtClean="0"/>
            </a:br>
            <a:r>
              <a:rPr lang="en-US" sz="1200" b="0" i="0" u="none" strike="noStrike" kern="1200" dirty="0" smtClean="0">
                <a:solidFill>
                  <a:schemeClr val="tx1"/>
                </a:solidFill>
                <a:effectLst/>
                <a:latin typeface="+mn-lt"/>
                <a:ea typeface="+mn-ea"/>
                <a:cs typeface="+mn-cs"/>
              </a:rPr>
              <a:t>In the event that the faculty/staff member seeks reimbursement from the University, the request must be entered in OMNI in the Travel module as a non-travel reimbursement. Supporting receipts should be submitted to Disbursement Services via fax at (850) 645-9501.</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Airbnb</a:t>
            </a:r>
          </a:p>
          <a:p>
            <a:r>
              <a:rPr lang="en-US" sz="1200" b="1" i="0" u="none" strike="noStrike" kern="1200" dirty="0" smtClean="0">
                <a:solidFill>
                  <a:schemeClr val="tx1"/>
                </a:solidFill>
                <a:effectLst/>
                <a:latin typeface="+mn-lt"/>
                <a:ea typeface="+mn-ea"/>
                <a:cs typeface="+mn-cs"/>
              </a:rPr>
              <a:t>01/18/2019 - Effective Immediately:</a:t>
            </a:r>
            <a:r>
              <a:rPr lang="en-US" sz="1200" b="0" i="0" u="none" strike="noStrike" kern="1200" dirty="0" smtClean="0">
                <a:solidFill>
                  <a:schemeClr val="tx1"/>
                </a:solidFill>
                <a:effectLst/>
                <a:latin typeface="+mn-lt"/>
                <a:ea typeface="+mn-ea"/>
                <a:cs typeface="+mn-cs"/>
              </a:rPr>
              <a:t> The University will no longer permit lodging reservations with Airbnb. Governor DeSantis issued a mandate on January 15, 2019 that has required this action. At this time, the University will reimburse individuals for charges already incurred, but any current reservations </a:t>
            </a:r>
            <a:r>
              <a:rPr lang="en-US" sz="1200" b="1" i="0" u="sng" kern="1200" dirty="0" smtClean="0">
                <a:solidFill>
                  <a:schemeClr val="tx1"/>
                </a:solidFill>
                <a:effectLst/>
                <a:latin typeface="+mn-lt"/>
                <a:ea typeface="+mn-ea"/>
                <a:cs typeface="+mn-cs"/>
              </a:rPr>
              <a:t>MUST BE CANCELLED</a:t>
            </a:r>
            <a:r>
              <a:rPr lang="en-US" sz="1200" b="0" i="0" u="none" strike="noStrike" kern="1200" dirty="0" smtClean="0">
                <a:solidFill>
                  <a:schemeClr val="tx1"/>
                </a:solidFill>
                <a:effectLst/>
                <a:latin typeface="+mn-lt"/>
                <a:ea typeface="+mn-ea"/>
                <a:cs typeface="+mn-cs"/>
              </a:rPr>
              <a:t>. If you have any questions or need additional information, please contact the Travel office at </a:t>
            </a:r>
            <a:r>
              <a:rPr lang="en-US" sz="1200" b="1" i="0" u="none" strike="noStrike" kern="1200" dirty="0" smtClean="0">
                <a:solidFill>
                  <a:schemeClr val="tx1"/>
                </a:solidFill>
                <a:effectLst/>
                <a:latin typeface="+mn-lt"/>
                <a:ea typeface="+mn-ea"/>
                <a:cs typeface="+mn-cs"/>
                <a:hlinkClick r:id="rId3"/>
              </a:rPr>
              <a:t>Travel@fsu.edu</a:t>
            </a:r>
            <a:r>
              <a:rPr lang="en-US" sz="1200" b="0" i="0" u="none" strike="noStrike" kern="1200" dirty="0" smtClean="0">
                <a:solidFill>
                  <a:schemeClr val="tx1"/>
                </a:solidFill>
                <a:effectLst/>
                <a:latin typeface="+mn-lt"/>
                <a:ea typeface="+mn-ea"/>
                <a:cs typeface="+mn-cs"/>
              </a:rPr>
              <a:t> or 850-645-8785. </a:t>
            </a:r>
            <a:r>
              <a:rPr lang="en-US" sz="1200" b="1" i="1" u="none" strike="noStrike" kern="1200" dirty="0" smtClean="0">
                <a:solidFill>
                  <a:schemeClr val="tx1"/>
                </a:solidFill>
                <a:effectLst/>
                <a:latin typeface="+mn-lt"/>
                <a:ea typeface="+mn-ea"/>
                <a:cs typeface="+mn-cs"/>
                <a:hlinkClick r:id="rId4"/>
              </a:rPr>
              <a:t>Official Statement</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D276221-0584-45B7-AE34-B6BBC5410B28}" type="slidenum">
              <a:rPr lang="en-US" smtClean="0"/>
              <a:t>63</a:t>
            </a:fld>
            <a:endParaRPr lang="en-US"/>
          </a:p>
        </p:txBody>
      </p:sp>
    </p:spTree>
    <p:extLst>
      <p:ext uri="{BB962C8B-B14F-4D97-AF65-F5344CB8AC3E}">
        <p14:creationId xmlns:p14="http://schemas.microsoft.com/office/powerpoint/2010/main" val="361713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Navigator</a:t>
            </a:r>
            <a:r>
              <a:rPr lang="en-US" baseline="0" dirty="0" smtClean="0"/>
              <a:t> also provides some useful resources.  If you click on the compass icon (point to it) it will take you here</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85</a:t>
            </a:fld>
            <a:endParaRPr lang="en-US"/>
          </a:p>
        </p:txBody>
      </p:sp>
    </p:spTree>
    <p:extLst>
      <p:ext uri="{BB962C8B-B14F-4D97-AF65-F5344CB8AC3E}">
        <p14:creationId xmlns:p14="http://schemas.microsoft.com/office/powerpoint/2010/main" val="1500116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Navigator will pull up a menu similar to the old menu on the right side of the screen.  If you cannot find what you need on the tiles, you can look here.</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86</a:t>
            </a:fld>
            <a:endParaRPr lang="en-US"/>
          </a:p>
        </p:txBody>
      </p:sp>
    </p:spTree>
    <p:extLst>
      <p:ext uri="{BB962C8B-B14F-4D97-AF65-F5344CB8AC3E}">
        <p14:creationId xmlns:p14="http://schemas.microsoft.com/office/powerpoint/2010/main" val="2543469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Favorites will bring up any favorites that you have saved</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87</a:t>
            </a:fld>
            <a:endParaRPr lang="en-US"/>
          </a:p>
        </p:txBody>
      </p:sp>
    </p:spTree>
    <p:extLst>
      <p:ext uri="{BB962C8B-B14F-4D97-AF65-F5344CB8AC3E}">
        <p14:creationId xmlns:p14="http://schemas.microsoft.com/office/powerpoint/2010/main" val="1867622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recent places will bring up a listing</a:t>
            </a:r>
            <a:r>
              <a:rPr lang="en-US" baseline="0" dirty="0" smtClean="0"/>
              <a:t> of recent places visited.  This is especially useful for people who always go to the same place.</a:t>
            </a:r>
          </a:p>
          <a:p>
            <a:endParaRPr lang="en-US" baseline="0" dirty="0" smtClean="0"/>
          </a:p>
        </p:txBody>
      </p:sp>
      <p:sp>
        <p:nvSpPr>
          <p:cNvPr id="4" name="Slide Number Placeholder 3"/>
          <p:cNvSpPr>
            <a:spLocks noGrp="1"/>
          </p:cNvSpPr>
          <p:nvPr>
            <p:ph type="sldNum" sz="quarter" idx="10"/>
          </p:nvPr>
        </p:nvSpPr>
        <p:spPr/>
        <p:txBody>
          <a:bodyPr/>
          <a:lstStyle/>
          <a:p>
            <a:fld id="{E25094D9-4611-4EBB-ADF6-14012E84E901}" type="slidenum">
              <a:rPr lang="en-US" smtClean="0"/>
              <a:t>88</a:t>
            </a:fld>
            <a:endParaRPr lang="en-US"/>
          </a:p>
        </p:txBody>
      </p:sp>
    </p:spTree>
    <p:extLst>
      <p:ext uri="{BB962C8B-B14F-4D97-AF65-F5344CB8AC3E}">
        <p14:creationId xmlns:p14="http://schemas.microsoft.com/office/powerpoint/2010/main" val="1517349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wanted to highlight the resources we have available on our website.</a:t>
            </a:r>
          </a:p>
          <a:p>
            <a:endParaRPr lang="en-US" baseline="0" dirty="0" smtClean="0"/>
          </a:p>
          <a:p>
            <a:r>
              <a:rPr lang="en-US" baseline="0" dirty="0" smtClean="0"/>
              <a:t>First, the Year End Calendar is being finalized and will be published next week.</a:t>
            </a:r>
          </a:p>
          <a:p>
            <a:endParaRPr lang="en-US" baseline="0" dirty="0" smtClean="0"/>
          </a:p>
          <a:p>
            <a:r>
              <a:rPr lang="en-US" baseline="0" dirty="0" smtClean="0"/>
              <a:t>We have the Business Management Guide which provides </a:t>
            </a:r>
            <a:r>
              <a:rPr lang="en-US" dirty="0" smtClean="0"/>
              <a:t>department managers and financial representatives with a consolidated overview of their fiscal and administrative responsibilities.  This includes summary</a:t>
            </a:r>
            <a:r>
              <a:rPr lang="en-US" baseline="0" dirty="0" smtClean="0"/>
              <a:t> guidance about sound business practices and internal controls .</a:t>
            </a:r>
          </a:p>
          <a:p>
            <a:endParaRPr lang="en-US" baseline="0" dirty="0" smtClean="0"/>
          </a:p>
          <a:p>
            <a:r>
              <a:rPr lang="en-US" dirty="0" smtClean="0"/>
              <a:t>We also have a summary of the Fund structure at FSU.  This provides an overview of the various funds at FSU and what is allowed to be spent from each.</a:t>
            </a:r>
          </a:p>
          <a:p>
            <a:endParaRPr lang="en-US" dirty="0" smtClean="0"/>
          </a:p>
          <a:p>
            <a:r>
              <a:rPr lang="en-US" dirty="0" smtClean="0"/>
              <a:t>Both of these resources are helpful</a:t>
            </a:r>
            <a:r>
              <a:rPr lang="en-US" baseline="0" dirty="0" smtClean="0"/>
              <a:t> for new employees as well as good refresher for more seasoned employees.</a:t>
            </a:r>
          </a:p>
          <a:p>
            <a:endParaRPr lang="en-US" baseline="0" dirty="0" smtClean="0"/>
          </a:p>
          <a:p>
            <a:r>
              <a:rPr lang="en-US" baseline="0" dirty="0" smtClean="0"/>
              <a:t>Finally, we have training and job aids for a variety of items.</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90</a:t>
            </a:fld>
            <a:endParaRPr lang="en-US"/>
          </a:p>
        </p:txBody>
      </p:sp>
    </p:spTree>
    <p:extLst>
      <p:ext uri="{BB962C8B-B14F-4D97-AF65-F5344CB8AC3E}">
        <p14:creationId xmlns:p14="http://schemas.microsoft.com/office/powerpoint/2010/main" val="427042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reach me at the email address below.</a:t>
            </a:r>
            <a:r>
              <a:rPr lang="en-US" baseline="0" dirty="0" smtClean="0"/>
              <a:t>  If you have </a:t>
            </a:r>
            <a:endParaRPr lang="en-US" dirty="0"/>
          </a:p>
        </p:txBody>
      </p:sp>
      <p:sp>
        <p:nvSpPr>
          <p:cNvPr id="4" name="Slide Number Placeholder 3"/>
          <p:cNvSpPr>
            <a:spLocks noGrp="1"/>
          </p:cNvSpPr>
          <p:nvPr>
            <p:ph type="sldNum" sz="quarter" idx="10"/>
          </p:nvPr>
        </p:nvSpPr>
        <p:spPr/>
        <p:txBody>
          <a:bodyPr/>
          <a:lstStyle/>
          <a:p>
            <a:fld id="{E25094D9-4611-4EBB-ADF6-14012E84E901}" type="slidenum">
              <a:rPr lang="en-US" smtClean="0"/>
              <a:t>91</a:t>
            </a:fld>
            <a:endParaRPr lang="en-US"/>
          </a:p>
        </p:txBody>
      </p:sp>
    </p:spTree>
    <p:extLst>
      <p:ext uri="{BB962C8B-B14F-4D97-AF65-F5344CB8AC3E}">
        <p14:creationId xmlns:p14="http://schemas.microsoft.com/office/powerpoint/2010/main" val="183127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276221-0584-45B7-AE34-B6BBC5410B28}" type="slidenum">
              <a:rPr lang="en-US" smtClean="0"/>
              <a:t>64</a:t>
            </a:fld>
            <a:endParaRPr lang="en-US"/>
          </a:p>
        </p:txBody>
      </p:sp>
    </p:spTree>
    <p:extLst>
      <p:ext uri="{BB962C8B-B14F-4D97-AF65-F5344CB8AC3E}">
        <p14:creationId xmlns:p14="http://schemas.microsoft.com/office/powerpoint/2010/main" val="425965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Requests submitted prior to travel continue to be a challenge university-wide. Improving this metric pay</a:t>
            </a:r>
            <a:r>
              <a:rPr lang="en-US" baseline="0" dirty="0" smtClean="0"/>
              <a:t> off in timely reimbursements and easier data entry.</a:t>
            </a:r>
            <a:endParaRPr lang="en-US" dirty="0"/>
          </a:p>
        </p:txBody>
      </p:sp>
      <p:sp>
        <p:nvSpPr>
          <p:cNvPr id="4" name="Slide Number Placeholder 3"/>
          <p:cNvSpPr>
            <a:spLocks noGrp="1"/>
          </p:cNvSpPr>
          <p:nvPr>
            <p:ph type="sldNum" sz="quarter" idx="10"/>
          </p:nvPr>
        </p:nvSpPr>
        <p:spPr/>
        <p:txBody>
          <a:bodyPr/>
          <a:lstStyle/>
          <a:p>
            <a:fld id="{1D276221-0584-45B7-AE34-B6BBC5410B28}" type="slidenum">
              <a:rPr lang="en-US" smtClean="0"/>
              <a:t>65</a:t>
            </a:fld>
            <a:endParaRPr lang="en-US"/>
          </a:p>
        </p:txBody>
      </p:sp>
    </p:spTree>
    <p:extLst>
      <p:ext uri="{BB962C8B-B14F-4D97-AF65-F5344CB8AC3E}">
        <p14:creationId xmlns:p14="http://schemas.microsoft.com/office/powerpoint/2010/main" val="351601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anticipation of end of year and slim budgets…</a:t>
            </a:r>
            <a:endParaRPr lang="en-US" dirty="0"/>
          </a:p>
        </p:txBody>
      </p:sp>
      <p:sp>
        <p:nvSpPr>
          <p:cNvPr id="4" name="Slide Number Placeholder 3"/>
          <p:cNvSpPr>
            <a:spLocks noGrp="1"/>
          </p:cNvSpPr>
          <p:nvPr>
            <p:ph type="sldNum" sz="quarter" idx="10"/>
          </p:nvPr>
        </p:nvSpPr>
        <p:spPr/>
        <p:txBody>
          <a:bodyPr/>
          <a:lstStyle/>
          <a:p>
            <a:fld id="{1D276221-0584-45B7-AE34-B6BBC5410B28}" type="slidenum">
              <a:rPr lang="en-US" smtClean="0"/>
              <a:t>66</a:t>
            </a:fld>
            <a:endParaRPr lang="en-US"/>
          </a:p>
        </p:txBody>
      </p:sp>
    </p:spTree>
    <p:extLst>
      <p:ext uri="{BB962C8B-B14F-4D97-AF65-F5344CB8AC3E}">
        <p14:creationId xmlns:p14="http://schemas.microsoft.com/office/powerpoint/2010/main" val="63058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 back the curtain on how your department is structured. Don’t look at how it runs day-to-day. Look at how it’s structured in OMNI HR. Explain</a:t>
            </a:r>
            <a:r>
              <a:rPr lang="en-US" baseline="0" dirty="0" smtClean="0"/>
              <a:t> that supervisors are acknowledging only that someone will be gone. It always goes to a “money” </a:t>
            </a:r>
            <a:r>
              <a:rPr lang="en-US" baseline="0" smtClean="0"/>
              <a:t>person afterward.</a:t>
            </a:r>
            <a:endParaRPr lang="en-US" dirty="0"/>
          </a:p>
        </p:txBody>
      </p:sp>
      <p:sp>
        <p:nvSpPr>
          <p:cNvPr id="4" name="Slide Number Placeholder 3"/>
          <p:cNvSpPr>
            <a:spLocks noGrp="1"/>
          </p:cNvSpPr>
          <p:nvPr>
            <p:ph type="sldNum" sz="quarter" idx="10"/>
          </p:nvPr>
        </p:nvSpPr>
        <p:spPr/>
        <p:txBody>
          <a:bodyPr/>
          <a:lstStyle/>
          <a:p>
            <a:fld id="{1D276221-0584-45B7-AE34-B6BBC5410B28}" type="slidenum">
              <a:rPr lang="en-US" smtClean="0"/>
              <a:t>67</a:t>
            </a:fld>
            <a:endParaRPr lang="en-US"/>
          </a:p>
        </p:txBody>
      </p:sp>
    </p:spTree>
    <p:extLst>
      <p:ext uri="{BB962C8B-B14F-4D97-AF65-F5344CB8AC3E}">
        <p14:creationId xmlns:p14="http://schemas.microsoft.com/office/powerpoint/2010/main" val="417931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Reminder for all!</a:t>
            </a:r>
            <a:endParaRPr lang="en-US" dirty="0"/>
          </a:p>
        </p:txBody>
      </p:sp>
      <p:sp>
        <p:nvSpPr>
          <p:cNvPr id="4" name="Slide Number Placeholder 3"/>
          <p:cNvSpPr>
            <a:spLocks noGrp="1"/>
          </p:cNvSpPr>
          <p:nvPr>
            <p:ph type="sldNum" sz="quarter" idx="10"/>
          </p:nvPr>
        </p:nvSpPr>
        <p:spPr/>
        <p:txBody>
          <a:bodyPr/>
          <a:lstStyle/>
          <a:p>
            <a:fld id="{1D276221-0584-45B7-AE34-B6BBC5410B28}" type="slidenum">
              <a:rPr lang="en-US" smtClean="0"/>
              <a:t>69</a:t>
            </a:fld>
            <a:endParaRPr lang="en-US"/>
          </a:p>
        </p:txBody>
      </p:sp>
    </p:spTree>
    <p:extLst>
      <p:ext uri="{BB962C8B-B14F-4D97-AF65-F5344CB8AC3E}">
        <p14:creationId xmlns:p14="http://schemas.microsoft.com/office/powerpoint/2010/main" val="123054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I have been asked to speak to you all this</a:t>
            </a:r>
            <a:r>
              <a:rPr lang="en-US" baseline="0" dirty="0" smtClean="0"/>
              <a:t> morning concerning Unrelated Business Income Tax, which is better known as UBIT.  If you have an auxiliary account you may already be working with us each year on your possible unrelated business income.</a:t>
            </a:r>
            <a:endParaRPr lang="en-US" dirty="0"/>
          </a:p>
        </p:txBody>
      </p:sp>
      <p:sp>
        <p:nvSpPr>
          <p:cNvPr id="4" name="Slide Number Placeholder 3"/>
          <p:cNvSpPr>
            <a:spLocks noGrp="1"/>
          </p:cNvSpPr>
          <p:nvPr>
            <p:ph type="sldNum" sz="quarter" idx="10"/>
          </p:nvPr>
        </p:nvSpPr>
        <p:spPr/>
        <p:txBody>
          <a:bodyPr/>
          <a:lstStyle/>
          <a:p>
            <a:fld id="{ED00B0CC-C565-4C32-84ED-BD9D447C15C2}" type="slidenum">
              <a:rPr lang="en-US" smtClean="0"/>
              <a:t>72</a:t>
            </a:fld>
            <a:endParaRPr lang="en-US"/>
          </a:p>
        </p:txBody>
      </p:sp>
    </p:spTree>
    <p:extLst>
      <p:ext uri="{BB962C8B-B14F-4D97-AF65-F5344CB8AC3E}">
        <p14:creationId xmlns:p14="http://schemas.microsoft.com/office/powerpoint/2010/main" val="333256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UBI? UBI is,</a:t>
            </a:r>
            <a:r>
              <a:rPr lang="en-US" baseline="0" dirty="0" smtClean="0"/>
              <a:t> as it states here, income from a trade or business regularly carried on that is not substantially related to our purpose.  It must meet all 3 criteria to be UBI.  Lets say you run an activity that is a trade or business…with a profit motive, and it is not substantially related to our mission…but, it only happens once a year?  Then it would not be UBI because it is not regularly carried on.  However, this can be tricky, if this activity is something that only happens once a year in the retail world, for example selling Christmas trees, then this could be considered regularly carried on, and therefore would be UBI.  The IRS is going to look at your activity and compare it to the commercial world….if it is ran like a commercial activity, competing with commercial entities, they are going to want us to show why we should not be paying taxes on it.  Does all of this mean that unrelated business income is bad? NO, it is not bad, we just have to make sure that we are reporting it.  Nine times out of ten, there will be an exception we can use, or the related expenses offset any revenue that is brought in…meaning no taxes will be owed. Also, please keep in mind that the term “not substantially related” focuses on how the income is generated, not how it is going to be used.  I am assuming that all revenue generated through our campus is done so to support our mission in one way or another.</a:t>
            </a:r>
            <a:endParaRPr lang="en-US" dirty="0"/>
          </a:p>
        </p:txBody>
      </p:sp>
      <p:sp>
        <p:nvSpPr>
          <p:cNvPr id="4" name="Slide Number Placeholder 3"/>
          <p:cNvSpPr>
            <a:spLocks noGrp="1"/>
          </p:cNvSpPr>
          <p:nvPr>
            <p:ph type="sldNum" sz="quarter" idx="10"/>
          </p:nvPr>
        </p:nvSpPr>
        <p:spPr/>
        <p:txBody>
          <a:bodyPr/>
          <a:lstStyle/>
          <a:p>
            <a:fld id="{ED00B0CC-C565-4C32-84ED-BD9D447C15C2}" type="slidenum">
              <a:rPr lang="en-US" smtClean="0"/>
              <a:t>73</a:t>
            </a:fld>
            <a:endParaRPr lang="en-US"/>
          </a:p>
        </p:txBody>
      </p:sp>
    </p:spTree>
    <p:extLst>
      <p:ext uri="{BB962C8B-B14F-4D97-AF65-F5344CB8AC3E}">
        <p14:creationId xmlns:p14="http://schemas.microsoft.com/office/powerpoint/2010/main" val="2221940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i="0">
                <a:solidFill>
                  <a:srgbClr val="000000"/>
                </a:solidFill>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35537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760481"/>
            <a:ext cx="8229600" cy="2775019"/>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08684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37687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0"/>
            <a:ext cx="8229600" cy="647987"/>
          </a:xfrm>
        </p:spPr>
        <p:txBody>
          <a:bodyPr/>
          <a:lstStyle>
            <a:lvl1pPr>
              <a:defRPr b="1" i="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42238"/>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42238"/>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0440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1655375"/>
            <a:ext cx="4040188"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932789"/>
            <a:ext cx="4041775"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6" y="1655375"/>
            <a:ext cx="4041775"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211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dirty="0" smtClean="0"/>
              <a:t>Subtitle Page</a:t>
            </a:r>
            <a:endParaRPr lang="en-US" dirty="0"/>
          </a:p>
        </p:txBody>
      </p:sp>
      <p:sp>
        <p:nvSpPr>
          <p:cNvPr id="3" name="Date Placeholder 2"/>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34175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65393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73674"/>
            <a:ext cx="3008313" cy="951513"/>
          </a:xfrm>
        </p:spPr>
        <p:txBody>
          <a:bodyPr anchor="b"/>
          <a:lstStyle>
            <a:lvl1pPr algn="l">
              <a:defRPr sz="2000" b="1">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825187"/>
            <a:ext cx="3008313" cy="3114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81286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4" y="3928241"/>
            <a:ext cx="7260896" cy="288050"/>
          </a:xfrm>
        </p:spPr>
        <p:txBody>
          <a:bodyPr anchor="b"/>
          <a:lstStyle>
            <a:lvl1pPr algn="l">
              <a:defRPr sz="2000" b="1">
                <a:latin typeface="+mn-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410134" y="348156"/>
            <a:ext cx="7260896" cy="3481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410134" y="4216292"/>
            <a:ext cx="7260896" cy="550971"/>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4/19/2019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96982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DFBFF53-7C97-8C49-AB42-96FD965FEBF4}" type="datetimeFigureOut">
              <a:rPr lang="en-US" smtClean="0"/>
              <a:t>4/19/2019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dirty="0"/>
          </a:p>
        </p:txBody>
      </p:sp>
    </p:spTree>
    <p:extLst>
      <p:ext uri="{BB962C8B-B14F-4D97-AF65-F5344CB8AC3E}">
        <p14:creationId xmlns:p14="http://schemas.microsoft.com/office/powerpoint/2010/main" val="326867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mailto:ramp-acuc@fsu.ed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myramp.research.fsu.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ar.fsu.edu/" TargetMode="External"/><Relationship Id="rId2" Type="http://schemas.openxmlformats.org/officeDocument/2006/relationships/hyperlink" Target="https://ramp.research.fsu.edu/" TargetMode="External"/><Relationship Id="rId1" Type="http://schemas.openxmlformats.org/officeDocument/2006/relationships/slideLayout" Target="../slideLayouts/slideLayout2.xml"/><Relationship Id="rId6" Type="http://schemas.openxmlformats.org/officeDocument/2006/relationships/hyperlink" Target="mailto:kpeluso@fsu.edu" TargetMode="External"/><Relationship Id="rId5" Type="http://schemas.openxmlformats.org/officeDocument/2006/relationships/hyperlink" Target="mailto:arrowe@fsu.edu" TargetMode="External"/><Relationship Id="rId4" Type="http://schemas.openxmlformats.org/officeDocument/2006/relationships/hyperlink" Target="https://www.research.fsu.edu/research-offices/human-subject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rocurement.fsu.edu/" TargetMode="External"/><Relationship Id="rId2" Type="http://schemas.openxmlformats.org/officeDocument/2006/relationships/hyperlink" Target="https://controller.vpfa.fsu.ed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rocurement.fsu.edu/" TargetMode="External"/><Relationship Id="rId2" Type="http://schemas.openxmlformats.org/officeDocument/2006/relationships/hyperlink" Target="mailto:kgibson@fsu.ed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claurienzo@fsu.ed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hyperlink" Target="https://fla.st/2U9lNFt"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fla.st/2U9lNFt" TargetMode="Externa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fla.st/2G739Z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ctl-travel@fsu.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ontroller.vpfa.fsu.edu/concur/approval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research.fsu.edu/research-offices/sra/forms/" TargetMode="External"/><Relationship Id="rId2" Type="http://schemas.openxmlformats.org/officeDocument/2006/relationships/hyperlink" Target="https://budget.fsu.edu/forms" TargetMode="External"/><Relationship Id="rId1" Type="http://schemas.openxmlformats.org/officeDocument/2006/relationships/slideLayout" Target="../slideLayouts/slideLayout2.xml"/><Relationship Id="rId4" Type="http://schemas.openxmlformats.org/officeDocument/2006/relationships/hyperlink" Target="mailto:ctl-travel@fsu.edu"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controller.vpfa.fsu.edu/sites/default/files/media/doc/Travel/Concur/Receipt%20Handling.pdf" TargetMode="External"/><Relationship Id="rId3" Type="http://schemas.openxmlformats.org/officeDocument/2006/relationships/hyperlink" Target="http://controller.vpfa.fsu.edu/sites/default/files/media/forms/Travel/Guest%20Traveler%20Profile%20Form.pdf" TargetMode="External"/><Relationship Id="rId7" Type="http://schemas.openxmlformats.org/officeDocument/2006/relationships/hyperlink" Target="http://controller.vpfa.fsu.edu/sites/default/files/media/doc/Travel/Concur/Meal%20Allowance.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ontroller.vpfa.fsu.edu/sites/default/files/media/doc/Travel/Concur/Starting%20an%20Expense%20Report.pdf" TargetMode="External"/><Relationship Id="rId5" Type="http://schemas.openxmlformats.org/officeDocument/2006/relationships/hyperlink" Target="http://controller.vpfa.fsu.edu/sites/default/files/media/doc/Travel/Concur/Booking%20Travel%20in%20Concur.pdf" TargetMode="External"/><Relationship Id="rId4" Type="http://schemas.openxmlformats.org/officeDocument/2006/relationships/hyperlink" Target="http://controller.vpfa.fsu.edu/sites/default/files/media/doc/Travel/Concur/Create%20a%20Request.pdf" TargetMode="External"/><Relationship Id="rId9" Type="http://schemas.openxmlformats.org/officeDocument/2006/relationships/hyperlink" Target="http://controller.vpfa.fsu.edu/sites/default/files/media/doc/Travel/Concur/Submitting%20an%20Expense%20Report.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ctl-travel@fsu.edu" TargetMode="External"/><Relationship Id="rId2" Type="http://schemas.openxmlformats.org/officeDocument/2006/relationships/hyperlink" Target="concur.fsu.edu" TargetMode="External"/><Relationship Id="rId1" Type="http://schemas.openxmlformats.org/officeDocument/2006/relationships/slideLayout" Target="../slideLayouts/slideLayout2.xml"/><Relationship Id="rId4" Type="http://schemas.openxmlformats.org/officeDocument/2006/relationships/hyperlink" Target="mailto:lmasimore@fsu.edu"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mailto:ctl-travel@fsu.edu" TargetMode="External"/><Relationship Id="rId2" Type="http://schemas.openxmlformats.org/officeDocument/2006/relationships/hyperlink" Target="mailto:ctl-AccountsPayable@fsu.edu"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Financial Representative Meeting</a:t>
            </a:r>
            <a:endParaRPr lang="en-US" dirty="0"/>
          </a:p>
        </p:txBody>
      </p:sp>
      <p:sp>
        <p:nvSpPr>
          <p:cNvPr id="3" name="Subtitle 2"/>
          <p:cNvSpPr>
            <a:spLocks noGrp="1"/>
          </p:cNvSpPr>
          <p:nvPr>
            <p:ph type="subTitle" idx="1"/>
          </p:nvPr>
        </p:nvSpPr>
        <p:spPr/>
        <p:txBody>
          <a:bodyPr/>
          <a:lstStyle/>
          <a:p>
            <a:r>
              <a:rPr lang="en-US" dirty="0" smtClean="0"/>
              <a:t>April 18, 2019</a:t>
            </a:r>
            <a:endParaRPr lang="en-US" dirty="0"/>
          </a:p>
        </p:txBody>
      </p:sp>
    </p:spTree>
    <p:extLst>
      <p:ext uri="{BB962C8B-B14F-4D97-AF65-F5344CB8AC3E}">
        <p14:creationId xmlns:p14="http://schemas.microsoft.com/office/powerpoint/2010/main" val="3678870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383"/>
            <a:ext cx="8229600" cy="952097"/>
          </a:xfrm>
        </p:spPr>
        <p:txBody>
          <a:bodyPr>
            <a:normAutofit fontScale="90000"/>
          </a:bodyPr>
          <a:lstStyle/>
          <a:p>
            <a:r>
              <a:rPr lang="en-US" dirty="0" smtClean="0"/>
              <a:t>Human Research Protection Program (HRPP) Toolkit</a:t>
            </a:r>
            <a:endParaRPr lang="en-US" dirty="0"/>
          </a:p>
        </p:txBody>
      </p:sp>
      <p:sp>
        <p:nvSpPr>
          <p:cNvPr id="3" name="Content Placeholder 2"/>
          <p:cNvSpPr>
            <a:spLocks noGrp="1"/>
          </p:cNvSpPr>
          <p:nvPr>
            <p:ph idx="1"/>
          </p:nvPr>
        </p:nvSpPr>
        <p:spPr>
          <a:xfrm>
            <a:off x="457200" y="2047460"/>
            <a:ext cx="8229600" cy="1742661"/>
          </a:xfrm>
        </p:spPr>
        <p:txBody>
          <a:bodyPr>
            <a:normAutofit fontScale="92500" lnSpcReduction="10000"/>
          </a:bodyPr>
          <a:lstStyle/>
          <a:p>
            <a:r>
              <a:rPr lang="en-US" sz="2800" dirty="0">
                <a:latin typeface="Calibri" panose="020F0502020204030204" pitchFamily="34" charset="0"/>
                <a:cs typeface="Calibri" panose="020F0502020204030204" pitchFamily="34" charset="0"/>
              </a:rPr>
              <a:t>Provides standard operating procedures, checklists, and worksheets </a:t>
            </a:r>
          </a:p>
          <a:p>
            <a:r>
              <a:rPr lang="en-US" sz="2800" dirty="0">
                <a:latin typeface="Calibri" panose="020F0502020204030204" pitchFamily="34" charset="0"/>
                <a:cs typeface="Calibri" panose="020F0502020204030204" pitchFamily="34" charset="0"/>
              </a:rPr>
              <a:t>Provides protocol and consent templates</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Includes an Investigator Manual</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717956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Institutional Review Board (IRB) Module</a:t>
            </a:r>
            <a:endParaRPr lang="en-US" dirty="0"/>
          </a:p>
        </p:txBody>
      </p:sp>
      <p:sp>
        <p:nvSpPr>
          <p:cNvPr id="3" name="Content Placeholder 2"/>
          <p:cNvSpPr>
            <a:spLocks noGrp="1"/>
          </p:cNvSpPr>
          <p:nvPr>
            <p:ph idx="1"/>
          </p:nvPr>
        </p:nvSpPr>
        <p:spPr>
          <a:xfrm>
            <a:off x="457200" y="1921565"/>
            <a:ext cx="8229600" cy="2613935"/>
          </a:xfrm>
        </p:spPr>
        <p:txBody>
          <a:bodyPr>
            <a:normAutofit fontScale="77500" lnSpcReduction="20000"/>
          </a:bodyPr>
          <a:lstStyle/>
          <a:p>
            <a:pPr>
              <a:buFont typeface="Arial" panose="020B0604020202020204" pitchFamily="34" charset="0"/>
              <a:buChar char="•"/>
            </a:pPr>
            <a:r>
              <a:rPr lang="en-US" dirty="0">
                <a:latin typeface="Calibri" panose="020F0502020204030204" pitchFamily="34" charset="0"/>
                <a:cs typeface="Calibri" panose="020F0502020204030204" pitchFamily="34" charset="0"/>
              </a:rPr>
              <a:t>Electronic creation and review of human subject protocols, amendments and Reportable New Information</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E-mail notifications to prompt PIs for action items and notifications of protocol determinations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Integration with CITI for training data</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Assignment of proxies by PIs to develop and submit protocols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2744480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8748"/>
            <a:ext cx="8229600" cy="549965"/>
          </a:xfrm>
        </p:spPr>
        <p:txBody>
          <a:bodyPr>
            <a:normAutofit fontScale="90000"/>
          </a:bodyPr>
          <a:lstStyle/>
          <a:p>
            <a:r>
              <a:rPr lang="en-US" dirty="0" smtClean="0"/>
              <a:t>IRB Timeline</a:t>
            </a:r>
            <a:endParaRPr lang="en-US" dirty="0"/>
          </a:p>
        </p:txBody>
      </p:sp>
      <p:pic>
        <p:nvPicPr>
          <p:cNvPr id="5" name="Content Placeholder 4">
            <a:extLst>
              <a:ext uri="{FF2B5EF4-FFF2-40B4-BE49-F238E27FC236}">
                <a16:creationId xmlns:a16="http://schemas.microsoft.com/office/drawing/2014/main" id="{DE939312-612D-4F02-9AF9-63EED5A6417B}"/>
              </a:ext>
            </a:extLst>
          </p:cNvPr>
          <p:cNvPicPr>
            <a:picLocks noGrp="1" noChangeAspect="1"/>
          </p:cNvPicPr>
          <p:nvPr>
            <p:ph idx="1"/>
          </p:nvPr>
        </p:nvPicPr>
        <p:blipFill>
          <a:blip r:embed="rId2"/>
          <a:stretch>
            <a:fillRect/>
          </a:stretch>
        </p:blipFill>
        <p:spPr>
          <a:xfrm>
            <a:off x="457200" y="1298714"/>
            <a:ext cx="7892665" cy="1921564"/>
          </a:xfrm>
          <a:prstGeom prst="rect">
            <a:avLst/>
          </a:prstGeom>
        </p:spPr>
      </p:pic>
      <p:pic>
        <p:nvPicPr>
          <p:cNvPr id="6" name="Picture 5">
            <a:extLst>
              <a:ext uri="{FF2B5EF4-FFF2-40B4-BE49-F238E27FC236}">
                <a16:creationId xmlns:a16="http://schemas.microsoft.com/office/drawing/2014/main" id="{2D6DD18E-6035-4697-9F84-3B28967943FF}"/>
              </a:ext>
            </a:extLst>
          </p:cNvPr>
          <p:cNvPicPr>
            <a:picLocks noChangeAspect="1"/>
          </p:cNvPicPr>
          <p:nvPr/>
        </p:nvPicPr>
        <p:blipFill>
          <a:blip r:embed="rId3"/>
          <a:stretch>
            <a:fillRect/>
          </a:stretch>
        </p:blipFill>
        <p:spPr>
          <a:xfrm>
            <a:off x="1245700" y="3220278"/>
            <a:ext cx="7104165" cy="1842053"/>
          </a:xfrm>
          <a:prstGeom prst="rect">
            <a:avLst/>
          </a:prstGeom>
        </p:spPr>
      </p:pic>
    </p:spTree>
    <p:extLst>
      <p:ext uri="{BB962C8B-B14F-4D97-AF65-F5344CB8AC3E}">
        <p14:creationId xmlns:p14="http://schemas.microsoft.com/office/powerpoint/2010/main" val="126864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IRB Module</a:t>
            </a:r>
            <a:endParaRPr lang="en-US" dirty="0"/>
          </a:p>
        </p:txBody>
      </p:sp>
      <p:sp>
        <p:nvSpPr>
          <p:cNvPr id="3" name="Content Placeholder 2"/>
          <p:cNvSpPr>
            <a:spLocks noGrp="1"/>
          </p:cNvSpPr>
          <p:nvPr>
            <p:ph idx="1"/>
          </p:nvPr>
        </p:nvSpPr>
        <p:spPr/>
        <p:txBody>
          <a:bodyPr/>
          <a:lstStyle/>
          <a:p>
            <a:pPr marL="0" indent="0">
              <a:buNone/>
            </a:pPr>
            <a:r>
              <a:rPr lang="en-US" sz="2400" dirty="0" smtClean="0">
                <a:latin typeface="Calibri" panose="020F0502020204030204" pitchFamily="34" charset="0"/>
                <a:cs typeface="Calibri" panose="020F0502020204030204" pitchFamily="34" charset="0"/>
              </a:rPr>
              <a:t> Two Rollouts</a:t>
            </a:r>
          </a:p>
          <a:p>
            <a:pPr marL="0" indent="0">
              <a:buNone/>
            </a:pPr>
            <a:endParaRPr lang="en-US" dirty="0"/>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06846959"/>
              </p:ext>
            </p:extLst>
          </p:nvPr>
        </p:nvGraphicFramePr>
        <p:xfrm>
          <a:off x="602974" y="2467942"/>
          <a:ext cx="6347791" cy="1474580"/>
        </p:xfrm>
        <a:graphic>
          <a:graphicData uri="http://schemas.openxmlformats.org/drawingml/2006/table">
            <a:tbl>
              <a:tblPr firstRow="1" bandRow="1">
                <a:tableStyleId>{7DF18680-E054-41AD-8BC1-D1AEF772440D}</a:tableStyleId>
              </a:tblPr>
              <a:tblGrid>
                <a:gridCol w="4174435">
                  <a:extLst>
                    <a:ext uri="{9D8B030D-6E8A-4147-A177-3AD203B41FA5}">
                      <a16:colId xmlns:a16="http://schemas.microsoft.com/office/drawing/2014/main" val="3705733323"/>
                    </a:ext>
                  </a:extLst>
                </a:gridCol>
                <a:gridCol w="2173356">
                  <a:extLst>
                    <a:ext uri="{9D8B030D-6E8A-4147-A177-3AD203B41FA5}">
                      <a16:colId xmlns:a16="http://schemas.microsoft.com/office/drawing/2014/main" val="2167742394"/>
                    </a:ext>
                  </a:extLst>
                </a:gridCol>
              </a:tblGrid>
              <a:tr h="370840">
                <a:tc>
                  <a:txBody>
                    <a:bodyPr/>
                    <a:lstStyle/>
                    <a:p>
                      <a:endParaRPr lang="en-US" dirty="0"/>
                    </a:p>
                  </a:txBody>
                  <a:tcPr/>
                </a:tc>
                <a:tc>
                  <a:txBody>
                    <a:bodyPr/>
                    <a:lstStyle/>
                    <a:p>
                      <a:pPr algn="ctr"/>
                      <a:r>
                        <a:rPr lang="en-US" b="0" dirty="0" smtClean="0">
                          <a:solidFill>
                            <a:schemeClr val="tx1"/>
                          </a:solidFill>
                        </a:rPr>
                        <a:t>Effective</a:t>
                      </a:r>
                      <a:r>
                        <a:rPr lang="en-US" b="0" baseline="0" dirty="0" smtClean="0">
                          <a:solidFill>
                            <a:schemeClr val="tx1"/>
                          </a:solidFill>
                        </a:rPr>
                        <a:t> Date</a:t>
                      </a:r>
                      <a:endParaRPr lang="en-US" b="0" dirty="0">
                        <a:solidFill>
                          <a:schemeClr val="tx1"/>
                        </a:solidFill>
                      </a:endParaRPr>
                    </a:p>
                  </a:txBody>
                  <a:tcPr/>
                </a:tc>
                <a:extLst>
                  <a:ext uri="{0D108BD9-81ED-4DB2-BD59-A6C34878D82A}">
                    <a16:rowId xmlns:a16="http://schemas.microsoft.com/office/drawing/2014/main" val="366401277"/>
                  </a:ext>
                </a:extLst>
              </a:tr>
              <a:tr h="553775">
                <a:tc>
                  <a:txBody>
                    <a:bodyPr/>
                    <a:lstStyle/>
                    <a:p>
                      <a:r>
                        <a:rPr lang="en-US" sz="2400" dirty="0" smtClean="0">
                          <a:latin typeface="Calibri" panose="020F0502020204030204" pitchFamily="34" charset="0"/>
                          <a:cs typeface="Calibri" panose="020F0502020204030204" pitchFamily="34" charset="0"/>
                        </a:rPr>
                        <a:t>HRPP Toolkit</a:t>
                      </a:r>
                      <a:endParaRPr lang="en-US" sz="2400" dirty="0">
                        <a:latin typeface="Calibri" panose="020F0502020204030204" pitchFamily="34" charset="0"/>
                        <a:cs typeface="Calibri" panose="020F0502020204030204" pitchFamily="34" charset="0"/>
                      </a:endParaRPr>
                    </a:p>
                  </a:txBody>
                  <a:tcPr/>
                </a:tc>
                <a:tc>
                  <a:txBody>
                    <a:bodyPr/>
                    <a:lstStyle/>
                    <a:p>
                      <a:pPr algn="ctr"/>
                      <a:r>
                        <a:rPr lang="en-US" b="1" dirty="0" smtClean="0"/>
                        <a:t>April 20</a:t>
                      </a:r>
                      <a:endParaRPr lang="en-US" b="1" dirty="0"/>
                    </a:p>
                  </a:txBody>
                  <a:tcPr/>
                </a:tc>
                <a:extLst>
                  <a:ext uri="{0D108BD9-81ED-4DB2-BD59-A6C34878D82A}">
                    <a16:rowId xmlns:a16="http://schemas.microsoft.com/office/drawing/2014/main" val="3387388422"/>
                  </a:ext>
                </a:extLst>
              </a:tr>
              <a:tr h="549965">
                <a:tc>
                  <a:txBody>
                    <a:bodyPr/>
                    <a:lstStyle/>
                    <a:p>
                      <a:r>
                        <a:rPr lang="en-US" sz="2400" dirty="0" smtClean="0">
                          <a:latin typeface="Calibri" panose="020F0502020204030204" pitchFamily="34" charset="0"/>
                          <a:cs typeface="Calibri" panose="020F0502020204030204" pitchFamily="34" charset="0"/>
                        </a:rPr>
                        <a:t>RAMP IRB Module</a:t>
                      </a:r>
                      <a:endParaRPr lang="en-US" sz="2400" dirty="0">
                        <a:latin typeface="Calibri" panose="020F0502020204030204" pitchFamily="34" charset="0"/>
                        <a:cs typeface="Calibri" panose="020F0502020204030204" pitchFamily="34" charset="0"/>
                      </a:endParaRPr>
                    </a:p>
                  </a:txBody>
                  <a:tcPr/>
                </a:tc>
                <a:tc>
                  <a:txBody>
                    <a:bodyPr/>
                    <a:lstStyle/>
                    <a:p>
                      <a:pPr algn="ctr"/>
                      <a:r>
                        <a:rPr lang="en-US" b="1" dirty="0" smtClean="0"/>
                        <a:t>June 21</a:t>
                      </a:r>
                      <a:endParaRPr lang="en-US" b="1" dirty="0"/>
                    </a:p>
                  </a:txBody>
                  <a:tcPr/>
                </a:tc>
                <a:extLst>
                  <a:ext uri="{0D108BD9-81ED-4DB2-BD59-A6C34878D82A}">
                    <a16:rowId xmlns:a16="http://schemas.microsoft.com/office/drawing/2014/main" val="273782081"/>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4098296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You Need to Know</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latin typeface="Calibri" panose="020F0502020204030204" pitchFamily="34" charset="0"/>
                <a:cs typeface="Calibri" panose="020F0502020204030204" pitchFamily="34" charset="0"/>
              </a:rPr>
              <a:t>Beginning April 20, all </a:t>
            </a:r>
            <a:r>
              <a:rPr lang="en-US" b="1" dirty="0">
                <a:latin typeface="Calibri" panose="020F0502020204030204" pitchFamily="34" charset="0"/>
                <a:cs typeface="Calibri" panose="020F0502020204030204" pitchFamily="34" charset="0"/>
              </a:rPr>
              <a:t>new protocols </a:t>
            </a:r>
            <a:r>
              <a:rPr lang="en-US" dirty="0">
                <a:latin typeface="Calibri" panose="020F0502020204030204" pitchFamily="34" charset="0"/>
                <a:cs typeface="Calibri" panose="020F0502020204030204" pitchFamily="34" charset="0"/>
              </a:rPr>
              <a:t>and </a:t>
            </a:r>
            <a:r>
              <a:rPr lang="en-US" b="1" dirty="0">
                <a:latin typeface="Calibri" panose="020F0502020204030204" pitchFamily="34" charset="0"/>
                <a:cs typeface="Calibri" panose="020F0502020204030204" pitchFamily="34" charset="0"/>
              </a:rPr>
              <a:t>continuing reviews </a:t>
            </a:r>
            <a:r>
              <a:rPr lang="en-US" dirty="0" smtClean="0">
                <a:latin typeface="Calibri" panose="020F0502020204030204" pitchFamily="34" charset="0"/>
                <a:cs typeface="Calibri" panose="020F0502020204030204" pitchFamily="34" charset="0"/>
              </a:rPr>
              <a:t>will </a:t>
            </a:r>
            <a:r>
              <a:rPr lang="en-US" dirty="0">
                <a:latin typeface="Calibri" panose="020F0502020204030204" pitchFamily="34" charset="0"/>
                <a:cs typeface="Calibri" panose="020F0502020204030204" pitchFamily="34" charset="0"/>
              </a:rPr>
              <a:t>require the submission of the new HRPP (toolkit) protocol document</a:t>
            </a:r>
          </a:p>
          <a:p>
            <a:pPr marL="0" indent="0">
              <a:buNone/>
            </a:pPr>
            <a:endParaRPr lang="en-US" sz="18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New forms, old system - use the new forms and submit within the current HSRS system</a:t>
            </a:r>
          </a:p>
          <a:p>
            <a:pPr>
              <a:buFont typeface="Wingdings" panose="05000000000000000000" pitchFamily="2" charset="2"/>
              <a:buChar char="Ø"/>
            </a:pPr>
            <a:r>
              <a:rPr lang="en-US" b="1" i="1" dirty="0">
                <a:latin typeface="Calibri" panose="020F0502020204030204" pitchFamily="34" charset="0"/>
                <a:cs typeface="Calibri" panose="020F0502020204030204" pitchFamily="34" charset="0"/>
              </a:rPr>
              <a:t>Protocol modifications</a:t>
            </a:r>
            <a:r>
              <a:rPr lang="en-US" dirty="0">
                <a:latin typeface="Calibri" panose="020F0502020204030204" pitchFamily="34" charset="0"/>
                <a:cs typeface="Calibri" panose="020F0502020204030204" pitchFamily="34" charset="0"/>
              </a:rPr>
              <a:t> – user will have option to continue with current application process or submit using the new toolkit protocol template in HSRS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675779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You Need to Know</a:t>
            </a:r>
            <a:endParaRPr lang="en-US" dirty="0"/>
          </a:p>
        </p:txBody>
      </p:sp>
      <p:sp>
        <p:nvSpPr>
          <p:cNvPr id="3" name="Content Placeholder 2"/>
          <p:cNvSpPr>
            <a:spLocks noGrp="1"/>
          </p:cNvSpPr>
          <p:nvPr>
            <p:ph idx="1"/>
          </p:nvPr>
        </p:nvSpPr>
        <p:spPr>
          <a:xfrm>
            <a:off x="457200" y="1760482"/>
            <a:ext cx="8229600" cy="2195292"/>
          </a:xfrm>
        </p:spPr>
        <p:txBody>
          <a:bodyPr>
            <a:normAutofit fontScale="55000" lnSpcReduction="20000"/>
          </a:bodyPr>
          <a:lstStyle/>
          <a:p>
            <a:pPr marL="0" indent="0">
              <a:buNone/>
            </a:pPr>
            <a:r>
              <a:rPr lang="en-US" dirty="0" smtClean="0">
                <a:latin typeface="Calibri" panose="020F0502020204030204" pitchFamily="34" charset="0"/>
                <a:cs typeface="Calibri" panose="020F0502020204030204" pitchFamily="34" charset="0"/>
              </a:rPr>
              <a:t>Once the RAMP </a:t>
            </a:r>
            <a:r>
              <a:rPr lang="en-US" dirty="0">
                <a:latin typeface="Calibri" panose="020F0502020204030204" pitchFamily="34" charset="0"/>
                <a:cs typeface="Calibri" panose="020F0502020204030204" pitchFamily="34" charset="0"/>
              </a:rPr>
              <a:t>IRB module goes live on June </a:t>
            </a:r>
            <a:r>
              <a:rPr lang="en-US" dirty="0" smtClean="0">
                <a:latin typeface="Calibri" panose="020F0502020204030204" pitchFamily="34" charset="0"/>
                <a:cs typeface="Calibri" panose="020F0502020204030204" pitchFamily="34" charset="0"/>
              </a:rPr>
              <a:t>21, expect the following:</a:t>
            </a:r>
            <a:endParaRPr lang="en-US" dirty="0">
              <a:latin typeface="Calibri" panose="020F0502020204030204" pitchFamily="34" charset="0"/>
              <a:cs typeface="Calibri" panose="020F0502020204030204" pitchFamily="34" charset="0"/>
            </a:endParaRPr>
          </a:p>
          <a:p>
            <a:pPr marL="0" indent="0">
              <a:buNone/>
            </a:pPr>
            <a:endParaRPr lang="en-US" sz="10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New forms, new system</a:t>
            </a:r>
          </a:p>
          <a:p>
            <a:pPr>
              <a:buFont typeface="Wingdings" panose="05000000000000000000" pitchFamily="2" charset="2"/>
              <a:buChar char="Ø"/>
            </a:pPr>
            <a:r>
              <a:rPr lang="en-US" b="1" i="1" dirty="0">
                <a:latin typeface="Calibri" panose="020F0502020204030204" pitchFamily="34" charset="0"/>
                <a:cs typeface="Calibri" panose="020F0502020204030204" pitchFamily="34" charset="0"/>
              </a:rPr>
              <a:t>All submissions updated using the toolkit will automatically be imported into RAMP  </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Any submissions that have not been updated using the toolkit will not be imported into RAMP</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Modifications or </a:t>
            </a:r>
            <a:r>
              <a:rPr lang="en-US" dirty="0" smtClean="0">
                <a:latin typeface="Calibri" panose="020F0502020204030204" pitchFamily="34" charset="0"/>
                <a:cs typeface="Calibri" panose="020F0502020204030204" pitchFamily="34" charset="0"/>
              </a:rPr>
              <a:t>continuing reviews for </a:t>
            </a:r>
            <a:r>
              <a:rPr lang="en-US" dirty="0">
                <a:latin typeface="Calibri" panose="020F0502020204030204" pitchFamily="34" charset="0"/>
                <a:cs typeface="Calibri" panose="020F0502020204030204" pitchFamily="34" charset="0"/>
              </a:rPr>
              <a:t>these non-toolkit submissions will require a new submission in RAMP using the </a:t>
            </a:r>
            <a:r>
              <a:rPr lang="en-US" dirty="0" smtClean="0">
                <a:latin typeface="Calibri" panose="020F0502020204030204" pitchFamily="34" charset="0"/>
                <a:cs typeface="Calibri" panose="020F0502020204030204" pitchFamily="34" charset="0"/>
              </a:rPr>
              <a:t>toolkit </a:t>
            </a:r>
            <a:r>
              <a:rPr lang="en-US" dirty="0">
                <a:latin typeface="Calibri" panose="020F0502020204030204" pitchFamily="34" charset="0"/>
                <a:cs typeface="Calibri" panose="020F0502020204030204" pitchFamily="34" charset="0"/>
              </a:rPr>
              <a:t>templates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1535517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Training</a:t>
            </a:r>
            <a:endParaRPr lang="en-US" dirty="0"/>
          </a:p>
        </p:txBody>
      </p:sp>
      <p:sp>
        <p:nvSpPr>
          <p:cNvPr id="3" name="Content Placeholder 2"/>
          <p:cNvSpPr>
            <a:spLocks noGrp="1"/>
          </p:cNvSpPr>
          <p:nvPr>
            <p:ph idx="1"/>
          </p:nvPr>
        </p:nvSpPr>
        <p:spPr>
          <a:xfrm>
            <a:off x="457200" y="1760482"/>
            <a:ext cx="8229600" cy="2195292"/>
          </a:xfrm>
        </p:spPr>
        <p:txBody>
          <a:bodyPr>
            <a:normAutofit fontScale="55000" lnSpcReduction="20000"/>
          </a:bodyPr>
          <a:lstStyle/>
          <a:p>
            <a:pPr marL="0" indent="0">
              <a:buNone/>
            </a:pPr>
            <a:r>
              <a:rPr lang="en-US" b="1" i="1" dirty="0" smtClean="0">
                <a:latin typeface="Calibri" panose="020F0502020204030204" pitchFamily="34" charset="0"/>
                <a:cs typeface="Calibri" panose="020F0502020204030204" pitchFamily="34" charset="0"/>
              </a:rPr>
              <a:t>ACUC Module</a:t>
            </a:r>
          </a:p>
          <a:p>
            <a:pPr>
              <a:buFont typeface="Wingdings" panose="05000000000000000000" pitchFamily="2" charset="2"/>
              <a:buChar char="Ø"/>
            </a:pPr>
            <a:r>
              <a:rPr lang="en-US" smtClean="0">
                <a:latin typeface="Calibri" panose="020F0502020204030204" pitchFamily="34" charset="0"/>
                <a:cs typeface="Calibri" panose="020F0502020204030204" pitchFamily="34" charset="0"/>
              </a:rPr>
              <a:t>Protocol </a:t>
            </a:r>
            <a:r>
              <a:rPr lang="en-US" dirty="0">
                <a:latin typeface="Calibri" panose="020F0502020204030204" pitchFamily="34" charset="0"/>
                <a:cs typeface="Calibri" panose="020F0502020204030204" pitchFamily="34" charset="0"/>
              </a:rPr>
              <a:t>Development Workshops were offered </a:t>
            </a:r>
            <a:r>
              <a:rPr lang="en-US" dirty="0" smtClean="0">
                <a:latin typeface="Calibri" panose="020F0502020204030204" pitchFamily="34" charset="0"/>
                <a:cs typeface="Calibri" panose="020F0502020204030204" pitchFamily="34" charset="0"/>
              </a:rPr>
              <a:t>in January and February to assist with the transition to RAMP</a:t>
            </a:r>
          </a:p>
          <a:p>
            <a:pP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For assistance with protocol development, please contact a LAR veterinarian</a:t>
            </a:r>
          </a:p>
          <a:p>
            <a:pP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For assistance completing the SmartForm or for technical assistance with RAMP, please email </a:t>
            </a:r>
            <a:r>
              <a:rPr lang="en-US" dirty="0" smtClean="0">
                <a:latin typeface="Calibri" panose="020F0502020204030204" pitchFamily="34" charset="0"/>
                <a:cs typeface="Calibri" panose="020F0502020204030204" pitchFamily="34" charset="0"/>
                <a:hlinkClick r:id="rId2"/>
              </a:rPr>
              <a:t>ramp-acuc@fsu.edu</a:t>
            </a: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RAMP ACUC Researcher’s Guide is available within the RAMP Help Center</a:t>
            </a:r>
            <a:endParaRPr lang="en-US"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3225949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Training</a:t>
            </a:r>
            <a:endParaRPr lang="en-US" dirty="0"/>
          </a:p>
        </p:txBody>
      </p:sp>
      <p:sp>
        <p:nvSpPr>
          <p:cNvPr id="3" name="Content Placeholder 2"/>
          <p:cNvSpPr>
            <a:spLocks noGrp="1"/>
          </p:cNvSpPr>
          <p:nvPr>
            <p:ph idx="1"/>
          </p:nvPr>
        </p:nvSpPr>
        <p:spPr>
          <a:xfrm>
            <a:off x="457200" y="1602826"/>
            <a:ext cx="8229600" cy="2578235"/>
          </a:xfrm>
        </p:spPr>
        <p:txBody>
          <a:bodyPr>
            <a:normAutofit fontScale="55000" lnSpcReduction="20000"/>
          </a:bodyPr>
          <a:lstStyle/>
          <a:p>
            <a:pPr marL="0" indent="0">
              <a:buNone/>
            </a:pPr>
            <a:r>
              <a:rPr lang="en-US" sz="3400" b="1" i="1" dirty="0">
                <a:latin typeface="Calibri" panose="020F0502020204030204" pitchFamily="34" charset="0"/>
                <a:cs typeface="Calibri" panose="020F0502020204030204" pitchFamily="34" charset="0"/>
              </a:rPr>
              <a:t>HRPP Toolkit</a:t>
            </a:r>
          </a:p>
          <a:p>
            <a:pPr>
              <a:buFont typeface="Wingdings" panose="05000000000000000000" pitchFamily="2" charset="2"/>
              <a:buChar char="Ø"/>
            </a:pPr>
            <a:r>
              <a:rPr lang="en-US" sz="3400" dirty="0">
                <a:latin typeface="Calibri" panose="020F0502020204030204" pitchFamily="34" charset="0"/>
                <a:cs typeface="Calibri" panose="020F0502020204030204" pitchFamily="34" charset="0"/>
              </a:rPr>
              <a:t>Protocol Development Workshops were offered in March and early April to provide guidance on using the new templates</a:t>
            </a:r>
          </a:p>
          <a:p>
            <a:pPr>
              <a:buFont typeface="Wingdings" panose="05000000000000000000" pitchFamily="2" charset="2"/>
              <a:buChar char="Ø"/>
            </a:pPr>
            <a:r>
              <a:rPr lang="en-US" sz="3400" dirty="0" smtClean="0">
                <a:latin typeface="Calibri" panose="020F0502020204030204" pitchFamily="34" charset="0"/>
                <a:cs typeface="Calibri" panose="020F0502020204030204" pitchFamily="34" charset="0"/>
              </a:rPr>
              <a:t>Webinars are available on the Office </a:t>
            </a:r>
            <a:r>
              <a:rPr lang="en-US" sz="3400" dirty="0">
                <a:latin typeface="Calibri" panose="020F0502020204030204" pitchFamily="34" charset="0"/>
                <a:cs typeface="Calibri" panose="020F0502020204030204" pitchFamily="34" charset="0"/>
              </a:rPr>
              <a:t>of Human Subjects website; Investigator Manual will </a:t>
            </a:r>
            <a:r>
              <a:rPr lang="en-US" sz="3400" dirty="0" smtClean="0">
                <a:latin typeface="Calibri" panose="020F0502020204030204" pitchFamily="34" charset="0"/>
                <a:cs typeface="Calibri" panose="020F0502020204030204" pitchFamily="34" charset="0"/>
              </a:rPr>
              <a:t>be posted soon</a:t>
            </a:r>
            <a:endParaRPr lang="en-US" sz="3400" dirty="0">
              <a:latin typeface="Calibri" panose="020F0502020204030204" pitchFamily="34" charset="0"/>
              <a:cs typeface="Calibri" panose="020F0502020204030204" pitchFamily="34" charset="0"/>
            </a:endParaRPr>
          </a:p>
          <a:p>
            <a:pPr marL="0" indent="0">
              <a:buNone/>
            </a:pPr>
            <a:endParaRPr lang="en-US" sz="3400" dirty="0">
              <a:latin typeface="Calibri" panose="020F0502020204030204" pitchFamily="34" charset="0"/>
              <a:cs typeface="Calibri" panose="020F0502020204030204" pitchFamily="34" charset="0"/>
            </a:endParaRPr>
          </a:p>
          <a:p>
            <a:pPr marL="0" indent="0">
              <a:buNone/>
            </a:pPr>
            <a:r>
              <a:rPr lang="en-US" sz="3400" b="1" i="1" dirty="0">
                <a:latin typeface="Calibri" panose="020F0502020204030204" pitchFamily="34" charset="0"/>
                <a:cs typeface="Calibri" panose="020F0502020204030204" pitchFamily="34" charset="0"/>
              </a:rPr>
              <a:t>RAMP IRB Module</a:t>
            </a:r>
          </a:p>
          <a:p>
            <a:pPr>
              <a:buFont typeface="Wingdings" panose="05000000000000000000" pitchFamily="2" charset="2"/>
              <a:buChar char="Ø"/>
            </a:pPr>
            <a:r>
              <a:rPr lang="en-US" sz="3400" dirty="0" smtClean="0">
                <a:latin typeface="Calibri" panose="020F0502020204030204" pitchFamily="34" charset="0"/>
                <a:cs typeface="Calibri" panose="020F0502020204030204" pitchFamily="34" charset="0"/>
              </a:rPr>
              <a:t>Workshops </a:t>
            </a:r>
            <a:r>
              <a:rPr lang="en-US" sz="3400" dirty="0">
                <a:latin typeface="Calibri" panose="020F0502020204030204" pitchFamily="34" charset="0"/>
                <a:cs typeface="Calibri" panose="020F0502020204030204" pitchFamily="34" charset="0"/>
              </a:rPr>
              <a:t>will be offered in May and June to assist with </a:t>
            </a:r>
            <a:r>
              <a:rPr lang="en-US" sz="3400" dirty="0" smtClean="0">
                <a:latin typeface="Calibri" panose="020F0502020204030204" pitchFamily="34" charset="0"/>
                <a:cs typeface="Calibri" panose="020F0502020204030204" pitchFamily="34" charset="0"/>
              </a:rPr>
              <a:t>transition</a:t>
            </a:r>
          </a:p>
          <a:p>
            <a:pPr marL="0" indent="0">
              <a:buNone/>
            </a:pPr>
            <a:r>
              <a:rPr lang="en-US" sz="3400" dirty="0" smtClean="0">
                <a:latin typeface="Calibri" panose="020F0502020204030204" pitchFamily="34" charset="0"/>
                <a:cs typeface="Calibri" panose="020F0502020204030204" pitchFamily="34" charset="0"/>
              </a:rPr>
              <a:t>       to </a:t>
            </a:r>
            <a:r>
              <a:rPr lang="en-US" sz="3400" dirty="0">
                <a:latin typeface="Calibri" panose="020F0502020204030204" pitchFamily="34" charset="0"/>
                <a:cs typeface="Calibri" panose="020F0502020204030204" pitchFamily="34" charset="0"/>
              </a:rPr>
              <a:t>RAMP</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501418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Accessing RAMP</a:t>
            </a:r>
            <a:endParaRPr lang="en-US" dirty="0"/>
          </a:p>
        </p:txBody>
      </p:sp>
      <p:pic>
        <p:nvPicPr>
          <p:cNvPr id="6" name="Picture 5" descr="image003">
            <a:extLst>
              <a:ext uri="{FF2B5EF4-FFF2-40B4-BE49-F238E27FC236}">
                <a16:creationId xmlns:a16="http://schemas.microsoft.com/office/drawing/2014/main" id="{5FE9351B-59E4-4E31-81D8-83A2B6B97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4" t="26361" r="13569"/>
          <a:stretch/>
        </p:blipFill>
        <p:spPr bwMode="auto">
          <a:xfrm>
            <a:off x="5261113" y="3045553"/>
            <a:ext cx="3635385" cy="170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a:extLst>
              <a:ext uri="{FF2B5EF4-FFF2-40B4-BE49-F238E27FC236}">
                <a16:creationId xmlns:a16="http://schemas.microsoft.com/office/drawing/2014/main" id="{6C2BBA25-7880-4635-9B9F-826C0F3FC5E7}"/>
              </a:ext>
            </a:extLst>
          </p:cNvPr>
          <p:cNvPicPr>
            <a:picLocks noGrp="1" noChangeAspect="1"/>
          </p:cNvPicPr>
          <p:nvPr>
            <p:ph idx="1"/>
          </p:nvPr>
        </p:nvPicPr>
        <p:blipFill>
          <a:blip r:embed="rId3"/>
          <a:stretch>
            <a:fillRect/>
          </a:stretch>
        </p:blipFill>
        <p:spPr>
          <a:xfrm>
            <a:off x="169250" y="2452999"/>
            <a:ext cx="5018976" cy="2567916"/>
          </a:xfrm>
          <a:prstGeom prst="rect">
            <a:avLst/>
          </a:prstGeom>
        </p:spPr>
      </p:pic>
      <p:sp>
        <p:nvSpPr>
          <p:cNvPr id="4" name="TextBox 3"/>
          <p:cNvSpPr txBox="1"/>
          <p:nvPr/>
        </p:nvSpPr>
        <p:spPr>
          <a:xfrm>
            <a:off x="1212574" y="1770191"/>
            <a:ext cx="4426226"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1.  myFSU portal – click on RAMP icon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4149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Accessing RAMP</a:t>
            </a:r>
            <a:endParaRPr lang="en-US" dirty="0"/>
          </a:p>
        </p:txBody>
      </p:sp>
      <p:sp>
        <p:nvSpPr>
          <p:cNvPr id="3" name="Content Placeholder 2"/>
          <p:cNvSpPr>
            <a:spLocks noGrp="1"/>
          </p:cNvSpPr>
          <p:nvPr>
            <p:ph idx="1"/>
          </p:nvPr>
        </p:nvSpPr>
        <p:spPr>
          <a:xfrm>
            <a:off x="503583" y="1656522"/>
            <a:ext cx="8229600" cy="2134970"/>
          </a:xfrm>
        </p:spPr>
        <p:txBody>
          <a:bodyPr>
            <a:normAutofit/>
          </a:bodyPr>
          <a:lstStyle/>
          <a:p>
            <a:pPr marL="914400" lvl="1" indent="-457200">
              <a:buAutoNum type="arabicPeriod" startAt="2"/>
            </a:pPr>
            <a:r>
              <a:rPr lang="en-US" sz="2000" dirty="0" smtClean="0">
                <a:latin typeface="Calibri" panose="020F0502020204030204" pitchFamily="34" charset="0"/>
                <a:cs typeface="Calibri" panose="020F0502020204030204" pitchFamily="34" charset="0"/>
              </a:rPr>
              <a:t>Visit </a:t>
            </a:r>
            <a:r>
              <a:rPr lang="en-US" sz="2000" dirty="0" smtClean="0">
                <a:latin typeface="Calibri" panose="020F0502020204030204" pitchFamily="34" charset="0"/>
                <a:cs typeface="Calibri" panose="020F0502020204030204" pitchFamily="34" charset="0"/>
                <a:hlinkClick r:id="rId2"/>
              </a:rPr>
              <a:t>https</a:t>
            </a:r>
            <a:r>
              <a:rPr lang="en-US" sz="2000" dirty="0">
                <a:latin typeface="Calibri" panose="020F0502020204030204" pitchFamily="34" charset="0"/>
                <a:cs typeface="Calibri" panose="020F0502020204030204" pitchFamily="34" charset="0"/>
                <a:hlinkClick r:id="rId2"/>
              </a:rPr>
              <a:t>://</a:t>
            </a:r>
            <a:r>
              <a:rPr lang="en-US" sz="2000" dirty="0" smtClean="0">
                <a:latin typeface="Calibri" panose="020F0502020204030204" pitchFamily="34" charset="0"/>
                <a:cs typeface="Calibri" panose="020F0502020204030204" pitchFamily="34" charset="0"/>
                <a:hlinkClick r:id="rId2"/>
              </a:rPr>
              <a:t>myramp.research.fsu.edu</a:t>
            </a:r>
            <a:endParaRPr lang="en-US" sz="2000" dirty="0" smtClean="0">
              <a:latin typeface="Calibri" panose="020F0502020204030204" pitchFamily="34" charset="0"/>
              <a:cs typeface="Calibri" panose="020F0502020204030204" pitchFamily="34" charset="0"/>
            </a:endParaRPr>
          </a:p>
          <a:p>
            <a:pPr marL="914400" lvl="1" indent="-457200">
              <a:buAutoNum type="arabicPeriod" startAt="2"/>
            </a:pPr>
            <a:r>
              <a:rPr lang="en-US" sz="2000" dirty="0" smtClean="0">
                <a:latin typeface="Calibri" panose="020F0502020204030204" pitchFamily="34" charset="0"/>
                <a:cs typeface="Calibri" panose="020F0502020204030204" pitchFamily="34" charset="0"/>
              </a:rPr>
              <a:t>Click on a link from an auto-generated email from RAMP</a:t>
            </a:r>
            <a:endParaRPr lang="en-US" sz="2000" dirty="0">
              <a:latin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F59E7419-96C5-4AC2-9C91-393B962E4414}"/>
              </a:ext>
            </a:extLst>
          </p:cNvPr>
          <p:cNvPicPr>
            <a:picLocks noChangeAspect="1"/>
          </p:cNvPicPr>
          <p:nvPr/>
        </p:nvPicPr>
        <p:blipFill>
          <a:blip r:embed="rId3"/>
          <a:stretch>
            <a:fillRect/>
          </a:stretch>
        </p:blipFill>
        <p:spPr>
          <a:xfrm>
            <a:off x="1590334" y="2492650"/>
            <a:ext cx="5816953" cy="24009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4052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Overview</a:t>
            </a:r>
            <a:endParaRPr lang="en-US" dirty="0"/>
          </a:p>
        </p:txBody>
      </p:sp>
      <p:sp>
        <p:nvSpPr>
          <p:cNvPr id="3" name="Content Placeholder 2"/>
          <p:cNvSpPr>
            <a:spLocks noGrp="1"/>
          </p:cNvSpPr>
          <p:nvPr>
            <p:ph idx="1"/>
          </p:nvPr>
        </p:nvSpPr>
        <p:spPr/>
        <p:txBody>
          <a:bodyPr/>
          <a:lstStyle/>
          <a:p>
            <a:r>
              <a:rPr lang="en-US" sz="1750" dirty="0"/>
              <a:t>Research Administration Management Portal (RAMP</a:t>
            </a:r>
            <a:r>
              <a:rPr lang="en-US" sz="1750" dirty="0" smtClean="0"/>
              <a:t>) – Office of Research</a:t>
            </a:r>
            <a:endParaRPr lang="en-US" sz="1750" dirty="0"/>
          </a:p>
          <a:p>
            <a:r>
              <a:rPr lang="en-US" sz="1750" dirty="0" smtClean="0"/>
              <a:t>Fiscal Year End &amp; Contracts– Procurement Services</a:t>
            </a:r>
          </a:p>
          <a:p>
            <a:r>
              <a:rPr lang="en-US" sz="1750" dirty="0" smtClean="0"/>
              <a:t>Departmental Deposit Updates </a:t>
            </a:r>
          </a:p>
          <a:p>
            <a:r>
              <a:rPr lang="en-US" sz="1750" dirty="0" smtClean="0"/>
              <a:t>AR/Billing Updates</a:t>
            </a:r>
          </a:p>
          <a:p>
            <a:r>
              <a:rPr lang="en-US" sz="1750" dirty="0" smtClean="0"/>
              <a:t>Disbursement Services Updates</a:t>
            </a:r>
          </a:p>
          <a:p>
            <a:r>
              <a:rPr lang="en-US" sz="1750" dirty="0" smtClean="0"/>
              <a:t>Unrelated Business Income &amp; Sales Tax – Controller’s Office</a:t>
            </a:r>
          </a:p>
          <a:p>
            <a:r>
              <a:rPr lang="en-US" sz="1750" dirty="0" smtClean="0"/>
              <a:t>OMNI FI Upgrade – Quality Assurance</a:t>
            </a:r>
          </a:p>
          <a:p>
            <a:pPr marL="0" indent="0">
              <a:buNone/>
            </a:pPr>
            <a:endParaRPr lang="en-US" sz="1800" dirty="0" smtClean="0"/>
          </a:p>
          <a:p>
            <a:endParaRPr lang="en-US" dirty="0"/>
          </a:p>
        </p:txBody>
      </p:sp>
    </p:spTree>
    <p:extLst>
      <p:ext uri="{BB962C8B-B14F-4D97-AF65-F5344CB8AC3E}">
        <p14:creationId xmlns:p14="http://schemas.microsoft.com/office/powerpoint/2010/main" val="17675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You Can Be Involved</a:t>
            </a:r>
            <a:endParaRPr lang="en-US" dirty="0"/>
          </a:p>
        </p:txBody>
      </p:sp>
      <p:sp>
        <p:nvSpPr>
          <p:cNvPr id="3" name="Content Placeholder 2"/>
          <p:cNvSpPr>
            <a:spLocks noGrp="1"/>
          </p:cNvSpPr>
          <p:nvPr>
            <p:ph idx="1"/>
          </p:nvPr>
        </p:nvSpPr>
        <p:spPr/>
        <p:txBody>
          <a:bodyPr>
            <a:normAutofit/>
          </a:bodyPr>
          <a:lstStyle/>
          <a:p>
            <a:pPr marL="0" indent="0" algn="ctr">
              <a:buNone/>
            </a:pPr>
            <a:r>
              <a:rPr lang="en-US" sz="1800" dirty="0">
                <a:latin typeface="Calibri" panose="020F0502020204030204" pitchFamily="34" charset="0"/>
                <a:cs typeface="Calibri" panose="020F0502020204030204" pitchFamily="34" charset="0"/>
              </a:rPr>
              <a:t>Project Champions are critical to the success of this project!</a:t>
            </a:r>
          </a:p>
          <a:p>
            <a:pPr marL="0" indent="0" algn="ctr">
              <a:buNone/>
            </a:pPr>
            <a:r>
              <a:rPr lang="en-US" sz="1800" dirty="0">
                <a:latin typeface="Calibri" panose="020F0502020204030204" pitchFamily="34" charset="0"/>
                <a:cs typeface="Calibri" panose="020F0502020204030204" pitchFamily="34" charset="0"/>
              </a:rPr>
              <a:t>Your expertise and knowledge is needed.</a:t>
            </a:r>
          </a:p>
          <a:p>
            <a:pPr marL="0" indent="0">
              <a:buNone/>
            </a:pPr>
            <a:endParaRPr lang="en-US" sz="1800" dirty="0"/>
          </a:p>
        </p:txBody>
      </p:sp>
      <p:pic>
        <p:nvPicPr>
          <p:cNvPr id="4" name="Picture 3" descr="Five Ways NOT to Brainstorm | Spark Consult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055" y="2406242"/>
            <a:ext cx="2280778" cy="1880836"/>
          </a:xfrm>
          <a:prstGeom prst="rect">
            <a:avLst/>
          </a:prstGeom>
        </p:spPr>
      </p:pic>
      <p:sp>
        <p:nvSpPr>
          <p:cNvPr id="5" name="TextBox 4"/>
          <p:cNvSpPr txBox="1"/>
          <p:nvPr/>
        </p:nvSpPr>
        <p:spPr>
          <a:xfrm>
            <a:off x="2286277" y="4465551"/>
            <a:ext cx="4166333"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For more information, contact Angie Rowe</a:t>
            </a:r>
          </a:p>
          <a:p>
            <a:endParaRPr lang="en-US" dirty="0"/>
          </a:p>
        </p:txBody>
      </p:sp>
    </p:spTree>
    <p:extLst>
      <p:ext uri="{BB962C8B-B14F-4D97-AF65-F5344CB8AC3E}">
        <p14:creationId xmlns:p14="http://schemas.microsoft.com/office/powerpoint/2010/main" val="3798780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Resources &amp; Contacts</a:t>
            </a:r>
            <a:endParaRPr lang="en-US" dirty="0"/>
          </a:p>
        </p:txBody>
      </p:sp>
      <p:sp>
        <p:nvSpPr>
          <p:cNvPr id="3" name="Content Placeholder 2"/>
          <p:cNvSpPr>
            <a:spLocks noGrp="1"/>
          </p:cNvSpPr>
          <p:nvPr>
            <p:ph idx="1"/>
          </p:nvPr>
        </p:nvSpPr>
        <p:spPr/>
        <p:txBody>
          <a:bodyPr>
            <a:normAutofit fontScale="92500"/>
          </a:bodyPr>
          <a:lstStyle/>
          <a:p>
            <a:r>
              <a:rPr lang="en-US" sz="2400" dirty="0" smtClean="0">
                <a:latin typeface="Calibri" panose="020F0502020204030204" pitchFamily="34" charset="0"/>
                <a:cs typeface="Calibri" panose="020F0502020204030204" pitchFamily="34" charset="0"/>
              </a:rPr>
              <a:t>RAMP Project website: </a:t>
            </a:r>
            <a:r>
              <a:rPr lang="en-US" sz="2400" dirty="0" smtClean="0">
                <a:latin typeface="Calibri" panose="020F0502020204030204" pitchFamily="34" charset="0"/>
                <a:cs typeface="Calibri" panose="020F0502020204030204" pitchFamily="34" charset="0"/>
                <a:hlinkClick r:id="rId2"/>
              </a:rPr>
              <a:t>https</a:t>
            </a:r>
            <a:r>
              <a:rPr lang="en-US" sz="2400" dirty="0">
                <a:latin typeface="Calibri" panose="020F0502020204030204" pitchFamily="34" charset="0"/>
                <a:cs typeface="Calibri" panose="020F0502020204030204" pitchFamily="34" charset="0"/>
                <a:hlinkClick r:id="rId2"/>
              </a:rPr>
              <a:t>://ramp.research.fsu.edu</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Laboratory Animal Resources </a:t>
            </a:r>
            <a:r>
              <a:rPr lang="en-US" sz="2400" dirty="0" smtClean="0">
                <a:latin typeface="Calibri" panose="020F0502020204030204" pitchFamily="34" charset="0"/>
                <a:cs typeface="Calibri" panose="020F0502020204030204" pitchFamily="34" charset="0"/>
              </a:rPr>
              <a:t>website:  </a:t>
            </a:r>
            <a:r>
              <a:rPr lang="en-US" sz="2400" dirty="0" smtClean="0">
                <a:latin typeface="Calibri" panose="020F0502020204030204" pitchFamily="34" charset="0"/>
                <a:cs typeface="Calibri" panose="020F0502020204030204" pitchFamily="34" charset="0"/>
                <a:hlinkClick r:id="rId3"/>
              </a:rPr>
              <a:t>https</a:t>
            </a:r>
            <a:r>
              <a:rPr lang="en-US" sz="2400" dirty="0">
                <a:latin typeface="Calibri" panose="020F0502020204030204" pitchFamily="34" charset="0"/>
                <a:cs typeface="Calibri" panose="020F0502020204030204" pitchFamily="34" charset="0"/>
                <a:hlinkClick r:id="rId3"/>
              </a:rPr>
              <a:t>://lar.fsu.edu</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Human Subjects </a:t>
            </a:r>
            <a:r>
              <a:rPr lang="en-US" sz="2400" dirty="0" smtClean="0">
                <a:latin typeface="Calibri" panose="020F0502020204030204" pitchFamily="34" charset="0"/>
                <a:cs typeface="Calibri" panose="020F0502020204030204" pitchFamily="34" charset="0"/>
              </a:rPr>
              <a:t>Research website:  </a:t>
            </a:r>
            <a:r>
              <a:rPr lang="en-US" sz="2400" dirty="0" smtClean="0">
                <a:latin typeface="Calibri" panose="020F0502020204030204" pitchFamily="34" charset="0"/>
                <a:cs typeface="Calibri" panose="020F0502020204030204" pitchFamily="34" charset="0"/>
                <a:hlinkClick r:id="rId4"/>
              </a:rPr>
              <a:t>https</a:t>
            </a:r>
            <a:r>
              <a:rPr lang="en-US" sz="2400" dirty="0">
                <a:latin typeface="Calibri" panose="020F0502020204030204" pitchFamily="34" charset="0"/>
                <a:cs typeface="Calibri" panose="020F0502020204030204" pitchFamily="34" charset="0"/>
                <a:hlinkClick r:id="rId4"/>
              </a:rPr>
              <a:t>://www.research.fsu.edu/research-offices/human-subjects/</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Project Contacts:	</a:t>
            </a:r>
          </a:p>
          <a:p>
            <a:pPr lvl="1"/>
            <a:r>
              <a:rPr lang="en-US" sz="2000" dirty="0" smtClean="0">
                <a:latin typeface="Calibri" panose="020F0502020204030204" pitchFamily="34" charset="0"/>
                <a:cs typeface="Calibri" panose="020F0502020204030204" pitchFamily="34" charset="0"/>
              </a:rPr>
              <a:t>Angie </a:t>
            </a:r>
            <a:r>
              <a:rPr lang="en-US" sz="2000" dirty="0">
                <a:latin typeface="Calibri" panose="020F0502020204030204" pitchFamily="34" charset="0"/>
                <a:cs typeface="Calibri" panose="020F0502020204030204" pitchFamily="34" charset="0"/>
              </a:rPr>
              <a:t>Rowe, Project Manager, 644-8659, </a:t>
            </a:r>
            <a:r>
              <a:rPr lang="en-US" sz="2000" dirty="0" smtClean="0">
                <a:latin typeface="Calibri" panose="020F0502020204030204" pitchFamily="34" charset="0"/>
                <a:cs typeface="Calibri" panose="020F0502020204030204" pitchFamily="34" charset="0"/>
                <a:hlinkClick r:id="rId5"/>
              </a:rPr>
              <a:t>arrowe@fsu.edu</a:t>
            </a:r>
            <a:endParaRPr lang="en-US" sz="2000" dirty="0" smtClean="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Kerry Peluso, Assistant VP, 644-8664, </a:t>
            </a:r>
            <a:r>
              <a:rPr lang="en-US" sz="2000" dirty="0">
                <a:latin typeface="Calibri" panose="020F0502020204030204" pitchFamily="34" charset="0"/>
                <a:cs typeface="Calibri" panose="020F0502020204030204" pitchFamily="34" charset="0"/>
                <a:hlinkClick r:id="rId6"/>
              </a:rPr>
              <a:t>kpeluso@fsu.edu</a:t>
            </a:r>
            <a:endParaRPr lang="en-US" sz="2000" dirty="0">
              <a:latin typeface="Calibri" panose="020F0502020204030204" pitchFamily="34" charset="0"/>
              <a:cs typeface="Calibri" panose="020F0502020204030204" pitchFamily="34" charset="0"/>
            </a:endParaRPr>
          </a:p>
          <a:p>
            <a:pPr marL="457200" lvl="1" indent="0">
              <a:buNone/>
            </a:pPr>
            <a:endParaRPr lang="en-US" sz="2000" dirty="0">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645456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a:t>Year End Process Updates</a:t>
            </a:r>
          </a:p>
        </p:txBody>
      </p:sp>
      <p:sp>
        <p:nvSpPr>
          <p:cNvPr id="3" name="Subtitle 2"/>
          <p:cNvSpPr>
            <a:spLocks noGrp="1"/>
          </p:cNvSpPr>
          <p:nvPr>
            <p:ph type="subTitle" idx="1"/>
          </p:nvPr>
        </p:nvSpPr>
        <p:spPr/>
        <p:txBody>
          <a:bodyPr/>
          <a:lstStyle/>
          <a:p>
            <a:r>
              <a:rPr lang="en-US" dirty="0" smtClean="0"/>
              <a:t>Procurement Services</a:t>
            </a:r>
            <a:endParaRPr lang="en-US" dirty="0"/>
          </a:p>
        </p:txBody>
      </p:sp>
    </p:spTree>
    <p:extLst>
      <p:ext uri="{BB962C8B-B14F-4D97-AF65-F5344CB8AC3E}">
        <p14:creationId xmlns:p14="http://schemas.microsoft.com/office/powerpoint/2010/main" val="1125742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Fiscal Year End and Expiring Contracts</a:t>
            </a:r>
          </a:p>
        </p:txBody>
      </p:sp>
      <p:sp>
        <p:nvSpPr>
          <p:cNvPr id="3" name="Content Placeholder 2"/>
          <p:cNvSpPr>
            <a:spLocks noGrp="1"/>
          </p:cNvSpPr>
          <p:nvPr>
            <p:ph idx="1"/>
          </p:nvPr>
        </p:nvSpPr>
        <p:spPr>
          <a:xfrm>
            <a:off x="457200" y="1941443"/>
            <a:ext cx="8229600" cy="2594057"/>
          </a:xfrm>
        </p:spPr>
        <p:txBody>
          <a:bodyPr/>
          <a:lstStyle/>
          <a:p>
            <a:r>
              <a:rPr lang="en-US" dirty="0"/>
              <a:t>Plan needs well in advance</a:t>
            </a:r>
          </a:p>
          <a:p>
            <a:pPr marL="0" indent="0">
              <a:buNone/>
            </a:pPr>
            <a:endParaRPr lang="en-US" dirty="0"/>
          </a:p>
          <a:p>
            <a:r>
              <a:rPr lang="en-US" dirty="0"/>
              <a:t>Involve Procurement Services in the planning stage</a:t>
            </a:r>
          </a:p>
        </p:txBody>
      </p:sp>
    </p:spTree>
    <p:extLst>
      <p:ext uri="{BB962C8B-B14F-4D97-AF65-F5344CB8AC3E}">
        <p14:creationId xmlns:p14="http://schemas.microsoft.com/office/powerpoint/2010/main" val="2441982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Helpful Tips – Reviewing POs and Statuses</a:t>
            </a:r>
          </a:p>
        </p:txBody>
      </p:sp>
      <p:sp>
        <p:nvSpPr>
          <p:cNvPr id="3" name="Content Placeholder 2"/>
          <p:cNvSpPr>
            <a:spLocks noGrp="1"/>
          </p:cNvSpPr>
          <p:nvPr>
            <p:ph idx="1"/>
          </p:nvPr>
        </p:nvSpPr>
        <p:spPr>
          <a:xfrm>
            <a:off x="457200" y="1900238"/>
            <a:ext cx="8229600" cy="2635262"/>
          </a:xfrm>
        </p:spPr>
        <p:txBody>
          <a:bodyPr>
            <a:normAutofit fontScale="70000" lnSpcReduction="20000"/>
          </a:bodyPr>
          <a:lstStyle/>
          <a:p>
            <a:pPr marL="0" indent="0">
              <a:buNone/>
            </a:pPr>
            <a:endParaRPr lang="en-US" dirty="0"/>
          </a:p>
          <a:p>
            <a:r>
              <a:rPr lang="en-US" dirty="0"/>
              <a:t>Submit change orders in SpearMart to close any POs</a:t>
            </a:r>
          </a:p>
          <a:p>
            <a:pPr marL="0" indent="0">
              <a:buNone/>
            </a:pPr>
            <a:endParaRPr lang="en-US" dirty="0"/>
          </a:p>
          <a:p>
            <a:r>
              <a:rPr lang="en-US" dirty="0"/>
              <a:t>Submit Excel Spreadsheets for multiple closings (include supplier names and attach to a change order form request in SpearMart)</a:t>
            </a:r>
          </a:p>
          <a:p>
            <a:pPr marL="0" indent="0">
              <a:buNone/>
            </a:pPr>
            <a:endParaRPr lang="en-US" dirty="0"/>
          </a:p>
          <a:p>
            <a:r>
              <a:rPr lang="en-US" dirty="0"/>
              <a:t>Use this query: FSU_PO_AMT_BY_DEPTID_DATERANGE</a:t>
            </a:r>
          </a:p>
          <a:p>
            <a:endParaRPr lang="en-US" dirty="0"/>
          </a:p>
        </p:txBody>
      </p:sp>
    </p:spTree>
    <p:extLst>
      <p:ext uri="{BB962C8B-B14F-4D97-AF65-F5344CB8AC3E}">
        <p14:creationId xmlns:p14="http://schemas.microsoft.com/office/powerpoint/2010/main" val="3704614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Helpful Tips - Contracts</a:t>
            </a:r>
          </a:p>
        </p:txBody>
      </p:sp>
      <p:sp>
        <p:nvSpPr>
          <p:cNvPr id="3" name="Content Placeholder 2"/>
          <p:cNvSpPr>
            <a:spLocks noGrp="1"/>
          </p:cNvSpPr>
          <p:nvPr>
            <p:ph idx="1"/>
          </p:nvPr>
        </p:nvSpPr>
        <p:spPr/>
        <p:txBody>
          <a:bodyPr>
            <a:normAutofit fontScale="70000" lnSpcReduction="20000"/>
          </a:bodyPr>
          <a:lstStyle/>
          <a:p>
            <a:r>
              <a:rPr lang="en-US" dirty="0"/>
              <a:t>Notify Procurement at least 75 days prior to contract expirations or renewals</a:t>
            </a:r>
          </a:p>
          <a:p>
            <a:pPr marL="0" indent="0">
              <a:buNone/>
            </a:pPr>
            <a:endParaRPr lang="en-US" dirty="0"/>
          </a:p>
          <a:p>
            <a:r>
              <a:rPr lang="en-US" dirty="0"/>
              <a:t>Contracts may require competition, analysis, contract review/approval and PO processing</a:t>
            </a:r>
          </a:p>
          <a:p>
            <a:pPr marL="0" indent="0">
              <a:buNone/>
            </a:pPr>
            <a:endParaRPr lang="en-US" dirty="0"/>
          </a:p>
          <a:p>
            <a:r>
              <a:rPr lang="en-US" dirty="0"/>
              <a:t>Define specifications, requirements essential to the purchase</a:t>
            </a:r>
          </a:p>
        </p:txBody>
      </p:sp>
    </p:spTree>
    <p:extLst>
      <p:ext uri="{BB962C8B-B14F-4D97-AF65-F5344CB8AC3E}">
        <p14:creationId xmlns:p14="http://schemas.microsoft.com/office/powerpoint/2010/main" val="219937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 Qualified to Roll</a:t>
            </a:r>
          </a:p>
        </p:txBody>
      </p:sp>
      <p:sp>
        <p:nvSpPr>
          <p:cNvPr id="3" name="Content Placeholder 2"/>
          <p:cNvSpPr>
            <a:spLocks noGrp="1"/>
          </p:cNvSpPr>
          <p:nvPr>
            <p:ph idx="1"/>
          </p:nvPr>
        </p:nvSpPr>
        <p:spPr/>
        <p:txBody>
          <a:bodyPr>
            <a:normAutofit fontScale="62500" lnSpcReduction="20000"/>
          </a:bodyPr>
          <a:lstStyle/>
          <a:p>
            <a:r>
              <a:rPr lang="en-US" dirty="0"/>
              <a:t>Must be in dispatched status and successfully budget checked</a:t>
            </a:r>
          </a:p>
          <a:p>
            <a:pPr marL="0" indent="0">
              <a:buNone/>
            </a:pPr>
            <a:endParaRPr lang="en-US" dirty="0"/>
          </a:p>
          <a:p>
            <a:r>
              <a:rPr lang="en-US" dirty="0"/>
              <a:t>Must not have a receipt imbalance (Qty or Amt) with a voucher</a:t>
            </a:r>
          </a:p>
          <a:p>
            <a:pPr marL="0" indent="0">
              <a:buNone/>
            </a:pPr>
            <a:endParaRPr lang="en-US" dirty="0"/>
          </a:p>
          <a:p>
            <a:r>
              <a:rPr lang="en-US" dirty="0"/>
              <a:t>Must have a encumbrance balance greater than zero</a:t>
            </a:r>
          </a:p>
          <a:p>
            <a:pPr marL="0" indent="0">
              <a:buNone/>
            </a:pPr>
            <a:endParaRPr lang="en-US" dirty="0"/>
          </a:p>
          <a:p>
            <a:r>
              <a:rPr lang="en-US" dirty="0"/>
              <a:t>Must not have open distribution lines with closed project chartfields</a:t>
            </a:r>
          </a:p>
          <a:p>
            <a:pPr marL="0" indent="0">
              <a:buNone/>
            </a:pPr>
            <a:endParaRPr lang="en-US" dirty="0"/>
          </a:p>
          <a:p>
            <a:r>
              <a:rPr lang="en-US" dirty="0"/>
              <a:t>Must not be fully received and fully matched</a:t>
            </a:r>
          </a:p>
          <a:p>
            <a:endParaRPr lang="en-US" dirty="0"/>
          </a:p>
        </p:txBody>
      </p:sp>
    </p:spTree>
    <p:extLst>
      <p:ext uri="{BB962C8B-B14F-4D97-AF65-F5344CB8AC3E}">
        <p14:creationId xmlns:p14="http://schemas.microsoft.com/office/powerpoint/2010/main" val="357937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597319"/>
          </a:xfrm>
        </p:spPr>
        <p:txBody>
          <a:bodyPr>
            <a:normAutofit fontScale="90000"/>
          </a:bodyPr>
          <a:lstStyle/>
          <a:p>
            <a:r>
              <a:rPr lang="en-US" dirty="0"/>
              <a:t>These POs will not Roll</a:t>
            </a:r>
          </a:p>
        </p:txBody>
      </p:sp>
      <p:sp>
        <p:nvSpPr>
          <p:cNvPr id="3" name="Content Placeholder 2"/>
          <p:cNvSpPr>
            <a:spLocks noGrp="1"/>
          </p:cNvSpPr>
          <p:nvPr>
            <p:ph idx="1"/>
          </p:nvPr>
        </p:nvSpPr>
        <p:spPr>
          <a:xfrm>
            <a:off x="457200" y="1760481"/>
            <a:ext cx="8229600" cy="2970545"/>
          </a:xfrm>
        </p:spPr>
        <p:txBody>
          <a:bodyPr>
            <a:normAutofit fontScale="40000" lnSpcReduction="20000"/>
          </a:bodyPr>
          <a:lstStyle/>
          <a:p>
            <a:r>
              <a:rPr lang="en-US" dirty="0"/>
              <a:t>PO status cancelled, complete, or in-process</a:t>
            </a:r>
          </a:p>
          <a:p>
            <a:pPr marL="0" indent="0">
              <a:buNone/>
            </a:pPr>
            <a:endParaRPr lang="en-US" dirty="0"/>
          </a:p>
          <a:p>
            <a:r>
              <a:rPr lang="en-US" dirty="0"/>
              <a:t>PO on Hold</a:t>
            </a:r>
          </a:p>
          <a:p>
            <a:pPr marL="0" indent="0">
              <a:buNone/>
            </a:pPr>
            <a:endParaRPr lang="en-US" dirty="0"/>
          </a:p>
          <a:p>
            <a:r>
              <a:rPr lang="en-US" dirty="0"/>
              <a:t>Not successfully Budget Checked (budget check other than “valid”)</a:t>
            </a:r>
          </a:p>
          <a:p>
            <a:pPr marL="0" indent="0">
              <a:buNone/>
            </a:pPr>
            <a:endParaRPr lang="en-US" dirty="0"/>
          </a:p>
          <a:p>
            <a:r>
              <a:rPr lang="en-US" dirty="0"/>
              <a:t>Fully Vouchered</a:t>
            </a:r>
          </a:p>
          <a:p>
            <a:pPr marL="0" indent="0">
              <a:buNone/>
            </a:pPr>
            <a:endParaRPr lang="en-US" dirty="0"/>
          </a:p>
          <a:p>
            <a:r>
              <a:rPr lang="en-US" dirty="0"/>
              <a:t>Partially vouchered receipt</a:t>
            </a:r>
          </a:p>
          <a:p>
            <a:pPr marL="0" indent="0">
              <a:buNone/>
            </a:pPr>
            <a:endParaRPr lang="en-US" dirty="0"/>
          </a:p>
          <a:p>
            <a:r>
              <a:rPr lang="en-US" dirty="0"/>
              <a:t>POs whose project is closed and project’s commitment control budget is closed</a:t>
            </a:r>
          </a:p>
          <a:p>
            <a:pPr marL="0" indent="0">
              <a:buNone/>
            </a:pPr>
            <a:endParaRPr lang="en-US" dirty="0"/>
          </a:p>
          <a:p>
            <a:r>
              <a:rPr lang="en-US" dirty="0"/>
              <a:t>POs with generic entries (i.e. whose commitment control ledger needed to be corrected by entering a generic budget journal to correct the budget totals) </a:t>
            </a:r>
          </a:p>
        </p:txBody>
      </p:sp>
    </p:spTree>
    <p:extLst>
      <p:ext uri="{BB962C8B-B14F-4D97-AF65-F5344CB8AC3E}">
        <p14:creationId xmlns:p14="http://schemas.microsoft.com/office/powerpoint/2010/main" val="2361216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Guidelines effective 3/1/2019</a:t>
            </a:r>
          </a:p>
        </p:txBody>
      </p:sp>
      <p:sp>
        <p:nvSpPr>
          <p:cNvPr id="3" name="Content Placeholder 2"/>
          <p:cNvSpPr>
            <a:spLocks noGrp="1"/>
          </p:cNvSpPr>
          <p:nvPr>
            <p:ph idx="1"/>
          </p:nvPr>
        </p:nvSpPr>
        <p:spPr/>
        <p:txBody>
          <a:bodyPr>
            <a:normAutofit fontScale="62500" lnSpcReduction="20000"/>
          </a:bodyPr>
          <a:lstStyle/>
          <a:p>
            <a:r>
              <a:rPr lang="en-US" dirty="0"/>
              <a:t>FY19 Blanket POs will be closed by 8/31/2019</a:t>
            </a:r>
          </a:p>
          <a:p>
            <a:pPr marL="0" indent="0">
              <a:buNone/>
            </a:pPr>
            <a:endParaRPr lang="en-US" dirty="0"/>
          </a:p>
          <a:p>
            <a:r>
              <a:rPr lang="en-US" dirty="0"/>
              <a:t>Blanket Change Orders will be limited to one (1) Change Order per fiscal year</a:t>
            </a:r>
          </a:p>
          <a:p>
            <a:pPr marL="0" indent="0">
              <a:buNone/>
            </a:pPr>
            <a:endParaRPr lang="en-US" dirty="0"/>
          </a:p>
          <a:p>
            <a:r>
              <a:rPr lang="en-US" dirty="0"/>
              <a:t>Due date required on requisitions for FY20</a:t>
            </a:r>
          </a:p>
          <a:p>
            <a:pPr marL="0" indent="0">
              <a:buNone/>
            </a:pPr>
            <a:endParaRPr lang="en-US" dirty="0"/>
          </a:p>
          <a:p>
            <a:r>
              <a:rPr lang="en-US" dirty="0"/>
              <a:t>Any PO with remaining encumbrance below $100 and last activity date greater than sixty (60) days will be closed</a:t>
            </a:r>
          </a:p>
        </p:txBody>
      </p:sp>
    </p:spTree>
    <p:extLst>
      <p:ext uri="{BB962C8B-B14F-4D97-AF65-F5344CB8AC3E}">
        <p14:creationId xmlns:p14="http://schemas.microsoft.com/office/powerpoint/2010/main" val="2977764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End of Year Calendar Tasks</a:t>
            </a:r>
          </a:p>
        </p:txBody>
      </p:sp>
      <p:sp>
        <p:nvSpPr>
          <p:cNvPr id="3" name="Content Placeholder 2"/>
          <p:cNvSpPr>
            <a:spLocks noGrp="1"/>
          </p:cNvSpPr>
          <p:nvPr>
            <p:ph idx="1"/>
          </p:nvPr>
        </p:nvSpPr>
        <p:spPr>
          <a:xfrm>
            <a:off x="457200" y="1760481"/>
            <a:ext cx="8229600" cy="3192519"/>
          </a:xfrm>
        </p:spPr>
        <p:txBody>
          <a:bodyPr>
            <a:normAutofit fontScale="55000" lnSpcReduction="20000"/>
          </a:bodyPr>
          <a:lstStyle/>
          <a:p>
            <a:r>
              <a:rPr lang="en-US" b="1" dirty="0"/>
              <a:t>5/3/2019</a:t>
            </a:r>
            <a:r>
              <a:rPr lang="en-US" dirty="0"/>
              <a:t> – Last day to submit requisitions exceeding $75,000 or require internal or external approvals. Requisitions received after 5/4/2019 may not be processed in this FY.</a:t>
            </a:r>
          </a:p>
          <a:p>
            <a:pPr marL="0" indent="0">
              <a:buNone/>
            </a:pPr>
            <a:endParaRPr lang="en-US" dirty="0"/>
          </a:p>
          <a:p>
            <a:r>
              <a:rPr lang="en-US" b="1" dirty="0"/>
              <a:t>5/31/2019</a:t>
            </a:r>
            <a:r>
              <a:rPr lang="en-US" dirty="0"/>
              <a:t> – Last day to have fully completed P-card application and training to ensure receipt of card before year end.</a:t>
            </a:r>
            <a:br>
              <a:rPr lang="en-US" dirty="0"/>
            </a:br>
            <a:endParaRPr lang="en-US" dirty="0"/>
          </a:p>
          <a:p>
            <a:r>
              <a:rPr lang="en-US" b="1" dirty="0"/>
              <a:t>6/7/2019</a:t>
            </a:r>
            <a:r>
              <a:rPr lang="en-US" dirty="0"/>
              <a:t> – Last day to enter requisitions over $10,000 and under $75,000 that require quoting and internal approvals.</a:t>
            </a:r>
          </a:p>
          <a:p>
            <a:endParaRPr lang="en-US" dirty="0"/>
          </a:p>
          <a:p>
            <a:r>
              <a:rPr lang="en-US" b="1" dirty="0" smtClean="0"/>
              <a:t>6/21/2019</a:t>
            </a:r>
            <a:r>
              <a:rPr lang="en-US" dirty="0" smtClean="0"/>
              <a:t> </a:t>
            </a:r>
            <a:r>
              <a:rPr lang="en-US" dirty="0"/>
              <a:t>– Requisitions and Change Order requests not in approved status by 5:00pm will be cancelled.</a:t>
            </a:r>
          </a:p>
          <a:p>
            <a:endParaRPr lang="en-US" dirty="0"/>
          </a:p>
          <a:p>
            <a:endParaRPr lang="en-US" dirty="0"/>
          </a:p>
        </p:txBody>
      </p:sp>
    </p:spTree>
    <p:extLst>
      <p:ext uri="{BB962C8B-B14F-4D97-AF65-F5344CB8AC3E}">
        <p14:creationId xmlns:p14="http://schemas.microsoft.com/office/powerpoint/2010/main" val="1764376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Research Administration Management Portal</a:t>
            </a:r>
            <a:br>
              <a:rPr lang="en-US" dirty="0" smtClean="0"/>
            </a:br>
            <a:endParaRPr lang="en-US" dirty="0"/>
          </a:p>
        </p:txBody>
      </p:sp>
      <p:sp>
        <p:nvSpPr>
          <p:cNvPr id="3" name="Subtitle 2"/>
          <p:cNvSpPr>
            <a:spLocks noGrp="1"/>
          </p:cNvSpPr>
          <p:nvPr>
            <p:ph type="subTitle" idx="1"/>
          </p:nvPr>
        </p:nvSpPr>
        <p:spPr>
          <a:xfrm>
            <a:off x="1371600" y="3346174"/>
            <a:ext cx="6400800" cy="882926"/>
          </a:xfrm>
        </p:spPr>
        <p:txBody>
          <a:bodyPr>
            <a:normAutofit/>
          </a:bodyPr>
          <a:lstStyle/>
          <a:p>
            <a:r>
              <a:rPr lang="en-US" dirty="0" smtClean="0"/>
              <a:t>Office of Research</a:t>
            </a:r>
            <a:endParaRPr lang="en-US" dirty="0"/>
          </a:p>
        </p:txBody>
      </p:sp>
    </p:spTree>
    <p:extLst>
      <p:ext uri="{BB962C8B-B14F-4D97-AF65-F5344CB8AC3E}">
        <p14:creationId xmlns:p14="http://schemas.microsoft.com/office/powerpoint/2010/main" val="1969975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229600" cy="4175029"/>
          </a:xfrm>
        </p:spPr>
        <p:txBody>
          <a:bodyPr>
            <a:noAutofit/>
          </a:bodyPr>
          <a:lstStyle/>
          <a:p>
            <a:r>
              <a:rPr lang="en-US" sz="1800" b="1" dirty="0"/>
              <a:t>6/24/2019</a:t>
            </a:r>
            <a:r>
              <a:rPr lang="en-US" sz="1800" dirty="0"/>
              <a:t> – Pre-entry window opens for FY20 requisitions.</a:t>
            </a:r>
          </a:p>
          <a:p>
            <a:pPr marL="0" indent="0">
              <a:buNone/>
            </a:pPr>
            <a:endParaRPr lang="en-US" sz="1800" dirty="0"/>
          </a:p>
          <a:p>
            <a:r>
              <a:rPr lang="en-US" sz="1800" b="1" dirty="0" smtClean="0"/>
              <a:t>6/26/2019</a:t>
            </a:r>
            <a:r>
              <a:rPr lang="en-US" sz="1800" dirty="0" smtClean="0"/>
              <a:t> </a:t>
            </a:r>
            <a:r>
              <a:rPr lang="en-US" sz="1800" dirty="0"/>
              <a:t>– Pre-entry window for FY20 requisitions ends by 5:00pm.</a:t>
            </a:r>
          </a:p>
          <a:p>
            <a:pPr marL="0" indent="0">
              <a:buNone/>
            </a:pPr>
            <a:endParaRPr lang="en-US" sz="1800" dirty="0"/>
          </a:p>
          <a:p>
            <a:r>
              <a:rPr lang="en-US" sz="1800" b="1" dirty="0"/>
              <a:t>6/26/2019</a:t>
            </a:r>
            <a:r>
              <a:rPr lang="en-US" sz="1800" dirty="0"/>
              <a:t> – Last day Procurement will process approved FY19 requisitions to purchase orders that were approved by 6/21/19.</a:t>
            </a:r>
          </a:p>
          <a:p>
            <a:endParaRPr lang="en-US" sz="1800" dirty="0"/>
          </a:p>
          <a:p>
            <a:r>
              <a:rPr lang="en-US" sz="1800" b="1" dirty="0" smtClean="0"/>
              <a:t>7/1/2019</a:t>
            </a:r>
            <a:r>
              <a:rPr lang="en-US" sz="1800" dirty="0" smtClean="0"/>
              <a:t> </a:t>
            </a:r>
            <a:r>
              <a:rPr lang="en-US" sz="1800" dirty="0"/>
              <a:t>– Procurement to resume normal processing of all SpearMart POs including change orders AND Departments can begin submitting </a:t>
            </a:r>
            <a:r>
              <a:rPr lang="en-US" sz="1800" dirty="0" smtClean="0"/>
              <a:t>requisitions.</a:t>
            </a:r>
            <a:endParaRPr lang="en-US" sz="1800" dirty="0"/>
          </a:p>
          <a:p>
            <a:endParaRPr lang="en-US" sz="1800" dirty="0"/>
          </a:p>
          <a:p>
            <a:r>
              <a:rPr lang="en-US" sz="1800" b="1" dirty="0"/>
              <a:t>8/31/2019</a:t>
            </a:r>
            <a:r>
              <a:rPr lang="en-US" sz="1800" dirty="0"/>
              <a:t> - FY19 Blanket PO’s will be closed unless departments specify that they be closed prior to that date.</a:t>
            </a:r>
          </a:p>
          <a:p>
            <a:endParaRPr lang="en-US" sz="1800" dirty="0"/>
          </a:p>
          <a:p>
            <a:endParaRPr lang="en-US" sz="1800" dirty="0"/>
          </a:p>
          <a:p>
            <a:pPr marL="0" indent="0">
              <a:buNone/>
            </a:pPr>
            <a:endParaRPr lang="en-US" sz="1800" dirty="0"/>
          </a:p>
          <a:p>
            <a:endParaRPr lang="en-US" sz="1800" dirty="0"/>
          </a:p>
        </p:txBody>
      </p:sp>
    </p:spTree>
    <p:extLst>
      <p:ext uri="{BB962C8B-B14F-4D97-AF65-F5344CB8AC3E}">
        <p14:creationId xmlns:p14="http://schemas.microsoft.com/office/powerpoint/2010/main" val="4069088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Year End Calendar</a:t>
            </a:r>
          </a:p>
        </p:txBody>
      </p:sp>
      <p:sp>
        <p:nvSpPr>
          <p:cNvPr id="3" name="Content Placeholder 2"/>
          <p:cNvSpPr>
            <a:spLocks noGrp="1"/>
          </p:cNvSpPr>
          <p:nvPr>
            <p:ph idx="1"/>
          </p:nvPr>
        </p:nvSpPr>
        <p:spPr/>
        <p:txBody>
          <a:bodyPr>
            <a:normAutofit fontScale="77500" lnSpcReduction="20000"/>
          </a:bodyPr>
          <a:lstStyle/>
          <a:p>
            <a:pPr marL="0" indent="0">
              <a:buNone/>
            </a:pPr>
            <a:endParaRPr lang="en-US" dirty="0"/>
          </a:p>
          <a:p>
            <a:r>
              <a:rPr lang="en-US" dirty="0"/>
              <a:t>Deadlines stating “Last Day” refer to the last day in which we may be able to </a:t>
            </a:r>
            <a:r>
              <a:rPr lang="en-US" b="1" dirty="0"/>
              <a:t>guarantee</a:t>
            </a:r>
            <a:r>
              <a:rPr lang="en-US" dirty="0"/>
              <a:t> processing in FY19. You may be able to submit requisitions for any amount through 6/21/19, but there is no guarantee that they will be processed.</a:t>
            </a:r>
          </a:p>
          <a:p>
            <a:pPr marL="0" indent="0">
              <a:buNone/>
            </a:pPr>
            <a:endParaRPr lang="en-US" dirty="0"/>
          </a:p>
          <a:p>
            <a:r>
              <a:rPr lang="en-US" dirty="0"/>
              <a:t>For critical needs contact Procurement Services</a:t>
            </a:r>
          </a:p>
        </p:txBody>
      </p:sp>
    </p:spTree>
    <p:extLst>
      <p:ext uri="{BB962C8B-B14F-4D97-AF65-F5344CB8AC3E}">
        <p14:creationId xmlns:p14="http://schemas.microsoft.com/office/powerpoint/2010/main" val="3029251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278"/>
            <a:ext cx="8229600" cy="496957"/>
          </a:xfrm>
        </p:spPr>
        <p:txBody>
          <a:bodyPr>
            <a:noAutofit/>
          </a:bodyPr>
          <a:lstStyle/>
          <a:p>
            <a:r>
              <a:rPr lang="en-US" sz="3600" dirty="0"/>
              <a:t>Year End Calendar - Additional Information</a:t>
            </a:r>
          </a:p>
        </p:txBody>
      </p:sp>
      <p:sp>
        <p:nvSpPr>
          <p:cNvPr id="3" name="Content Placeholder 2"/>
          <p:cNvSpPr>
            <a:spLocks noGrp="1"/>
          </p:cNvSpPr>
          <p:nvPr>
            <p:ph idx="1"/>
          </p:nvPr>
        </p:nvSpPr>
        <p:spPr>
          <a:xfrm>
            <a:off x="457200" y="1917289"/>
            <a:ext cx="8229600" cy="3001297"/>
          </a:xfrm>
        </p:spPr>
        <p:txBody>
          <a:bodyPr>
            <a:normAutofit fontScale="77500" lnSpcReduction="20000"/>
          </a:bodyPr>
          <a:lstStyle/>
          <a:p>
            <a:r>
              <a:rPr lang="en-US" dirty="0"/>
              <a:t>Entire Fiscal Year Calendar location: Controller’s Website </a:t>
            </a:r>
            <a:r>
              <a:rPr lang="en-US" dirty="0">
                <a:hlinkClick r:id="rId2"/>
              </a:rPr>
              <a:t>https://controller.vpfa.fsu.edu/</a:t>
            </a:r>
            <a:r>
              <a:rPr lang="en-US" dirty="0"/>
              <a:t> </a:t>
            </a:r>
          </a:p>
          <a:p>
            <a:pPr marL="0" indent="0">
              <a:buNone/>
            </a:pPr>
            <a:endParaRPr lang="en-US" dirty="0"/>
          </a:p>
          <a:p>
            <a:r>
              <a:rPr lang="en-US" dirty="0"/>
              <a:t>Procurement Calendar Dates, Available Queries, FAQs and Contact Information: Procurement Website </a:t>
            </a:r>
            <a:r>
              <a:rPr lang="en-US" dirty="0">
                <a:hlinkClick r:id="rId3"/>
              </a:rPr>
              <a:t>https://procurement.fsu.edu/</a:t>
            </a:r>
            <a:r>
              <a:rPr lang="en-US" dirty="0"/>
              <a:t> </a:t>
            </a:r>
          </a:p>
          <a:p>
            <a:pPr marL="0" indent="0">
              <a:buNone/>
            </a:pPr>
            <a:endParaRPr lang="en-US" dirty="0"/>
          </a:p>
          <a:p>
            <a:r>
              <a:rPr lang="en-US" dirty="0"/>
              <a:t>Dates are subject to change. Review frequently.</a:t>
            </a:r>
          </a:p>
        </p:txBody>
      </p:sp>
    </p:spTree>
    <p:extLst>
      <p:ext uri="{BB962C8B-B14F-4D97-AF65-F5344CB8AC3E}">
        <p14:creationId xmlns:p14="http://schemas.microsoft.com/office/powerpoint/2010/main" val="3420717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Contact Information</a:t>
            </a:r>
          </a:p>
        </p:txBody>
      </p:sp>
      <p:sp>
        <p:nvSpPr>
          <p:cNvPr id="3" name="Content Placeholder 2"/>
          <p:cNvSpPr>
            <a:spLocks noGrp="1"/>
          </p:cNvSpPr>
          <p:nvPr>
            <p:ph idx="1"/>
          </p:nvPr>
        </p:nvSpPr>
        <p:spPr/>
        <p:txBody>
          <a:bodyPr/>
          <a:lstStyle/>
          <a:p>
            <a:r>
              <a:rPr lang="en-US" dirty="0"/>
              <a:t>Questions?</a:t>
            </a:r>
          </a:p>
          <a:p>
            <a:r>
              <a:rPr lang="en-US" dirty="0"/>
              <a:t>Karen Gibson</a:t>
            </a:r>
          </a:p>
          <a:p>
            <a:pPr lvl="1"/>
            <a:r>
              <a:rPr lang="en-US" dirty="0">
                <a:hlinkClick r:id="rId2"/>
              </a:rPr>
              <a:t>kgibson@fsu.edu</a:t>
            </a:r>
            <a:r>
              <a:rPr lang="en-US" dirty="0"/>
              <a:t> </a:t>
            </a:r>
          </a:p>
          <a:p>
            <a:pPr lvl="1"/>
            <a:r>
              <a:rPr lang="en-US" dirty="0"/>
              <a:t>644-9729</a:t>
            </a:r>
          </a:p>
          <a:p>
            <a:pPr lvl="1"/>
            <a:r>
              <a:rPr lang="en-US" dirty="0">
                <a:hlinkClick r:id="rId3"/>
              </a:rPr>
              <a:t>https://procurement.fsu.edu/</a:t>
            </a:r>
            <a:r>
              <a:rPr lang="en-US" dirty="0"/>
              <a:t> </a:t>
            </a:r>
          </a:p>
        </p:txBody>
      </p:sp>
    </p:spTree>
    <p:extLst>
      <p:ext uri="{BB962C8B-B14F-4D97-AF65-F5344CB8AC3E}">
        <p14:creationId xmlns:p14="http://schemas.microsoft.com/office/powerpoint/2010/main" val="1473648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a:t>Contract Administration Program Overview</a:t>
            </a:r>
          </a:p>
        </p:txBody>
      </p:sp>
      <p:sp>
        <p:nvSpPr>
          <p:cNvPr id="3" name="Subtitle 2"/>
          <p:cNvSpPr>
            <a:spLocks noGrp="1"/>
          </p:cNvSpPr>
          <p:nvPr>
            <p:ph type="subTitle" idx="1"/>
          </p:nvPr>
        </p:nvSpPr>
        <p:spPr>
          <a:xfrm>
            <a:off x="1371600" y="3196590"/>
            <a:ext cx="6400800" cy="1314450"/>
          </a:xfrm>
        </p:spPr>
        <p:txBody>
          <a:bodyPr/>
          <a:lstStyle/>
          <a:p>
            <a:r>
              <a:rPr lang="en-US" dirty="0" smtClean="0"/>
              <a:t>Procurement Services</a:t>
            </a:r>
            <a:endParaRPr lang="en-US" dirty="0"/>
          </a:p>
        </p:txBody>
      </p:sp>
    </p:spTree>
    <p:extLst>
      <p:ext uri="{BB962C8B-B14F-4D97-AF65-F5344CB8AC3E}">
        <p14:creationId xmlns:p14="http://schemas.microsoft.com/office/powerpoint/2010/main" val="1502889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229600" cy="3765149"/>
          </a:xfrm>
        </p:spPr>
        <p:txBody>
          <a:bodyPr>
            <a:normAutofit fontScale="85000" lnSpcReduction="10000"/>
          </a:bodyPr>
          <a:lstStyle/>
          <a:p>
            <a:pPr marL="0" indent="0">
              <a:buNone/>
            </a:pPr>
            <a:r>
              <a:rPr lang="en-US" dirty="0">
                <a:solidFill>
                  <a:srgbClr val="862633"/>
                </a:solidFill>
              </a:rPr>
              <a:t>Contract Administration System (SpearMart)</a:t>
            </a:r>
          </a:p>
          <a:p>
            <a:r>
              <a:rPr lang="en-US" dirty="0">
                <a:solidFill>
                  <a:srgbClr val="862633"/>
                </a:solidFill>
              </a:rPr>
              <a:t>Will act as the sole repository for contracts (excluding grant awards, sub recipient agreements and personnel contracts)</a:t>
            </a:r>
          </a:p>
          <a:p>
            <a:r>
              <a:rPr lang="en-US" dirty="0">
                <a:solidFill>
                  <a:srgbClr val="862633"/>
                </a:solidFill>
              </a:rPr>
              <a:t>Implemented and currently rolling out University-wide</a:t>
            </a:r>
          </a:p>
          <a:p>
            <a:r>
              <a:rPr lang="en-US" dirty="0">
                <a:solidFill>
                  <a:srgbClr val="862633"/>
                </a:solidFill>
              </a:rPr>
              <a:t>Will automate the authoring and routing processes for approvals and signatures</a:t>
            </a:r>
          </a:p>
          <a:p>
            <a:r>
              <a:rPr lang="en-US" dirty="0">
                <a:solidFill>
                  <a:srgbClr val="862633"/>
                </a:solidFill>
              </a:rPr>
              <a:t>Creates audit trail and integrates with DocuSign</a:t>
            </a:r>
          </a:p>
          <a:p>
            <a:endParaRPr lang="en-US" dirty="0"/>
          </a:p>
        </p:txBody>
      </p:sp>
    </p:spTree>
    <p:extLst>
      <p:ext uri="{BB962C8B-B14F-4D97-AF65-F5344CB8AC3E}">
        <p14:creationId xmlns:p14="http://schemas.microsoft.com/office/powerpoint/2010/main" val="2068720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351520" cy="3765149"/>
          </a:xfrm>
        </p:spPr>
        <p:txBody>
          <a:bodyPr>
            <a:normAutofit/>
          </a:bodyPr>
          <a:lstStyle/>
          <a:p>
            <a:pPr marL="0" indent="0">
              <a:buNone/>
            </a:pPr>
            <a:r>
              <a:rPr lang="en-US" dirty="0">
                <a:solidFill>
                  <a:srgbClr val="862633"/>
                </a:solidFill>
              </a:rPr>
              <a:t>Contract Administration System (SpearMart)</a:t>
            </a:r>
          </a:p>
          <a:p>
            <a:r>
              <a:rPr lang="en-US" dirty="0">
                <a:solidFill>
                  <a:srgbClr val="862633"/>
                </a:solidFill>
              </a:rPr>
              <a:t>Timeline</a:t>
            </a:r>
          </a:p>
          <a:p>
            <a:pPr lvl="1"/>
            <a:r>
              <a:rPr lang="en-US" dirty="0">
                <a:solidFill>
                  <a:srgbClr val="862633"/>
                </a:solidFill>
              </a:rPr>
              <a:t>Hoping to implement fully by the end of the calendar year</a:t>
            </a:r>
          </a:p>
          <a:p>
            <a:pPr lvl="1"/>
            <a:r>
              <a:rPr lang="en-US" dirty="0">
                <a:solidFill>
                  <a:srgbClr val="862633"/>
                </a:solidFill>
              </a:rPr>
              <a:t>Phase II will begin after full implementation and will include Contract Management activities (post execution)</a:t>
            </a:r>
          </a:p>
          <a:p>
            <a:endParaRPr lang="en-US" dirty="0"/>
          </a:p>
        </p:txBody>
      </p:sp>
    </p:spTree>
    <p:extLst>
      <p:ext uri="{BB962C8B-B14F-4D97-AF65-F5344CB8AC3E}">
        <p14:creationId xmlns:p14="http://schemas.microsoft.com/office/powerpoint/2010/main" val="61926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229600" cy="3765149"/>
          </a:xfrm>
        </p:spPr>
        <p:txBody>
          <a:bodyPr>
            <a:normAutofit/>
          </a:bodyPr>
          <a:lstStyle/>
          <a:p>
            <a:pPr marL="0" indent="0">
              <a:buNone/>
            </a:pPr>
            <a:r>
              <a:rPr lang="en-US" dirty="0">
                <a:solidFill>
                  <a:srgbClr val="862633"/>
                </a:solidFill>
              </a:rPr>
              <a:t>Contract Administration Program Process </a:t>
            </a:r>
          </a:p>
          <a:p>
            <a:pPr>
              <a:buFont typeface="Arial" panose="020B0604020202020204" pitchFamily="34" charset="0"/>
              <a:buChar char="•"/>
            </a:pPr>
            <a:r>
              <a:rPr lang="en-US" dirty="0">
                <a:solidFill>
                  <a:srgbClr val="862633"/>
                </a:solidFill>
              </a:rPr>
              <a:t>Three Phases:</a:t>
            </a:r>
          </a:p>
          <a:p>
            <a:pPr lvl="1"/>
            <a:r>
              <a:rPr lang="en-US" dirty="0">
                <a:solidFill>
                  <a:srgbClr val="862633"/>
                </a:solidFill>
              </a:rPr>
              <a:t>Draft and Review Phase (Post Procurement)</a:t>
            </a:r>
          </a:p>
          <a:p>
            <a:pPr lvl="1"/>
            <a:r>
              <a:rPr lang="en-US" dirty="0">
                <a:solidFill>
                  <a:srgbClr val="862633"/>
                </a:solidFill>
              </a:rPr>
              <a:t>Approval Phase</a:t>
            </a:r>
          </a:p>
          <a:p>
            <a:pPr lvl="1"/>
            <a:r>
              <a:rPr lang="en-US" dirty="0">
                <a:solidFill>
                  <a:srgbClr val="862633"/>
                </a:solidFill>
              </a:rPr>
              <a:t>Signature Phase</a:t>
            </a:r>
          </a:p>
        </p:txBody>
      </p:sp>
    </p:spTree>
    <p:extLst>
      <p:ext uri="{BB962C8B-B14F-4D97-AF65-F5344CB8AC3E}">
        <p14:creationId xmlns:p14="http://schemas.microsoft.com/office/powerpoint/2010/main" val="4245813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229600" cy="3765149"/>
          </a:xfrm>
        </p:spPr>
        <p:txBody>
          <a:bodyPr>
            <a:normAutofit lnSpcReduction="10000"/>
          </a:bodyPr>
          <a:lstStyle/>
          <a:p>
            <a:pPr marL="0" indent="0">
              <a:buNone/>
            </a:pPr>
            <a:r>
              <a:rPr lang="en-US" dirty="0">
                <a:solidFill>
                  <a:srgbClr val="862633"/>
                </a:solidFill>
              </a:rPr>
              <a:t>Contract Administration Program Process </a:t>
            </a:r>
          </a:p>
          <a:p>
            <a:r>
              <a:rPr lang="en-US" dirty="0">
                <a:solidFill>
                  <a:srgbClr val="862633"/>
                </a:solidFill>
              </a:rPr>
              <a:t>Draft and Review Phase:</a:t>
            </a:r>
          </a:p>
          <a:p>
            <a:pPr lvl="1"/>
            <a:r>
              <a:rPr lang="en-US" dirty="0">
                <a:solidFill>
                  <a:srgbClr val="862633"/>
                </a:solidFill>
              </a:rPr>
              <a:t>All terms are negotiated or if formally procured, already negotiated</a:t>
            </a:r>
          </a:p>
          <a:p>
            <a:pPr lvl="1"/>
            <a:r>
              <a:rPr lang="en-US" dirty="0">
                <a:solidFill>
                  <a:srgbClr val="862633"/>
                </a:solidFill>
              </a:rPr>
              <a:t>Anyone that will approve or sign should also review for feedback</a:t>
            </a:r>
          </a:p>
          <a:p>
            <a:pPr lvl="1"/>
            <a:r>
              <a:rPr lang="en-US" dirty="0">
                <a:solidFill>
                  <a:srgbClr val="862633"/>
                </a:solidFill>
              </a:rPr>
              <a:t>If goods and services, should be facilitated by Procurement Services</a:t>
            </a:r>
          </a:p>
        </p:txBody>
      </p:sp>
    </p:spTree>
    <p:extLst>
      <p:ext uri="{BB962C8B-B14F-4D97-AF65-F5344CB8AC3E}">
        <p14:creationId xmlns:p14="http://schemas.microsoft.com/office/powerpoint/2010/main" val="3259194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229600" cy="3765149"/>
          </a:xfrm>
        </p:spPr>
        <p:txBody>
          <a:bodyPr>
            <a:normAutofit lnSpcReduction="10000"/>
          </a:bodyPr>
          <a:lstStyle/>
          <a:p>
            <a:pPr marL="0" indent="0">
              <a:buNone/>
            </a:pPr>
            <a:r>
              <a:rPr lang="en-US" dirty="0">
                <a:solidFill>
                  <a:srgbClr val="862633"/>
                </a:solidFill>
              </a:rPr>
              <a:t>Contract Administration Program Process </a:t>
            </a:r>
          </a:p>
          <a:p>
            <a:r>
              <a:rPr lang="en-US" dirty="0">
                <a:solidFill>
                  <a:srgbClr val="862633"/>
                </a:solidFill>
              </a:rPr>
              <a:t>Approval Phase:</a:t>
            </a:r>
          </a:p>
          <a:p>
            <a:pPr lvl="1"/>
            <a:r>
              <a:rPr lang="en-US" dirty="0">
                <a:solidFill>
                  <a:srgbClr val="862633"/>
                </a:solidFill>
              </a:rPr>
              <a:t>Approvals are obtained based on policy</a:t>
            </a:r>
          </a:p>
          <a:p>
            <a:pPr lvl="1"/>
            <a:r>
              <a:rPr lang="en-US" dirty="0">
                <a:solidFill>
                  <a:srgbClr val="862633"/>
                </a:solidFill>
              </a:rPr>
              <a:t>Contract Type and Other Filters drive approvals in the contract module</a:t>
            </a:r>
          </a:p>
          <a:p>
            <a:pPr lvl="1"/>
            <a:r>
              <a:rPr lang="en-US" dirty="0">
                <a:solidFill>
                  <a:srgbClr val="862633"/>
                </a:solidFill>
              </a:rPr>
              <a:t>Legal, Procurement Services, OBS, Controller’s Office, ITS, Sponsored Research, are all examples of possible approvals</a:t>
            </a:r>
          </a:p>
        </p:txBody>
      </p:sp>
    </p:spTree>
    <p:extLst>
      <p:ext uri="{BB962C8B-B14F-4D97-AF65-F5344CB8AC3E}">
        <p14:creationId xmlns:p14="http://schemas.microsoft.com/office/powerpoint/2010/main" val="1036311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Agenda</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latin typeface="Calibri" panose="020F0502020204030204" pitchFamily="34" charset="0"/>
                <a:cs typeface="Calibri" panose="020F0502020204030204" pitchFamily="34" charset="0"/>
              </a:rPr>
              <a:t>Project Overview &amp; Timeline</a:t>
            </a:r>
          </a:p>
          <a:p>
            <a:r>
              <a:rPr lang="en-US" dirty="0" smtClean="0">
                <a:latin typeface="Calibri" panose="020F0502020204030204" pitchFamily="34" charset="0"/>
                <a:cs typeface="Calibri" panose="020F0502020204030204" pitchFamily="34" charset="0"/>
              </a:rPr>
              <a:t>RAMP Modules</a:t>
            </a:r>
          </a:p>
          <a:p>
            <a:r>
              <a:rPr lang="en-US" dirty="0" smtClean="0">
                <a:latin typeface="Calibri" panose="020F0502020204030204" pitchFamily="34" charset="0"/>
                <a:cs typeface="Calibri" panose="020F0502020204030204" pitchFamily="34" charset="0"/>
              </a:rPr>
              <a:t>What You Need to Know</a:t>
            </a:r>
          </a:p>
          <a:p>
            <a:r>
              <a:rPr lang="en-US" dirty="0" smtClean="0">
                <a:latin typeface="Calibri" panose="020F0502020204030204" pitchFamily="34" charset="0"/>
                <a:cs typeface="Calibri" panose="020F0502020204030204" pitchFamily="34" charset="0"/>
              </a:rPr>
              <a:t>Training </a:t>
            </a:r>
          </a:p>
          <a:p>
            <a:r>
              <a:rPr lang="en-US" dirty="0" smtClean="0">
                <a:latin typeface="Calibri" panose="020F0502020204030204" pitchFamily="34" charset="0"/>
                <a:cs typeface="Calibri" panose="020F0502020204030204" pitchFamily="34" charset="0"/>
              </a:rPr>
              <a:t>Accessing RAMP </a:t>
            </a:r>
          </a:p>
          <a:p>
            <a:r>
              <a:rPr lang="en-US" dirty="0" smtClean="0">
                <a:latin typeface="Calibri" panose="020F0502020204030204" pitchFamily="34" charset="0"/>
                <a:cs typeface="Calibri" panose="020F0502020204030204" pitchFamily="34" charset="0"/>
              </a:rPr>
              <a:t>How You Can Be Involved</a:t>
            </a:r>
          </a:p>
          <a:p>
            <a:r>
              <a:rPr lang="en-US" dirty="0" smtClean="0">
                <a:latin typeface="Calibri" panose="020F0502020204030204" pitchFamily="34" charset="0"/>
                <a:cs typeface="Calibri" panose="020F0502020204030204" pitchFamily="34" charset="0"/>
              </a:rPr>
              <a:t>Project Resources &amp; Contacts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615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229600" cy="3765149"/>
          </a:xfrm>
        </p:spPr>
        <p:txBody>
          <a:bodyPr>
            <a:normAutofit lnSpcReduction="10000"/>
          </a:bodyPr>
          <a:lstStyle/>
          <a:p>
            <a:pPr marL="0" indent="0">
              <a:buNone/>
            </a:pPr>
            <a:r>
              <a:rPr lang="en-US" dirty="0">
                <a:solidFill>
                  <a:srgbClr val="862633"/>
                </a:solidFill>
              </a:rPr>
              <a:t>Contract Administration Program Process </a:t>
            </a:r>
          </a:p>
          <a:p>
            <a:r>
              <a:rPr lang="en-US" dirty="0">
                <a:solidFill>
                  <a:srgbClr val="862633"/>
                </a:solidFill>
              </a:rPr>
              <a:t>Signature Phase:</a:t>
            </a:r>
          </a:p>
          <a:p>
            <a:pPr lvl="1"/>
            <a:r>
              <a:rPr lang="en-US" dirty="0">
                <a:solidFill>
                  <a:srgbClr val="862633"/>
                </a:solidFill>
              </a:rPr>
              <a:t>Signatures are currently based on Powers of Attorney, managed jointly with Legal and Procurement Services</a:t>
            </a:r>
          </a:p>
          <a:p>
            <a:pPr lvl="1"/>
            <a:r>
              <a:rPr lang="en-US" dirty="0">
                <a:solidFill>
                  <a:srgbClr val="862633"/>
                </a:solidFill>
              </a:rPr>
              <a:t>Draft Signature Authority policy is being reviewed and current process will be streamlined</a:t>
            </a:r>
          </a:p>
        </p:txBody>
      </p:sp>
    </p:spTree>
    <p:extLst>
      <p:ext uri="{BB962C8B-B14F-4D97-AF65-F5344CB8AC3E}">
        <p14:creationId xmlns:p14="http://schemas.microsoft.com/office/powerpoint/2010/main" val="2106461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Contact Information</a:t>
            </a:r>
          </a:p>
        </p:txBody>
      </p:sp>
      <p:sp>
        <p:nvSpPr>
          <p:cNvPr id="3" name="Content Placeholder 2"/>
          <p:cNvSpPr>
            <a:spLocks noGrp="1"/>
          </p:cNvSpPr>
          <p:nvPr>
            <p:ph idx="1"/>
          </p:nvPr>
        </p:nvSpPr>
        <p:spPr/>
        <p:txBody>
          <a:bodyPr>
            <a:normAutofit/>
          </a:bodyPr>
          <a:lstStyle/>
          <a:p>
            <a:r>
              <a:rPr lang="en-US" dirty="0">
                <a:solidFill>
                  <a:schemeClr val="tx2"/>
                </a:solidFill>
              </a:rPr>
              <a:t>Casey Laurienzo</a:t>
            </a:r>
          </a:p>
          <a:p>
            <a:pPr marL="400050" lvl="1" indent="0">
              <a:buNone/>
            </a:pPr>
            <a:r>
              <a:rPr lang="en-US" dirty="0">
                <a:solidFill>
                  <a:srgbClr val="862633"/>
                </a:solidFill>
              </a:rPr>
              <a:t>Contract Administrator</a:t>
            </a:r>
          </a:p>
          <a:p>
            <a:pPr marL="400050" lvl="1" indent="0">
              <a:buNone/>
            </a:pPr>
            <a:r>
              <a:rPr lang="en-US" dirty="0">
                <a:solidFill>
                  <a:srgbClr val="862633"/>
                </a:solidFill>
              </a:rPr>
              <a:t>Office of Procurement Services</a:t>
            </a:r>
          </a:p>
          <a:p>
            <a:pPr marL="400050" lvl="1" indent="0">
              <a:buNone/>
            </a:pPr>
            <a:r>
              <a:rPr lang="en-US" dirty="0">
                <a:solidFill>
                  <a:srgbClr val="862633"/>
                </a:solidFill>
                <a:hlinkClick r:id="rId2"/>
              </a:rPr>
              <a:t>claurienzo@fsu.edu</a:t>
            </a:r>
            <a:endParaRPr lang="en-US" dirty="0">
              <a:solidFill>
                <a:srgbClr val="862633"/>
              </a:solidFill>
            </a:endParaRPr>
          </a:p>
          <a:p>
            <a:pPr marL="400050" lvl="1" indent="0">
              <a:buNone/>
            </a:pPr>
            <a:r>
              <a:rPr lang="en-US" dirty="0">
                <a:solidFill>
                  <a:srgbClr val="862633"/>
                </a:solidFill>
              </a:rPr>
              <a:t>850-645-2789</a:t>
            </a:r>
          </a:p>
        </p:txBody>
      </p:sp>
    </p:spTree>
    <p:extLst>
      <p:ext uri="{BB962C8B-B14F-4D97-AF65-F5344CB8AC3E}">
        <p14:creationId xmlns:p14="http://schemas.microsoft.com/office/powerpoint/2010/main" val="3319575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1597819"/>
            <a:ext cx="7772400" cy="1102519"/>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4000" b="1" kern="1200" cap="all">
                <a:solidFill>
                  <a:schemeClr val="bg1"/>
                </a:solidFill>
                <a:latin typeface="+mj-lt"/>
                <a:ea typeface="+mj-ea"/>
                <a:cs typeface="+mj-cs"/>
              </a:defRPr>
            </a:lvl1pPr>
          </a:lstStyle>
          <a:p>
            <a:pPr algn="ctr"/>
            <a:r>
              <a:rPr lang="en-US" sz="4400" cap="none" dirty="0" smtClean="0">
                <a:solidFill>
                  <a:srgbClr val="000000"/>
                </a:solidFill>
                <a:latin typeface="Times New Roman"/>
                <a:cs typeface="Times New Roman"/>
              </a:rPr>
              <a:t>Departmental Deposit &amp; AR/Billing Updates</a:t>
            </a:r>
            <a:endParaRPr lang="en-US" cap="none" dirty="0"/>
          </a:p>
        </p:txBody>
      </p:sp>
    </p:spTree>
    <p:extLst>
      <p:ext uri="{BB962C8B-B14F-4D97-AF65-F5344CB8AC3E}">
        <p14:creationId xmlns:p14="http://schemas.microsoft.com/office/powerpoint/2010/main" val="27952408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Reviewing Deposit Backup</a:t>
            </a:r>
            <a:endParaRPr lang="en-US" dirty="0"/>
          </a:p>
        </p:txBody>
      </p:sp>
      <p:sp>
        <p:nvSpPr>
          <p:cNvPr id="3" name="Content Placeholder 2"/>
          <p:cNvSpPr>
            <a:spLocks noGrp="1"/>
          </p:cNvSpPr>
          <p:nvPr>
            <p:ph sz="half" idx="1"/>
          </p:nvPr>
        </p:nvSpPr>
        <p:spPr/>
        <p:txBody>
          <a:bodyPr>
            <a:normAutofit/>
          </a:bodyPr>
          <a:lstStyle/>
          <a:p>
            <a:pPr marL="0" indent="0">
              <a:buNone/>
            </a:pPr>
            <a:endParaRPr lang="en-US" dirty="0">
              <a:solidFill>
                <a:schemeClr val="accent2">
                  <a:lumMod val="50000"/>
                </a:schemeClr>
              </a:solidFill>
            </a:endParaRPr>
          </a:p>
          <a:p>
            <a:pPr marL="0" indent="0">
              <a:buNone/>
            </a:pPr>
            <a:endParaRPr lang="en-US" dirty="0"/>
          </a:p>
          <a:p>
            <a:pPr marL="0" indent="0">
              <a:buNone/>
            </a:pPr>
            <a:endParaRPr lang="en-US" dirty="0"/>
          </a:p>
        </p:txBody>
      </p:sp>
      <p:graphicFrame>
        <p:nvGraphicFramePr>
          <p:cNvPr id="7" name="Diagram 6"/>
          <p:cNvGraphicFramePr/>
          <p:nvPr>
            <p:extLst/>
          </p:nvPr>
        </p:nvGraphicFramePr>
        <p:xfrm>
          <a:off x="1447800" y="98806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4574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17" y="873672"/>
            <a:ext cx="8637563" cy="729154"/>
          </a:xfrm>
        </p:spPr>
        <p:txBody>
          <a:bodyPr>
            <a:normAutofit fontScale="90000"/>
          </a:bodyPr>
          <a:lstStyle/>
          <a:p>
            <a:r>
              <a:rPr lang="en-US" dirty="0" smtClean="0"/>
              <a:t>Deposit Backup: From Journal</a:t>
            </a:r>
            <a:endParaRPr lang="en-US" dirty="0"/>
          </a:p>
        </p:txBody>
      </p:sp>
      <p:sp>
        <p:nvSpPr>
          <p:cNvPr id="3" name="Content Placeholder 2"/>
          <p:cNvSpPr>
            <a:spLocks noGrp="1"/>
          </p:cNvSpPr>
          <p:nvPr>
            <p:ph idx="1"/>
          </p:nvPr>
        </p:nvSpPr>
        <p:spPr/>
        <p:txBody>
          <a:bodyPr>
            <a:normAutofit/>
          </a:bodyPr>
          <a:lstStyle/>
          <a:p>
            <a:pPr marL="0" indent="0">
              <a:buNone/>
            </a:pPr>
            <a:endParaRPr lang="en-US" dirty="0">
              <a:solidFill>
                <a:schemeClr val="accent2">
                  <a:lumMod val="50000"/>
                </a:schemeClr>
              </a:solidFill>
            </a:endParaRPr>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964277" y="2019685"/>
            <a:ext cx="7033206" cy="3109864"/>
          </a:xfrm>
          <a:prstGeom prst="rect">
            <a:avLst/>
          </a:prstGeom>
        </p:spPr>
      </p:pic>
    </p:spTree>
    <p:extLst>
      <p:ext uri="{BB962C8B-B14F-4D97-AF65-F5344CB8AC3E}">
        <p14:creationId xmlns:p14="http://schemas.microsoft.com/office/powerpoint/2010/main" val="1565790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17" y="873672"/>
            <a:ext cx="8637563" cy="729154"/>
          </a:xfrm>
        </p:spPr>
        <p:txBody>
          <a:bodyPr>
            <a:normAutofit fontScale="90000"/>
          </a:bodyPr>
          <a:lstStyle/>
          <a:p>
            <a:r>
              <a:rPr lang="en-US" dirty="0" smtClean="0"/>
              <a:t>Deposit Backup: From Journal</a:t>
            </a:r>
            <a:endParaRPr lang="en-US" dirty="0"/>
          </a:p>
        </p:txBody>
      </p:sp>
      <p:sp>
        <p:nvSpPr>
          <p:cNvPr id="3" name="Content Placeholder 2"/>
          <p:cNvSpPr>
            <a:spLocks noGrp="1"/>
          </p:cNvSpPr>
          <p:nvPr>
            <p:ph idx="1"/>
          </p:nvPr>
        </p:nvSpPr>
        <p:spPr/>
        <p:txBody>
          <a:bodyPr>
            <a:normAutofit/>
          </a:bodyPr>
          <a:lstStyle/>
          <a:p>
            <a:pPr marL="0" indent="0">
              <a:buNone/>
            </a:pPr>
            <a:endParaRPr lang="en-US" dirty="0">
              <a:solidFill>
                <a:schemeClr val="accent2">
                  <a:lumMod val="50000"/>
                </a:schemeClr>
              </a:solidFill>
            </a:endParaRPr>
          </a:p>
          <a:p>
            <a:pPr marL="0" indent="0">
              <a:buNone/>
            </a:pPr>
            <a:endParaRPr lang="en-US" dirty="0"/>
          </a:p>
          <a:p>
            <a:pPr marL="0" indent="0">
              <a:buNone/>
            </a:pPr>
            <a:endParaRPr lang="en-US" dirty="0"/>
          </a:p>
        </p:txBody>
      </p:sp>
      <p:sp>
        <p:nvSpPr>
          <p:cNvPr id="6" name="Rectangle 5"/>
          <p:cNvSpPr/>
          <p:nvPr/>
        </p:nvSpPr>
        <p:spPr>
          <a:xfrm>
            <a:off x="0" y="4625023"/>
            <a:ext cx="9144000" cy="258267"/>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Calibri Light" panose="020F0302020204030204" pitchFamily="34" charset="0"/>
                <a:cs typeface="Calibri Light" panose="020F0302020204030204" pitchFamily="34" charset="0"/>
              </a:rPr>
              <a:t>Role </a:t>
            </a:r>
            <a:r>
              <a:rPr lang="en-US" dirty="0">
                <a:solidFill>
                  <a:schemeClr val="accent2">
                    <a:lumMod val="50000"/>
                  </a:schemeClr>
                </a:solidFill>
                <a:latin typeface="Calibri Light" panose="020F0302020204030204" pitchFamily="34" charset="0"/>
                <a:cs typeface="Calibri Light" panose="020F0302020204030204" pitchFamily="34" charset="0"/>
              </a:rPr>
              <a:t>needed: </a:t>
            </a:r>
            <a:r>
              <a:rPr lang="en-US" dirty="0" smtClean="0">
                <a:solidFill>
                  <a:schemeClr val="accent2">
                    <a:lumMod val="50000"/>
                  </a:schemeClr>
                </a:solidFill>
                <a:latin typeface="Calibri Light" panose="020F0302020204030204" pitchFamily="34" charset="0"/>
                <a:cs typeface="Calibri Light" panose="020F0302020204030204" pitchFamily="34" charset="0"/>
              </a:rPr>
              <a:t>FSU_AUX_AR_RECON 		</a:t>
            </a:r>
            <a:r>
              <a:rPr lang="en-US" dirty="0">
                <a:solidFill>
                  <a:schemeClr val="accent2">
                    <a:lumMod val="50000"/>
                  </a:schemeClr>
                </a:solidFill>
                <a:latin typeface="Calibri Light" panose="020F0302020204030204" pitchFamily="34" charset="0"/>
                <a:cs typeface="Calibri Light" panose="020F0302020204030204" pitchFamily="34" charset="0"/>
              </a:rPr>
              <a:t>Job Aid: </a:t>
            </a:r>
            <a:r>
              <a:rPr lang="en-US" dirty="0">
                <a:solidFill>
                  <a:schemeClr val="tx2"/>
                </a:solidFill>
                <a:latin typeface="Calibri Light" panose="020F0302020204030204" pitchFamily="34" charset="0"/>
                <a:cs typeface="Calibri Light" panose="020F0302020204030204" pitchFamily="34" charset="0"/>
                <a:hlinkClick r:id="rId4"/>
              </a:rPr>
              <a:t>https://fla.st/2U9lNFt</a:t>
            </a:r>
            <a:r>
              <a:rPr lang="en-US" dirty="0">
                <a:solidFill>
                  <a:schemeClr val="tx2"/>
                </a:solidFill>
                <a:latin typeface="Calibri Light" panose="020F0302020204030204" pitchFamily="34" charset="0"/>
                <a:cs typeface="Calibri Light" panose="020F0302020204030204" pitchFamily="34" charset="0"/>
              </a:rPr>
              <a:t> </a:t>
            </a:r>
          </a:p>
        </p:txBody>
      </p:sp>
      <p:pic>
        <p:nvPicPr>
          <p:cNvPr id="4" name="Payment Attach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4603" y="1626398"/>
            <a:ext cx="4832589" cy="2864542"/>
          </a:xfrm>
          <a:prstGeom prst="rect">
            <a:avLst/>
          </a:prstGeom>
        </p:spPr>
      </p:pic>
    </p:spTree>
    <p:extLst>
      <p:ext uri="{BB962C8B-B14F-4D97-AF65-F5344CB8AC3E}">
        <p14:creationId xmlns:p14="http://schemas.microsoft.com/office/powerpoint/2010/main" val="3212738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Deposit Backup: From BI </a:t>
            </a:r>
            <a:endParaRPr lang="en-US" dirty="0"/>
          </a:p>
        </p:txBody>
      </p:sp>
      <p:pic>
        <p:nvPicPr>
          <p:cNvPr id="4" name="Payment from B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11388" y="1760538"/>
            <a:ext cx="4719637" cy="2774950"/>
          </a:xfrm>
        </p:spPr>
      </p:pic>
      <p:sp>
        <p:nvSpPr>
          <p:cNvPr id="5" name="Rectangle 4"/>
          <p:cNvSpPr/>
          <p:nvPr/>
        </p:nvSpPr>
        <p:spPr>
          <a:xfrm>
            <a:off x="0" y="4693200"/>
            <a:ext cx="9144000" cy="258267"/>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Calibri Light" panose="020F0302020204030204" pitchFamily="34" charset="0"/>
                <a:cs typeface="Calibri Light" panose="020F0302020204030204" pitchFamily="34" charset="0"/>
              </a:rPr>
              <a:t>Role </a:t>
            </a:r>
            <a:r>
              <a:rPr lang="en-US" dirty="0">
                <a:solidFill>
                  <a:schemeClr val="accent2">
                    <a:lumMod val="50000"/>
                  </a:schemeClr>
                </a:solidFill>
                <a:latin typeface="Calibri Light" panose="020F0302020204030204" pitchFamily="34" charset="0"/>
                <a:cs typeface="Calibri Light" panose="020F0302020204030204" pitchFamily="34" charset="0"/>
              </a:rPr>
              <a:t>needed: </a:t>
            </a:r>
            <a:r>
              <a:rPr lang="en-US" dirty="0" smtClean="0">
                <a:solidFill>
                  <a:schemeClr val="accent2">
                    <a:lumMod val="50000"/>
                  </a:schemeClr>
                </a:solidFill>
                <a:latin typeface="Calibri Light" panose="020F0302020204030204" pitchFamily="34" charset="0"/>
                <a:cs typeface="Calibri Light" panose="020F0302020204030204" pitchFamily="34" charset="0"/>
              </a:rPr>
              <a:t>FSU_AUX_AR_RECON 		</a:t>
            </a:r>
            <a:r>
              <a:rPr lang="en-US" dirty="0">
                <a:solidFill>
                  <a:schemeClr val="accent2">
                    <a:lumMod val="50000"/>
                  </a:schemeClr>
                </a:solidFill>
                <a:latin typeface="Calibri Light" panose="020F0302020204030204" pitchFamily="34" charset="0"/>
                <a:cs typeface="Calibri Light" panose="020F0302020204030204" pitchFamily="34" charset="0"/>
              </a:rPr>
              <a:t>Job Aid: </a:t>
            </a:r>
            <a:r>
              <a:rPr lang="en-US" dirty="0">
                <a:solidFill>
                  <a:schemeClr val="tx2"/>
                </a:solidFill>
                <a:latin typeface="Calibri Light" panose="020F0302020204030204" pitchFamily="34" charset="0"/>
                <a:cs typeface="Calibri Light" panose="020F0302020204030204" pitchFamily="34" charset="0"/>
                <a:hlinkClick r:id="rId5"/>
              </a:rPr>
              <a:t>https://fla.st/2U9lNFt</a:t>
            </a:r>
            <a:r>
              <a:rPr lang="en-US" dirty="0">
                <a:solidFill>
                  <a:schemeClr val="tx2"/>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519573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82" y="873672"/>
            <a:ext cx="8934596" cy="729154"/>
          </a:xfrm>
        </p:spPr>
        <p:txBody>
          <a:bodyPr>
            <a:normAutofit fontScale="90000"/>
          </a:bodyPr>
          <a:lstStyle/>
          <a:p>
            <a:r>
              <a:rPr lang="en-US" dirty="0" smtClean="0"/>
              <a:t>A New Day(ta) Element: ARD Line </a:t>
            </a:r>
            <a:r>
              <a:rPr lang="en-US" dirty="0" err="1" smtClean="0"/>
              <a:t>Descr</a:t>
            </a:r>
            <a:endParaRPr lang="en-US" dirty="0"/>
          </a:p>
        </p:txBody>
      </p:sp>
      <p:pic>
        <p:nvPicPr>
          <p:cNvPr id="4" name="ARD Line Desc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33625" y="1760538"/>
            <a:ext cx="4475163" cy="2774950"/>
          </a:xfrm>
        </p:spPr>
      </p:pic>
    </p:spTree>
    <p:extLst>
      <p:ext uri="{BB962C8B-B14F-4D97-AF65-F5344CB8AC3E}">
        <p14:creationId xmlns:p14="http://schemas.microsoft.com/office/powerpoint/2010/main" val="3823585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82" y="873672"/>
            <a:ext cx="8934596" cy="729154"/>
          </a:xfrm>
        </p:spPr>
        <p:txBody>
          <a:bodyPr>
            <a:normAutofit fontScale="90000"/>
          </a:bodyPr>
          <a:lstStyle/>
          <a:p>
            <a:r>
              <a:rPr lang="en-US" dirty="0" smtClean="0"/>
              <a:t>A New Day(ta) Element: ARD Line </a:t>
            </a:r>
            <a:r>
              <a:rPr lang="en-US" dirty="0" err="1" smtClean="0"/>
              <a:t>Descr</a:t>
            </a:r>
            <a:endParaRPr lang="en-US" dirty="0"/>
          </a:p>
        </p:txBody>
      </p:sp>
      <p:pic>
        <p:nvPicPr>
          <p:cNvPr id="5" name="Picture 4"/>
          <p:cNvPicPr>
            <a:picLocks noChangeAspect="1"/>
          </p:cNvPicPr>
          <p:nvPr/>
        </p:nvPicPr>
        <p:blipFill>
          <a:blip r:embed="rId2"/>
          <a:stretch>
            <a:fillRect/>
          </a:stretch>
        </p:blipFill>
        <p:spPr>
          <a:xfrm>
            <a:off x="527819" y="1875476"/>
            <a:ext cx="8214006" cy="2545073"/>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rot="8692937">
            <a:off x="3474661" y="2994105"/>
            <a:ext cx="1314849" cy="800425"/>
          </a:xfrm>
          <a:prstGeom prst="rightArrow">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76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a:t>
            </a:r>
            <a:endParaRPr lang="en-US" dirty="0"/>
          </a:p>
        </p:txBody>
      </p:sp>
      <p:sp>
        <p:nvSpPr>
          <p:cNvPr id="3" name="Content Placeholder 2"/>
          <p:cNvSpPr>
            <a:spLocks noGrp="1"/>
          </p:cNvSpPr>
          <p:nvPr>
            <p:ph idx="1"/>
          </p:nvPr>
        </p:nvSpPr>
        <p:spPr>
          <a:xfrm>
            <a:off x="244305" y="1760481"/>
            <a:ext cx="8718211" cy="3307110"/>
          </a:xfrm>
        </p:spPr>
        <p:txBody>
          <a:bodyPr>
            <a:normAutofit fontScale="77500" lnSpcReduction="20000"/>
          </a:bodyPr>
          <a:lstStyle/>
          <a:p>
            <a:r>
              <a:rPr lang="en-US" b="1" dirty="0" smtClean="0"/>
              <a:t>Departmental Deposit Website (</a:t>
            </a:r>
            <a:r>
              <a:rPr lang="en-US" b="1" dirty="0" smtClean="0">
                <a:hlinkClick r:id="rId2"/>
              </a:rPr>
              <a:t>https</a:t>
            </a:r>
            <a:r>
              <a:rPr lang="en-US" b="1" dirty="0">
                <a:hlinkClick r:id="rId2"/>
              </a:rPr>
              <a:t>://</a:t>
            </a:r>
            <a:r>
              <a:rPr lang="en-US" b="1" dirty="0" smtClean="0">
                <a:hlinkClick r:id="rId2"/>
              </a:rPr>
              <a:t>fla.st/2G739ZM</a:t>
            </a:r>
            <a:r>
              <a:rPr lang="en-US" b="1" dirty="0"/>
              <a:t>)</a:t>
            </a:r>
            <a:endParaRPr lang="en-US" b="1" dirty="0" smtClean="0"/>
          </a:p>
          <a:p>
            <a:r>
              <a:rPr lang="en-US" b="1" dirty="0" smtClean="0"/>
              <a:t>Cashiers - payment delivery, receipts, </a:t>
            </a:r>
            <a:r>
              <a:rPr lang="en-US" b="1" dirty="0" err="1" smtClean="0"/>
              <a:t>dropbox</a:t>
            </a:r>
            <a:endParaRPr lang="en-US" b="1" dirty="0" smtClean="0"/>
          </a:p>
          <a:p>
            <a:pPr lvl="1"/>
            <a:r>
              <a:rPr lang="en-US" dirty="0" smtClean="0"/>
              <a:t>Mary Eichler, Cashiering Coordinator </a:t>
            </a:r>
          </a:p>
          <a:p>
            <a:pPr lvl="1"/>
            <a:r>
              <a:rPr lang="en-US" dirty="0" smtClean="0"/>
              <a:t>meichler@fsu.edu | 644-9030</a:t>
            </a:r>
          </a:p>
          <a:p>
            <a:r>
              <a:rPr lang="en-US" b="1" dirty="0" smtClean="0"/>
              <a:t>Deposit Accounting - EFT/ACH, direct journals (ARDs), accounting</a:t>
            </a:r>
          </a:p>
          <a:p>
            <a:pPr lvl="1"/>
            <a:r>
              <a:rPr lang="en-US" dirty="0" smtClean="0"/>
              <a:t>Edward Burke, Revenue Accounting Coordinator </a:t>
            </a:r>
          </a:p>
          <a:p>
            <a:pPr lvl="1"/>
            <a:r>
              <a:rPr lang="en-US" dirty="0" smtClean="0"/>
              <a:t>ctl-deposits@fsu.edu </a:t>
            </a:r>
          </a:p>
          <a:p>
            <a:pPr lvl="1"/>
            <a:r>
              <a:rPr lang="en-US" dirty="0" smtClean="0"/>
              <a:t>eeburke@fsu.edu | 644-9444</a:t>
            </a:r>
            <a:endParaRPr lang="en-US" dirty="0"/>
          </a:p>
        </p:txBody>
      </p:sp>
    </p:spTree>
    <p:extLst>
      <p:ext uri="{BB962C8B-B14F-4D97-AF65-F5344CB8AC3E}">
        <p14:creationId xmlns:p14="http://schemas.microsoft.com/office/powerpoint/2010/main" val="3772047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Overview</a:t>
            </a:r>
            <a:endParaRPr lang="en-US" dirty="0"/>
          </a:p>
        </p:txBody>
      </p:sp>
      <p:sp>
        <p:nvSpPr>
          <p:cNvPr id="3" name="Content Placeholder 2"/>
          <p:cNvSpPr>
            <a:spLocks noGrp="1"/>
          </p:cNvSpPr>
          <p:nvPr>
            <p:ph idx="1"/>
          </p:nvPr>
        </p:nvSpPr>
        <p:spPr>
          <a:xfrm>
            <a:off x="457200" y="1760481"/>
            <a:ext cx="8229600" cy="2142284"/>
          </a:xfrm>
        </p:spPr>
        <p:txBody>
          <a:bodyPr>
            <a:normAutofit fontScale="92500" lnSpcReduction="20000"/>
          </a:bodyPr>
          <a:lstStyle/>
          <a:p>
            <a:r>
              <a:rPr lang="en-US" sz="2600" dirty="0">
                <a:latin typeface="Calibri" panose="020F0502020204030204" pitchFamily="34" charset="0"/>
                <a:cs typeface="Calibri" panose="020F0502020204030204" pitchFamily="34" charset="0"/>
              </a:rPr>
              <a:t>One comprehensive and integrated system for research administration </a:t>
            </a:r>
          </a:p>
          <a:p>
            <a:r>
              <a:rPr lang="en-US" sz="2600" dirty="0">
                <a:latin typeface="Calibri" panose="020F0502020204030204" pitchFamily="34" charset="0"/>
                <a:cs typeface="Calibri" panose="020F0502020204030204" pitchFamily="34" charset="0"/>
              </a:rPr>
              <a:t>Electronic proposal development and submission and system-to-system submission (where available by sponsor)</a:t>
            </a:r>
          </a:p>
          <a:p>
            <a:r>
              <a:rPr lang="en-US" sz="2600" dirty="0">
                <a:latin typeface="Calibri" panose="020F0502020204030204" pitchFamily="34" charset="0"/>
                <a:cs typeface="Calibri" panose="020F0502020204030204" pitchFamily="34" charset="0"/>
              </a:rPr>
              <a:t>Electronic process for the development, submission and review of IRB and ACUC protocols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564" y="3490226"/>
            <a:ext cx="1482436" cy="1653274"/>
          </a:xfrm>
          <a:prstGeom prst="rect">
            <a:avLst/>
          </a:prstGeom>
        </p:spPr>
      </p:pic>
    </p:spTree>
    <p:extLst>
      <p:ext uri="{BB962C8B-B14F-4D97-AF65-F5344CB8AC3E}">
        <p14:creationId xmlns:p14="http://schemas.microsoft.com/office/powerpoint/2010/main" val="13318202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Training Course! </a:t>
            </a:r>
            <a:endParaRPr lang="en-US" dirty="0"/>
          </a:p>
        </p:txBody>
      </p:sp>
      <p:sp>
        <p:nvSpPr>
          <p:cNvPr id="4" name="Content Placeholder 3"/>
          <p:cNvSpPr>
            <a:spLocks noGrp="1"/>
          </p:cNvSpPr>
          <p:nvPr>
            <p:ph idx="1"/>
          </p:nvPr>
        </p:nvSpPr>
        <p:spPr/>
        <p:txBody>
          <a:bodyPr>
            <a:normAutofit/>
          </a:bodyPr>
          <a:lstStyle/>
          <a:p>
            <a:pPr marL="0" indent="0" algn="ctr">
              <a:buNone/>
            </a:pPr>
            <a:r>
              <a:rPr lang="en-US" b="1" dirty="0" smtClean="0"/>
              <a:t> </a:t>
            </a:r>
          </a:p>
          <a:p>
            <a:pPr marL="0" indent="0" algn="ctr">
              <a:buNone/>
            </a:pPr>
            <a:endParaRPr lang="en-US" b="1" dirty="0"/>
          </a:p>
          <a:p>
            <a:pPr marL="0" indent="0" algn="ctr">
              <a:buNone/>
            </a:pPr>
            <a:r>
              <a:rPr lang="en-US" b="1" dirty="0" smtClean="0"/>
              <a:t>“Understanding Internal Billing” </a:t>
            </a:r>
          </a:p>
          <a:p>
            <a:pPr marL="0" indent="0" algn="ctr">
              <a:buNone/>
            </a:pPr>
            <a:r>
              <a:rPr lang="en-US" dirty="0" smtClean="0"/>
              <a:t>May 21</a:t>
            </a:r>
            <a:r>
              <a:rPr lang="en-US" baseline="30000" dirty="0" smtClean="0"/>
              <a:t>st</a:t>
            </a:r>
            <a:r>
              <a:rPr lang="en-US" dirty="0" smtClean="0"/>
              <a:t>, 8:30am (more to be scheduled)</a:t>
            </a:r>
          </a:p>
          <a:p>
            <a:pPr>
              <a:buFontTx/>
              <a:buChar char="-"/>
            </a:pPr>
            <a:endParaRPr lang="en-US" dirty="0" smtClean="0"/>
          </a:p>
          <a:p>
            <a:endParaRPr lang="en-US" dirty="0" smtClean="0"/>
          </a:p>
        </p:txBody>
      </p:sp>
      <p:pic>
        <p:nvPicPr>
          <p:cNvPr id="6" name="Picture 5"/>
          <p:cNvPicPr>
            <a:picLocks noChangeAspect="1"/>
          </p:cNvPicPr>
          <p:nvPr/>
        </p:nvPicPr>
        <p:blipFill>
          <a:blip r:embed="rId2"/>
          <a:stretch>
            <a:fillRect/>
          </a:stretch>
        </p:blipFill>
        <p:spPr>
          <a:xfrm>
            <a:off x="3741270" y="1602826"/>
            <a:ext cx="1438095" cy="1352381"/>
          </a:xfrm>
          <a:prstGeom prst="rect">
            <a:avLst/>
          </a:prstGeom>
        </p:spPr>
      </p:pic>
    </p:spTree>
    <p:extLst>
      <p:ext uri="{BB962C8B-B14F-4D97-AF65-F5344CB8AC3E}">
        <p14:creationId xmlns:p14="http://schemas.microsoft.com/office/powerpoint/2010/main" val="255475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48910" y="791035"/>
          <a:ext cx="87158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12098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Auxiliary AR/Billing Project Update </a:t>
            </a:r>
            <a:endParaRPr lang="en-US" dirty="0"/>
          </a:p>
        </p:txBody>
      </p:sp>
      <p:sp>
        <p:nvSpPr>
          <p:cNvPr id="4" name="Content Placeholder 3"/>
          <p:cNvSpPr>
            <a:spLocks noGrp="1"/>
          </p:cNvSpPr>
          <p:nvPr>
            <p:ph idx="1"/>
          </p:nvPr>
        </p:nvSpPr>
        <p:spPr>
          <a:xfrm>
            <a:off x="457200" y="1760480"/>
            <a:ext cx="8229600" cy="3383019"/>
          </a:xfrm>
        </p:spPr>
        <p:txBody>
          <a:bodyPr>
            <a:normAutofit fontScale="55000" lnSpcReduction="20000"/>
          </a:bodyPr>
          <a:lstStyle/>
          <a:p>
            <a:r>
              <a:rPr lang="en-US" dirty="0" smtClean="0"/>
              <a:t>More than halfway through implementation</a:t>
            </a:r>
          </a:p>
          <a:p>
            <a:endParaRPr lang="en-US" dirty="0" smtClean="0"/>
          </a:p>
          <a:p>
            <a:r>
              <a:rPr lang="en-US" dirty="0" smtClean="0"/>
              <a:t>Bringing on additional auxiliaries May 1</a:t>
            </a:r>
            <a:r>
              <a:rPr lang="en-US" baseline="30000" dirty="0" smtClean="0"/>
              <a:t>st</a:t>
            </a:r>
            <a:r>
              <a:rPr lang="en-US" dirty="0" smtClean="0"/>
              <a:t> </a:t>
            </a:r>
          </a:p>
          <a:p>
            <a:pPr lvl="1"/>
            <a:r>
              <a:rPr lang="en-US" dirty="0">
                <a:solidFill>
                  <a:schemeClr val="tx1">
                    <a:lumMod val="75000"/>
                    <a:lumOff val="25000"/>
                  </a:schemeClr>
                </a:solidFill>
              </a:rPr>
              <a:t>FSU Athletics </a:t>
            </a:r>
            <a:endParaRPr lang="en-US" dirty="0" smtClean="0">
              <a:solidFill>
                <a:schemeClr val="tx1">
                  <a:lumMod val="75000"/>
                  <a:lumOff val="25000"/>
                </a:schemeClr>
              </a:solidFill>
            </a:endParaRPr>
          </a:p>
          <a:p>
            <a:pPr lvl="2"/>
            <a:r>
              <a:rPr lang="en-US" dirty="0" smtClean="0">
                <a:solidFill>
                  <a:schemeClr val="tx1">
                    <a:lumMod val="75000"/>
                    <a:lumOff val="25000"/>
                  </a:schemeClr>
                </a:solidFill>
              </a:rPr>
              <a:t>(</a:t>
            </a:r>
            <a:r>
              <a:rPr lang="en-US" i="1" dirty="0">
                <a:solidFill>
                  <a:schemeClr val="tx1">
                    <a:lumMod val="75000"/>
                    <a:lumOff val="25000"/>
                  </a:schemeClr>
                </a:solidFill>
              </a:rPr>
              <a:t>Selling departments range including 006% - 008%</a:t>
            </a:r>
            <a:r>
              <a:rPr lang="en-US" dirty="0">
                <a:solidFill>
                  <a:schemeClr val="tx1">
                    <a:lumMod val="75000"/>
                    <a:lumOff val="25000"/>
                  </a:schemeClr>
                </a:solidFill>
              </a:rPr>
              <a:t>)</a:t>
            </a:r>
          </a:p>
          <a:p>
            <a:pPr lvl="1"/>
            <a:r>
              <a:rPr lang="en-US" dirty="0">
                <a:solidFill>
                  <a:schemeClr val="tx1">
                    <a:lumMod val="75000"/>
                    <a:lumOff val="25000"/>
                  </a:schemeClr>
                </a:solidFill>
              </a:rPr>
              <a:t>FCRR Quantitative Methodology &amp; Innovation (QMI) </a:t>
            </a:r>
            <a:endParaRPr lang="en-US" dirty="0" smtClean="0">
              <a:solidFill>
                <a:schemeClr val="tx1">
                  <a:lumMod val="75000"/>
                  <a:lumOff val="25000"/>
                </a:schemeClr>
              </a:solidFill>
            </a:endParaRPr>
          </a:p>
          <a:p>
            <a:pPr lvl="2"/>
            <a:r>
              <a:rPr lang="en-US" dirty="0" smtClean="0">
                <a:solidFill>
                  <a:schemeClr val="tx1">
                    <a:lumMod val="75000"/>
                    <a:lumOff val="25000"/>
                  </a:schemeClr>
                </a:solidFill>
              </a:rPr>
              <a:t>(</a:t>
            </a:r>
            <a:r>
              <a:rPr lang="en-US" i="1" dirty="0">
                <a:solidFill>
                  <a:schemeClr val="tx1">
                    <a:lumMod val="75000"/>
                    <a:lumOff val="25000"/>
                  </a:schemeClr>
                </a:solidFill>
              </a:rPr>
              <a:t>Selling department 286002</a:t>
            </a:r>
            <a:r>
              <a:rPr lang="en-US" dirty="0">
                <a:solidFill>
                  <a:schemeClr val="tx1">
                    <a:lumMod val="75000"/>
                    <a:lumOff val="25000"/>
                  </a:schemeClr>
                </a:solidFill>
              </a:rPr>
              <a:t>)</a:t>
            </a:r>
          </a:p>
          <a:p>
            <a:pPr lvl="1"/>
            <a:r>
              <a:rPr lang="en-US" dirty="0">
                <a:solidFill>
                  <a:schemeClr val="tx1">
                    <a:lumMod val="75000"/>
                    <a:lumOff val="25000"/>
                  </a:schemeClr>
                </a:solidFill>
              </a:rPr>
              <a:t>Department of Urban Regional Planning (Mark &amp; Marianne </a:t>
            </a:r>
            <a:r>
              <a:rPr lang="en-US" dirty="0" err="1">
                <a:solidFill>
                  <a:schemeClr val="tx1">
                    <a:lumMod val="75000"/>
                    <a:lumOff val="25000"/>
                  </a:schemeClr>
                </a:solidFill>
              </a:rPr>
              <a:t>Barnebey</a:t>
            </a:r>
            <a:r>
              <a:rPr lang="en-US" dirty="0">
                <a:solidFill>
                  <a:schemeClr val="tx1">
                    <a:lumMod val="75000"/>
                    <a:lumOff val="25000"/>
                  </a:schemeClr>
                </a:solidFill>
              </a:rPr>
              <a:t> Planning Lab &amp; Studio) </a:t>
            </a:r>
            <a:endParaRPr lang="en-US" dirty="0" smtClean="0">
              <a:solidFill>
                <a:schemeClr val="tx1">
                  <a:lumMod val="75000"/>
                  <a:lumOff val="25000"/>
                </a:schemeClr>
              </a:solidFill>
            </a:endParaRPr>
          </a:p>
          <a:p>
            <a:pPr lvl="2"/>
            <a:r>
              <a:rPr lang="en-US" dirty="0" smtClean="0">
                <a:solidFill>
                  <a:schemeClr val="tx1">
                    <a:lumMod val="75000"/>
                    <a:lumOff val="25000"/>
                  </a:schemeClr>
                </a:solidFill>
              </a:rPr>
              <a:t>(</a:t>
            </a:r>
            <a:r>
              <a:rPr lang="en-US" i="1" dirty="0">
                <a:solidFill>
                  <a:schemeClr val="tx1">
                    <a:lumMod val="75000"/>
                    <a:lumOff val="25000"/>
                  </a:schemeClr>
                </a:solidFill>
              </a:rPr>
              <a:t>Selling department 167001</a:t>
            </a:r>
            <a:r>
              <a:rPr lang="en-US" dirty="0">
                <a:solidFill>
                  <a:schemeClr val="tx1">
                    <a:lumMod val="75000"/>
                    <a:lumOff val="25000"/>
                  </a:schemeClr>
                </a:solidFill>
              </a:rPr>
              <a:t>)</a:t>
            </a:r>
          </a:p>
          <a:p>
            <a:pPr lvl="1"/>
            <a:r>
              <a:rPr lang="en-US" dirty="0">
                <a:solidFill>
                  <a:schemeClr val="tx1">
                    <a:lumMod val="75000"/>
                    <a:lumOff val="25000"/>
                  </a:schemeClr>
                </a:solidFill>
              </a:rPr>
              <a:t>Jim Moran Building </a:t>
            </a:r>
            <a:endParaRPr lang="en-US" dirty="0" smtClean="0">
              <a:solidFill>
                <a:schemeClr val="tx1">
                  <a:lumMod val="75000"/>
                  <a:lumOff val="25000"/>
                </a:schemeClr>
              </a:solidFill>
            </a:endParaRPr>
          </a:p>
          <a:p>
            <a:pPr lvl="2"/>
            <a:r>
              <a:rPr lang="en-US" dirty="0" smtClean="0">
                <a:solidFill>
                  <a:schemeClr val="tx1">
                    <a:lumMod val="75000"/>
                    <a:lumOff val="25000"/>
                  </a:schemeClr>
                </a:solidFill>
              </a:rPr>
              <a:t>(</a:t>
            </a:r>
            <a:r>
              <a:rPr lang="en-US" i="1" dirty="0">
                <a:solidFill>
                  <a:schemeClr val="tx1">
                    <a:lumMod val="75000"/>
                    <a:lumOff val="25000"/>
                  </a:schemeClr>
                </a:solidFill>
              </a:rPr>
              <a:t>Selling department 625111</a:t>
            </a:r>
            <a:r>
              <a:rPr lang="en-US" dirty="0" smtClean="0">
                <a:solidFill>
                  <a:schemeClr val="tx1">
                    <a:lumMod val="75000"/>
                    <a:lumOff val="25000"/>
                  </a:schemeClr>
                </a:solidFill>
              </a:rPr>
              <a:t>)</a:t>
            </a:r>
          </a:p>
          <a:p>
            <a:pPr lvl="1"/>
            <a:endParaRPr lang="en-US" dirty="0" smtClean="0">
              <a:solidFill>
                <a:schemeClr val="tx1">
                  <a:lumMod val="75000"/>
                  <a:lumOff val="25000"/>
                </a:schemeClr>
              </a:solidFill>
            </a:endParaRPr>
          </a:p>
          <a:p>
            <a:r>
              <a:rPr lang="en-US" dirty="0" smtClean="0"/>
              <a:t>Next cohort go-live scheduled for Fall 2019 – stay tuned!</a:t>
            </a:r>
            <a:endParaRPr lang="en-US" dirty="0"/>
          </a:p>
        </p:txBody>
      </p:sp>
    </p:spTree>
    <p:extLst>
      <p:ext uri="{BB962C8B-B14F-4D97-AF65-F5344CB8AC3E}">
        <p14:creationId xmlns:p14="http://schemas.microsoft.com/office/powerpoint/2010/main" val="19759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Year End &amp; Internal, Auxiliary POs </a:t>
            </a:r>
            <a:endParaRPr lang="en-US" dirty="0"/>
          </a:p>
        </p:txBody>
      </p:sp>
      <p:sp>
        <p:nvSpPr>
          <p:cNvPr id="3" name="Content Placeholder 2"/>
          <p:cNvSpPr>
            <a:spLocks noGrp="1"/>
          </p:cNvSpPr>
          <p:nvPr>
            <p:ph idx="1"/>
          </p:nvPr>
        </p:nvSpPr>
        <p:spPr>
          <a:xfrm>
            <a:off x="457200" y="1760481"/>
            <a:ext cx="8229600" cy="3209388"/>
          </a:xfrm>
        </p:spPr>
        <p:txBody>
          <a:bodyPr>
            <a:normAutofit fontScale="55000" lnSpcReduction="20000"/>
          </a:bodyPr>
          <a:lstStyle/>
          <a:p>
            <a:r>
              <a:rPr lang="en-US" dirty="0" smtClean="0"/>
              <a:t>Internal, Auxiliary POs </a:t>
            </a:r>
            <a:r>
              <a:rPr lang="en-US" b="1" u="sng" dirty="0" smtClean="0">
                <a:solidFill>
                  <a:schemeClr val="tx2">
                    <a:lumMod val="75000"/>
                  </a:schemeClr>
                </a:solidFill>
              </a:rPr>
              <a:t>will be closed </a:t>
            </a:r>
            <a:r>
              <a:rPr lang="en-US" dirty="0" smtClean="0"/>
              <a:t>at the end of June</a:t>
            </a:r>
          </a:p>
          <a:p>
            <a:pPr lvl="1"/>
            <a:r>
              <a:rPr lang="en-US" b="1" dirty="0" smtClean="0"/>
              <a:t>A new exception</a:t>
            </a:r>
            <a:r>
              <a:rPr lang="en-US" dirty="0" smtClean="0"/>
              <a:t>: POs on sponsored projects with end dates close to year-end will be rolled this year for the first time – stay tuned for more information </a:t>
            </a:r>
          </a:p>
          <a:p>
            <a:pPr lvl="1"/>
            <a:endParaRPr lang="en-US" dirty="0"/>
          </a:p>
          <a:p>
            <a:pPr lvl="1"/>
            <a:endParaRPr lang="en-US" dirty="0" smtClean="0"/>
          </a:p>
          <a:p>
            <a:r>
              <a:rPr lang="en-US" b="1" dirty="0" smtClean="0">
                <a:solidFill>
                  <a:schemeClr val="tx2">
                    <a:lumMod val="75000"/>
                  </a:schemeClr>
                </a:solidFill>
              </a:rPr>
              <a:t>Enter internal requisitions during the pre-entry window </a:t>
            </a:r>
            <a:r>
              <a:rPr lang="en-US" dirty="0" smtClean="0"/>
              <a:t>(tentatively scheduled for </a:t>
            </a:r>
            <a:r>
              <a:rPr lang="en-US" dirty="0" smtClean="0"/>
              <a:t>6/24-6/26)</a:t>
            </a:r>
            <a:endParaRPr lang="en-US" dirty="0" smtClean="0"/>
          </a:p>
          <a:p>
            <a:endParaRPr lang="en-US" dirty="0"/>
          </a:p>
          <a:p>
            <a:pPr marL="0" indent="0">
              <a:buNone/>
            </a:pPr>
            <a:endParaRPr lang="en-US" dirty="0" smtClean="0"/>
          </a:p>
          <a:p>
            <a:r>
              <a:rPr lang="en-US" b="1" dirty="0" smtClean="0">
                <a:solidFill>
                  <a:schemeClr val="tx2">
                    <a:lumMod val="75000"/>
                  </a:schemeClr>
                </a:solidFill>
              </a:rPr>
              <a:t>Remember: if you are changing budgets </a:t>
            </a:r>
            <a:r>
              <a:rPr lang="en-US" dirty="0" smtClean="0"/>
              <a:t>for a pending or ongoing charge at year-end, notify the selling auxiliary </a:t>
            </a:r>
          </a:p>
          <a:p>
            <a:pPr lvl="1"/>
            <a:r>
              <a:rPr lang="en-US" dirty="0" smtClean="0"/>
              <a:t>For example: 110 to 140 or new project IDs </a:t>
            </a:r>
          </a:p>
          <a:p>
            <a:pPr marL="0" indent="0">
              <a:buNone/>
            </a:pPr>
            <a:endParaRPr lang="en-US" dirty="0" smtClean="0"/>
          </a:p>
          <a:p>
            <a:endParaRPr lang="en-US" dirty="0"/>
          </a:p>
        </p:txBody>
      </p:sp>
    </p:spTree>
    <p:extLst>
      <p:ext uri="{BB962C8B-B14F-4D97-AF65-F5344CB8AC3E}">
        <p14:creationId xmlns:p14="http://schemas.microsoft.com/office/powerpoint/2010/main" val="3857816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have I been billed? </a:t>
            </a:r>
            <a:endParaRPr lang="en-US" dirty="0"/>
          </a:p>
        </p:txBody>
      </p:sp>
      <p:sp>
        <p:nvSpPr>
          <p:cNvPr id="3" name="Content Placeholder 2"/>
          <p:cNvSpPr>
            <a:spLocks noGrp="1"/>
          </p:cNvSpPr>
          <p:nvPr>
            <p:ph idx="1"/>
          </p:nvPr>
        </p:nvSpPr>
        <p:spPr>
          <a:xfrm>
            <a:off x="457200" y="1760481"/>
            <a:ext cx="8229600" cy="647672"/>
          </a:xfrm>
        </p:spPr>
        <p:txBody>
          <a:bodyPr>
            <a:normAutofit/>
          </a:bodyPr>
          <a:lstStyle/>
          <a:p>
            <a:pPr marL="0" indent="0" algn="ctr">
              <a:buNone/>
            </a:pPr>
            <a:r>
              <a:rPr lang="en-US" dirty="0" smtClean="0">
                <a:solidFill>
                  <a:schemeClr val="tx2">
                    <a:lumMod val="50000"/>
                  </a:schemeClr>
                </a:solidFill>
              </a:rPr>
              <a:t>FSU_DPT_AUX_INVOICE_REVIEW </a:t>
            </a:r>
            <a:endParaRPr lang="en-US" dirty="0">
              <a:solidFill>
                <a:schemeClr val="tx2">
                  <a:lumMod val="50000"/>
                </a:schemeClr>
              </a:solidFill>
            </a:endParaRPr>
          </a:p>
        </p:txBody>
      </p:sp>
      <p:pic>
        <p:nvPicPr>
          <p:cNvPr id="4" name="Picture 3"/>
          <p:cNvPicPr>
            <a:picLocks noChangeAspect="1"/>
          </p:cNvPicPr>
          <p:nvPr/>
        </p:nvPicPr>
        <p:blipFill>
          <a:blip r:embed="rId4"/>
          <a:stretch>
            <a:fillRect/>
          </a:stretch>
        </p:blipFill>
        <p:spPr>
          <a:xfrm>
            <a:off x="143094" y="2509967"/>
            <a:ext cx="3577327" cy="2349854"/>
          </a:xfrm>
          <a:prstGeom prst="rect">
            <a:avLst/>
          </a:prstGeom>
        </p:spPr>
      </p:pic>
      <p:pic>
        <p:nvPicPr>
          <p:cNvPr id="5" name="DPT INVOICE REVI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41023" y="2565808"/>
            <a:ext cx="5077334" cy="1773423"/>
          </a:xfrm>
          <a:prstGeom prst="rect">
            <a:avLst/>
          </a:prstGeom>
        </p:spPr>
      </p:pic>
    </p:spTree>
    <p:extLst>
      <p:ext uri="{BB962C8B-B14F-4D97-AF65-F5344CB8AC3E}">
        <p14:creationId xmlns:p14="http://schemas.microsoft.com/office/powerpoint/2010/main" val="3021047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03" y="873672"/>
            <a:ext cx="8899695" cy="729154"/>
          </a:xfrm>
        </p:spPr>
        <p:txBody>
          <a:bodyPr>
            <a:normAutofit fontScale="90000"/>
          </a:bodyPr>
          <a:lstStyle/>
          <a:p>
            <a:r>
              <a:rPr lang="en-US" dirty="0" smtClean="0"/>
              <a:t>Internal Auxiliary POs: One-stop-shop </a:t>
            </a:r>
            <a:endParaRPr lang="en-US" dirty="0"/>
          </a:p>
        </p:txBody>
      </p:sp>
      <p:sp>
        <p:nvSpPr>
          <p:cNvPr id="3" name="Content Placeholder 2"/>
          <p:cNvSpPr>
            <a:spLocks noGrp="1"/>
          </p:cNvSpPr>
          <p:nvPr>
            <p:ph idx="1"/>
          </p:nvPr>
        </p:nvSpPr>
        <p:spPr>
          <a:xfrm>
            <a:off x="457200" y="1760481"/>
            <a:ext cx="8229600" cy="688805"/>
          </a:xfrm>
        </p:spPr>
        <p:txBody>
          <a:bodyPr>
            <a:normAutofit/>
          </a:bodyPr>
          <a:lstStyle/>
          <a:p>
            <a:pPr marL="0" indent="0" algn="ctr">
              <a:buNone/>
            </a:pPr>
            <a:r>
              <a:rPr lang="en-US" dirty="0" smtClean="0">
                <a:solidFill>
                  <a:schemeClr val="tx2">
                    <a:lumMod val="50000"/>
                  </a:schemeClr>
                </a:solidFill>
              </a:rPr>
              <a:t>FSU_CTRL_AUX_PO_ENC_EXP_1</a:t>
            </a:r>
            <a:endParaRPr lang="en-US" dirty="0">
              <a:solidFill>
                <a:schemeClr val="tx2">
                  <a:lumMod val="50000"/>
                </a:schemeClr>
              </a:solidFill>
            </a:endParaRPr>
          </a:p>
        </p:txBody>
      </p:sp>
      <p:pic>
        <p:nvPicPr>
          <p:cNvPr id="4" name="PO Encumbr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429" y="2531890"/>
            <a:ext cx="8530869" cy="2285266"/>
          </a:xfrm>
          <a:prstGeom prst="rect">
            <a:avLst/>
          </a:prstGeom>
        </p:spPr>
      </p:pic>
    </p:spTree>
    <p:extLst>
      <p:ext uri="{BB962C8B-B14F-4D97-AF65-F5344CB8AC3E}">
        <p14:creationId xmlns:p14="http://schemas.microsoft.com/office/powerpoint/2010/main" val="2183136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Questions?</a:t>
            </a:r>
          </a:p>
          <a:p>
            <a:r>
              <a:rPr lang="en-US" dirty="0" smtClean="0"/>
              <a:t>Cassandra Rayne Gross </a:t>
            </a:r>
          </a:p>
          <a:p>
            <a:pPr lvl="1"/>
            <a:r>
              <a:rPr lang="en-US" sz="2400" dirty="0" smtClean="0">
                <a:solidFill>
                  <a:schemeClr val="tx2">
                    <a:lumMod val="50000"/>
                  </a:schemeClr>
                </a:solidFill>
              </a:rPr>
              <a:t>ctl-auxiliaryaccounting@fsu.edu | crayne@fsu.edu </a:t>
            </a:r>
          </a:p>
          <a:p>
            <a:pPr lvl="1"/>
            <a:r>
              <a:rPr lang="en-US" sz="2400" dirty="0" smtClean="0">
                <a:solidFill>
                  <a:schemeClr val="tx2">
                    <a:lumMod val="50000"/>
                  </a:schemeClr>
                </a:solidFill>
              </a:rPr>
              <a:t>644-1824</a:t>
            </a:r>
            <a:endParaRPr lang="en-US" sz="2400" dirty="0">
              <a:solidFill>
                <a:schemeClr val="tx2">
                  <a:lumMod val="50000"/>
                </a:schemeClr>
              </a:solidFill>
            </a:endParaRPr>
          </a:p>
        </p:txBody>
      </p:sp>
    </p:spTree>
    <p:extLst>
      <p:ext uri="{BB962C8B-B14F-4D97-AF65-F5344CB8AC3E}">
        <p14:creationId xmlns:p14="http://schemas.microsoft.com/office/powerpoint/2010/main" val="6873347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Disbursement Services Updates</a:t>
            </a:r>
            <a:endParaRPr lang="en-US" dirty="0"/>
          </a:p>
        </p:txBody>
      </p:sp>
    </p:spTree>
    <p:extLst>
      <p:ext uri="{BB962C8B-B14F-4D97-AF65-F5344CB8AC3E}">
        <p14:creationId xmlns:p14="http://schemas.microsoft.com/office/powerpoint/2010/main" val="1747397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Disbursement Services</a:t>
            </a:r>
          </a:p>
        </p:txBody>
      </p:sp>
      <p:sp>
        <p:nvSpPr>
          <p:cNvPr id="3" name="Content Placeholder 2"/>
          <p:cNvSpPr>
            <a:spLocks noGrp="1"/>
          </p:cNvSpPr>
          <p:nvPr>
            <p:ph idx="1"/>
          </p:nvPr>
        </p:nvSpPr>
        <p:spPr/>
        <p:txBody>
          <a:bodyPr>
            <a:normAutofit lnSpcReduction="10000"/>
          </a:bodyPr>
          <a:lstStyle/>
          <a:p>
            <a:r>
              <a:rPr lang="en-US" dirty="0" smtClean="0"/>
              <a:t>Welcome to new staff:</a:t>
            </a:r>
          </a:p>
          <a:p>
            <a:pPr marL="0" indent="0">
              <a:buNone/>
            </a:pPr>
            <a:r>
              <a:rPr lang="en-US" dirty="0"/>
              <a:t>	</a:t>
            </a:r>
            <a:r>
              <a:rPr lang="en-US" dirty="0" smtClean="0"/>
              <a:t>	Arnold Brown – Vendor Team Manager</a:t>
            </a:r>
          </a:p>
          <a:p>
            <a:pPr marL="0" indent="0">
              <a:buNone/>
            </a:pPr>
            <a:r>
              <a:rPr lang="en-US" dirty="0"/>
              <a:t>	</a:t>
            </a:r>
            <a:r>
              <a:rPr lang="en-US" dirty="0" smtClean="0"/>
              <a:t>	Kathleen Hollingsworth – AP Manager</a:t>
            </a:r>
          </a:p>
          <a:p>
            <a:pPr marL="0" indent="0">
              <a:buNone/>
            </a:pPr>
            <a:r>
              <a:rPr lang="en-US" dirty="0"/>
              <a:t>	</a:t>
            </a:r>
            <a:r>
              <a:rPr lang="en-US" dirty="0" smtClean="0"/>
              <a:t>	Thomas Donovan – Imaging/Payment 										Manager</a:t>
            </a:r>
            <a:endParaRPr lang="en-US" dirty="0"/>
          </a:p>
        </p:txBody>
      </p:sp>
    </p:spTree>
    <p:extLst>
      <p:ext uri="{BB962C8B-B14F-4D97-AF65-F5344CB8AC3E}">
        <p14:creationId xmlns:p14="http://schemas.microsoft.com/office/powerpoint/2010/main" val="41241598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229600" cy="3765149"/>
          </a:xfrm>
        </p:spPr>
        <p:txBody>
          <a:bodyPr/>
          <a:lstStyle/>
          <a:p>
            <a:r>
              <a:rPr lang="en-US" dirty="0" smtClean="0"/>
              <a:t>Coming Soon – May 2019</a:t>
            </a:r>
          </a:p>
          <a:p>
            <a:pPr lvl="1"/>
            <a:r>
              <a:rPr lang="en-US" dirty="0" smtClean="0"/>
              <a:t>Check pick-up will move to Disbursement Services – UCA 5607</a:t>
            </a:r>
          </a:p>
          <a:p>
            <a:pPr lvl="1"/>
            <a:r>
              <a:rPr lang="en-US" dirty="0" smtClean="0"/>
              <a:t>Expanded Check pick up time:</a:t>
            </a:r>
          </a:p>
          <a:p>
            <a:pPr marL="457200" lvl="1" indent="0" algn="ctr">
              <a:buNone/>
            </a:pPr>
            <a:r>
              <a:rPr lang="en-US" dirty="0" smtClean="0"/>
              <a:t>9 </a:t>
            </a:r>
            <a:r>
              <a:rPr lang="en-US" dirty="0"/>
              <a:t>am – 4 </a:t>
            </a:r>
            <a:r>
              <a:rPr lang="en-US" dirty="0" smtClean="0"/>
              <a:t>pm</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327156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Overview</a:t>
            </a:r>
            <a:endParaRPr lang="en-US" dirty="0"/>
          </a:p>
        </p:txBody>
      </p:sp>
      <p:sp>
        <p:nvSpPr>
          <p:cNvPr id="3" name="Content Placeholder 2"/>
          <p:cNvSpPr>
            <a:spLocks noGrp="1"/>
          </p:cNvSpPr>
          <p:nvPr>
            <p:ph idx="1"/>
          </p:nvPr>
        </p:nvSpPr>
        <p:spPr>
          <a:xfrm>
            <a:off x="457200" y="1760481"/>
            <a:ext cx="8229600" cy="2288057"/>
          </a:xfrm>
        </p:spPr>
        <p:txBody>
          <a:bodyPr>
            <a:normAutofit fontScale="70000" lnSpcReduction="20000"/>
          </a:bodyPr>
          <a:lstStyle/>
          <a:p>
            <a:r>
              <a:rPr lang="en-US" dirty="0">
                <a:latin typeface="Calibri" panose="020F0502020204030204" pitchFamily="34" charset="0"/>
                <a:cs typeface="Calibri" panose="020F0502020204030204" pitchFamily="34" charset="0"/>
              </a:rPr>
              <a:t>Tools for the management of subcontracts, contract negotiations and export controls</a:t>
            </a:r>
          </a:p>
          <a:p>
            <a:r>
              <a:rPr lang="en-US" dirty="0">
                <a:latin typeface="Calibri" panose="020F0502020204030204" pitchFamily="34" charset="0"/>
                <a:cs typeface="Calibri" panose="020F0502020204030204" pitchFamily="34" charset="0"/>
              </a:rPr>
              <a:t>Increases administrators’ and reviewers’ ability to support their part of the research enterprise</a:t>
            </a:r>
          </a:p>
          <a:p>
            <a:r>
              <a:rPr lang="en-US" dirty="0">
                <a:latin typeface="Calibri" panose="020F0502020204030204" pitchFamily="34" charset="0"/>
                <a:cs typeface="Calibri" panose="020F0502020204030204" pitchFamily="34" charset="0"/>
              </a:rPr>
              <a:t>Transparency within the workflow process while creating efficiencies</a:t>
            </a:r>
          </a:p>
          <a:p>
            <a:r>
              <a:rPr lang="en-US" dirty="0">
                <a:latin typeface="Calibri" panose="020F0502020204030204" pitchFamily="34" charset="0"/>
                <a:cs typeface="Calibri" panose="020F0502020204030204" pitchFamily="34" charset="0"/>
              </a:rPr>
              <a:t>Generates reports for compliance and turnaround time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564" y="3490226"/>
            <a:ext cx="1482436" cy="1653274"/>
          </a:xfrm>
          <a:prstGeom prst="rect">
            <a:avLst/>
          </a:prstGeom>
        </p:spPr>
      </p:pic>
    </p:spTree>
    <p:extLst>
      <p:ext uri="{BB962C8B-B14F-4D97-AF65-F5344CB8AC3E}">
        <p14:creationId xmlns:p14="http://schemas.microsoft.com/office/powerpoint/2010/main" val="24492526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Personal Expense Reimbursement </a:t>
            </a:r>
            <a:endParaRPr lang="en-US" dirty="0"/>
          </a:p>
        </p:txBody>
      </p:sp>
      <p:sp>
        <p:nvSpPr>
          <p:cNvPr id="3" name="Content Placeholder 2"/>
          <p:cNvSpPr>
            <a:spLocks noGrp="1"/>
          </p:cNvSpPr>
          <p:nvPr>
            <p:ph idx="1"/>
          </p:nvPr>
        </p:nvSpPr>
        <p:spPr/>
        <p:txBody>
          <a:bodyPr/>
          <a:lstStyle/>
          <a:p>
            <a:r>
              <a:rPr lang="en-US" dirty="0" smtClean="0"/>
              <a:t>When the traveler or t-card holder owes the University for personal expenses.</a:t>
            </a:r>
          </a:p>
          <a:p>
            <a:pPr marL="0" indent="0">
              <a:buNone/>
            </a:pPr>
            <a:r>
              <a:rPr lang="en-US" dirty="0" smtClean="0"/>
              <a:t> </a:t>
            </a:r>
          </a:p>
          <a:p>
            <a:r>
              <a:rPr lang="en-US" dirty="0" smtClean="0"/>
              <a:t>Returning Travel Cash Advances</a:t>
            </a:r>
          </a:p>
          <a:p>
            <a:pPr marL="0" indent="0">
              <a:buNone/>
            </a:pPr>
            <a:endParaRPr lang="en-US" dirty="0"/>
          </a:p>
        </p:txBody>
      </p:sp>
    </p:spTree>
    <p:extLst>
      <p:ext uri="{BB962C8B-B14F-4D97-AF65-F5344CB8AC3E}">
        <p14:creationId xmlns:p14="http://schemas.microsoft.com/office/powerpoint/2010/main" val="15065231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6" name="Content Placeholder 5"/>
          <p:cNvPicPr>
            <a:picLocks noGrp="1" noChangeAspect="1"/>
          </p:cNvPicPr>
          <p:nvPr>
            <p:ph idx="1"/>
          </p:nvPr>
        </p:nvPicPr>
        <p:blipFill>
          <a:blip r:embed="rId2"/>
          <a:stretch>
            <a:fillRect/>
          </a:stretch>
        </p:blipFill>
        <p:spPr>
          <a:xfrm>
            <a:off x="0" y="1602826"/>
            <a:ext cx="4947078" cy="2419048"/>
          </a:xfrm>
          <a:prstGeom prst="rect">
            <a:avLst/>
          </a:prstGeom>
        </p:spPr>
      </p:pic>
      <p:pic>
        <p:nvPicPr>
          <p:cNvPr id="7" name="Picture 6"/>
          <p:cNvPicPr>
            <a:picLocks noChangeAspect="1"/>
          </p:cNvPicPr>
          <p:nvPr/>
        </p:nvPicPr>
        <p:blipFill>
          <a:blip r:embed="rId3"/>
          <a:stretch>
            <a:fillRect/>
          </a:stretch>
        </p:blipFill>
        <p:spPr>
          <a:xfrm>
            <a:off x="5029200" y="510379"/>
            <a:ext cx="3575478" cy="4603942"/>
          </a:xfrm>
          <a:prstGeom prst="rect">
            <a:avLst/>
          </a:prstGeom>
        </p:spPr>
      </p:pic>
    </p:spTree>
    <p:extLst>
      <p:ext uri="{BB962C8B-B14F-4D97-AF65-F5344CB8AC3E}">
        <p14:creationId xmlns:p14="http://schemas.microsoft.com/office/powerpoint/2010/main" val="7017034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Personal Expense Reimbursement</a:t>
            </a:r>
            <a:endParaRPr lang="en-US" dirty="0"/>
          </a:p>
        </p:txBody>
      </p:sp>
      <p:pic>
        <p:nvPicPr>
          <p:cNvPr id="9" name="Content Placeholder 8"/>
          <p:cNvPicPr>
            <a:picLocks noGrp="1" noChangeAspect="1"/>
          </p:cNvPicPr>
          <p:nvPr>
            <p:ph idx="1"/>
          </p:nvPr>
        </p:nvPicPr>
        <p:blipFill>
          <a:blip r:embed="rId2"/>
          <a:stretch>
            <a:fillRect/>
          </a:stretch>
        </p:blipFill>
        <p:spPr>
          <a:xfrm>
            <a:off x="502342" y="1760538"/>
            <a:ext cx="8139316" cy="2774950"/>
          </a:xfrm>
          <a:prstGeom prst="rect">
            <a:avLst/>
          </a:prstGeom>
        </p:spPr>
      </p:pic>
    </p:spTree>
    <p:extLst>
      <p:ext uri="{BB962C8B-B14F-4D97-AF65-F5344CB8AC3E}">
        <p14:creationId xmlns:p14="http://schemas.microsoft.com/office/powerpoint/2010/main" val="34955310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Travel Policy Reminders</a:t>
            </a:r>
            <a:endParaRPr lang="en-US" dirty="0"/>
          </a:p>
        </p:txBody>
      </p:sp>
      <p:sp>
        <p:nvSpPr>
          <p:cNvPr id="3" name="Content Placeholder 2"/>
          <p:cNvSpPr>
            <a:spLocks noGrp="1"/>
          </p:cNvSpPr>
          <p:nvPr>
            <p:ph sz="half" idx="1"/>
          </p:nvPr>
        </p:nvSpPr>
        <p:spPr>
          <a:xfrm>
            <a:off x="457200" y="2047461"/>
            <a:ext cx="3717235" cy="2550814"/>
          </a:xfrm>
        </p:spPr>
        <p:txBody>
          <a:bodyPr/>
          <a:lstStyle/>
          <a:p>
            <a:r>
              <a:rPr lang="en-US" dirty="0" smtClean="0"/>
              <a:t>Most Economical </a:t>
            </a:r>
          </a:p>
          <a:p>
            <a:endParaRPr lang="en-US" dirty="0" smtClean="0"/>
          </a:p>
          <a:p>
            <a:pPr marL="0" indent="0">
              <a:buNone/>
            </a:pPr>
            <a:endParaRPr lang="en-US" dirty="0"/>
          </a:p>
          <a:p>
            <a:r>
              <a:rPr lang="en-US" dirty="0" smtClean="0"/>
              <a:t>Approver Delegate Documentation</a:t>
            </a:r>
            <a:endParaRPr lang="en-US" dirty="0"/>
          </a:p>
        </p:txBody>
      </p:sp>
      <p:sp>
        <p:nvSpPr>
          <p:cNvPr id="4" name="Content Placeholder 3"/>
          <p:cNvSpPr>
            <a:spLocks noGrp="1"/>
          </p:cNvSpPr>
          <p:nvPr>
            <p:ph sz="half" idx="2"/>
          </p:nvPr>
        </p:nvSpPr>
        <p:spPr>
          <a:xfrm>
            <a:off x="4452729" y="2047461"/>
            <a:ext cx="3816627" cy="2550814"/>
          </a:xfrm>
        </p:spPr>
        <p:txBody>
          <a:bodyPr/>
          <a:lstStyle/>
          <a:p>
            <a:r>
              <a:rPr lang="en-US" dirty="0" smtClean="0"/>
              <a:t>Non-Travel Reimbursement</a:t>
            </a:r>
          </a:p>
          <a:p>
            <a:endParaRPr lang="en-US" dirty="0"/>
          </a:p>
          <a:p>
            <a:r>
              <a:rPr lang="en-US" dirty="0" smtClean="0"/>
              <a:t>Airbnb Mandate</a:t>
            </a:r>
            <a:endParaRPr lang="en-US" dirty="0"/>
          </a:p>
        </p:txBody>
      </p:sp>
    </p:spTree>
    <p:extLst>
      <p:ext uri="{BB962C8B-B14F-4D97-AF65-F5344CB8AC3E}">
        <p14:creationId xmlns:p14="http://schemas.microsoft.com/office/powerpoint/2010/main" val="17575756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Travel Card</a:t>
            </a:r>
            <a:endParaRPr lang="en-US" dirty="0"/>
          </a:p>
        </p:txBody>
      </p:sp>
      <p:sp>
        <p:nvSpPr>
          <p:cNvPr id="3" name="Content Placeholder 2"/>
          <p:cNvSpPr>
            <a:spLocks noGrp="1"/>
          </p:cNvSpPr>
          <p:nvPr>
            <p:ph idx="1"/>
          </p:nvPr>
        </p:nvSpPr>
        <p:spPr/>
        <p:txBody>
          <a:bodyPr/>
          <a:lstStyle/>
          <a:p>
            <a:endParaRPr lang="en-US" dirty="0" smtClean="0"/>
          </a:p>
          <a:p>
            <a:pPr marL="0" indent="0">
              <a:buNone/>
            </a:pPr>
            <a:r>
              <a:rPr lang="en-US" dirty="0"/>
              <a:t> </a:t>
            </a:r>
            <a:r>
              <a:rPr lang="en-US" dirty="0" smtClean="0"/>
              <a:t>New T-Card Manual </a:t>
            </a:r>
          </a:p>
          <a:p>
            <a:pPr lvl="1"/>
            <a:r>
              <a:rPr lang="en-US" dirty="0" smtClean="0"/>
              <a:t>Coming Soon</a:t>
            </a:r>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l="1716" t="4571" r="2723" b="3142"/>
          <a:stretch/>
        </p:blipFill>
        <p:spPr bwMode="auto">
          <a:xfrm>
            <a:off x="5131711" y="2056158"/>
            <a:ext cx="3161030" cy="2038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431855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Compliance Report</a:t>
            </a:r>
            <a:endParaRPr lang="en-US" dirty="0"/>
          </a:p>
        </p:txBody>
      </p:sp>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6272" t="9188" r="8770" b="4994"/>
          <a:stretch/>
        </p:blipFill>
        <p:spPr>
          <a:xfrm>
            <a:off x="633046" y="1642238"/>
            <a:ext cx="3460653" cy="2987396"/>
          </a:xfrm>
        </p:spPr>
      </p:pic>
      <p:sp>
        <p:nvSpPr>
          <p:cNvPr id="5" name="Content Placeholder 4"/>
          <p:cNvSpPr>
            <a:spLocks noGrp="1"/>
          </p:cNvSpPr>
          <p:nvPr>
            <p:ph sz="half" idx="2"/>
          </p:nvPr>
        </p:nvSpPr>
        <p:spPr/>
        <p:txBody>
          <a:bodyPr>
            <a:normAutofit fontScale="92500" lnSpcReduction="10000"/>
          </a:bodyPr>
          <a:lstStyle/>
          <a:p>
            <a:r>
              <a:rPr lang="en-US" dirty="0" smtClean="0"/>
              <a:t>Feb 2019 </a:t>
            </a:r>
            <a:r>
              <a:rPr lang="en-US" b="1" dirty="0" smtClean="0">
                <a:solidFill>
                  <a:srgbClr val="00B050"/>
                </a:solidFill>
              </a:rPr>
              <a:t>All Green</a:t>
            </a:r>
            <a:endParaRPr lang="en-US" b="1" dirty="0" smtClean="0"/>
          </a:p>
          <a:p>
            <a:pPr lvl="1"/>
            <a:r>
              <a:rPr lang="en-US" dirty="0" smtClean="0"/>
              <a:t>National High Magnetic Field Laboratory</a:t>
            </a:r>
          </a:p>
          <a:p>
            <a:pPr lvl="1"/>
            <a:r>
              <a:rPr lang="en-US" dirty="0" smtClean="0"/>
              <a:t>College of Communication &amp; Information</a:t>
            </a:r>
          </a:p>
          <a:p>
            <a:pPr lvl="1"/>
            <a:r>
              <a:rPr lang="en-US" dirty="0" smtClean="0"/>
              <a:t>Division of Student Affairs</a:t>
            </a:r>
          </a:p>
          <a:p>
            <a:endParaRPr lang="en-US" dirty="0"/>
          </a:p>
          <a:p>
            <a:pPr lvl="1"/>
            <a:endParaRPr lang="en-US" dirty="0" smtClean="0"/>
          </a:p>
        </p:txBody>
      </p:sp>
    </p:spTree>
    <p:extLst>
      <p:ext uri="{BB962C8B-B14F-4D97-AF65-F5344CB8AC3E}">
        <p14:creationId xmlns:p14="http://schemas.microsoft.com/office/powerpoint/2010/main" val="4180895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Locating &amp; Closing Requests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Users should close requests when no longer needed.</a:t>
            </a:r>
          </a:p>
          <a:p>
            <a:r>
              <a:rPr lang="en-US" dirty="0" smtClean="0"/>
              <a:t>Use BI -&gt; Budget &amp; Transaction to locate encumbrances and Request ID.</a:t>
            </a:r>
          </a:p>
          <a:p>
            <a:r>
              <a:rPr lang="en-US" dirty="0" smtClean="0"/>
              <a:t>In Concur, users must click View -&gt; All Requests to locate Travel Requests older than 90 days.</a:t>
            </a:r>
          </a:p>
          <a:p>
            <a:r>
              <a:rPr lang="en-US" dirty="0" smtClean="0"/>
              <a:t>Click on a request, then click Close/Inactivate.</a:t>
            </a:r>
            <a:endParaRPr lang="en-US" dirty="0"/>
          </a:p>
        </p:txBody>
      </p:sp>
    </p:spTree>
    <p:extLst>
      <p:ext uri="{BB962C8B-B14F-4D97-AF65-F5344CB8AC3E}">
        <p14:creationId xmlns:p14="http://schemas.microsoft.com/office/powerpoint/2010/main" val="23570788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Supervisor Approvers in Concur</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Supervisor approvers are determined by information in OMNI HR (employee’s primary appointment).</a:t>
            </a:r>
          </a:p>
          <a:p>
            <a:r>
              <a:rPr lang="en-US" dirty="0" smtClean="0"/>
              <a:t>If you suspect a supervisor is incorrect, first ask the HR Rep to determine the traveler’s primary appointment. If that’s not correct, do an e-PAF to change/update.</a:t>
            </a:r>
          </a:p>
          <a:p>
            <a:r>
              <a:rPr lang="en-US" dirty="0" smtClean="0"/>
              <a:t>If supervisor in HR is correct and not what’s in Concur, email </a:t>
            </a:r>
            <a:r>
              <a:rPr lang="en-US" dirty="0" smtClean="0">
                <a:hlinkClick r:id="rId3"/>
              </a:rPr>
              <a:t>ctl-travel@fsu.edu</a:t>
            </a:r>
            <a:r>
              <a:rPr lang="en-US" dirty="0" smtClean="0"/>
              <a:t> and we will troubleshoot.</a:t>
            </a:r>
          </a:p>
          <a:p>
            <a:r>
              <a:rPr lang="en-US" dirty="0">
                <a:hlinkClick r:id="rId4"/>
              </a:rPr>
              <a:t>https://</a:t>
            </a:r>
            <a:r>
              <a:rPr lang="en-US" dirty="0" smtClean="0">
                <a:hlinkClick r:id="rId4"/>
              </a:rPr>
              <a:t>controller.vpfa.fsu.edu/concur/approvals</a:t>
            </a:r>
            <a:endParaRPr lang="en-US" dirty="0" smtClean="0"/>
          </a:p>
          <a:p>
            <a:r>
              <a:rPr lang="en-US" dirty="0" smtClean="0"/>
              <a:t>Supervisor approvers may appoint approvals delegates.</a:t>
            </a:r>
          </a:p>
          <a:p>
            <a:endParaRPr lang="en-US" dirty="0"/>
          </a:p>
        </p:txBody>
      </p:sp>
    </p:spTree>
    <p:extLst>
      <p:ext uri="{BB962C8B-B14F-4D97-AF65-F5344CB8AC3E}">
        <p14:creationId xmlns:p14="http://schemas.microsoft.com/office/powerpoint/2010/main" val="16087563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Budget &amp; Project Approvers in Concur</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To update Budget Manager or Authorized Signer, contact </a:t>
            </a:r>
            <a:r>
              <a:rPr lang="en-US" dirty="0" smtClean="0">
                <a:hlinkClick r:id="rId2"/>
              </a:rPr>
              <a:t>FSU Budget Office</a:t>
            </a:r>
            <a:r>
              <a:rPr lang="en-US" dirty="0" smtClean="0"/>
              <a:t>.</a:t>
            </a:r>
          </a:p>
          <a:p>
            <a:r>
              <a:rPr lang="en-US" dirty="0" smtClean="0"/>
              <a:t>To update Project Approver, contact </a:t>
            </a:r>
            <a:r>
              <a:rPr lang="en-US" dirty="0" smtClean="0">
                <a:hlinkClick r:id="rId3"/>
              </a:rPr>
              <a:t>Sponsored Research</a:t>
            </a:r>
            <a:r>
              <a:rPr lang="en-US" dirty="0" smtClean="0"/>
              <a:t>.</a:t>
            </a:r>
          </a:p>
          <a:p>
            <a:r>
              <a:rPr lang="en-US" dirty="0" smtClean="0"/>
              <a:t>If you completed these updates and Concur doesn’t match OMNI, contact us at </a:t>
            </a:r>
            <a:r>
              <a:rPr lang="en-US" dirty="0" smtClean="0">
                <a:hlinkClick r:id="rId4"/>
              </a:rPr>
              <a:t>ctl-travel@fsu.edu</a:t>
            </a:r>
            <a:r>
              <a:rPr lang="en-US" dirty="0" smtClean="0"/>
              <a:t> to troubleshoot.</a:t>
            </a:r>
          </a:p>
          <a:p>
            <a:r>
              <a:rPr lang="en-US" dirty="0" smtClean="0"/>
              <a:t>If an approver is leaving the university, they should appoint an approvals delegate as part of their separation process to ensure timely approvals after their departure.</a:t>
            </a:r>
            <a:endParaRPr lang="en-US" dirty="0"/>
          </a:p>
        </p:txBody>
      </p:sp>
    </p:spTree>
    <p:extLst>
      <p:ext uri="{BB962C8B-B14F-4D97-AF65-F5344CB8AC3E}">
        <p14:creationId xmlns:p14="http://schemas.microsoft.com/office/powerpoint/2010/main" val="35917165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Order of Operations</a:t>
            </a:r>
            <a:endParaRPr lang="en-US" dirty="0"/>
          </a:p>
        </p:txBody>
      </p:sp>
      <p:sp>
        <p:nvSpPr>
          <p:cNvPr id="3" name="Content Placeholder 2"/>
          <p:cNvSpPr>
            <a:spLocks noGrp="1"/>
          </p:cNvSpPr>
          <p:nvPr>
            <p:ph idx="1"/>
          </p:nvPr>
        </p:nvSpPr>
        <p:spPr/>
        <p:txBody>
          <a:bodyPr>
            <a:normAutofit fontScale="62500" lnSpcReduction="20000"/>
          </a:bodyPr>
          <a:lstStyle/>
          <a:p>
            <a:r>
              <a:rPr lang="en-US" dirty="0"/>
              <a:t>Obtain </a:t>
            </a:r>
            <a:r>
              <a:rPr lang="en-US" dirty="0">
                <a:hlinkClick r:id="rId3"/>
              </a:rPr>
              <a:t>Guest Traveler ID Number </a:t>
            </a:r>
            <a:r>
              <a:rPr lang="en-US" dirty="0"/>
              <a:t>(for guest travel only!)</a:t>
            </a:r>
          </a:p>
          <a:p>
            <a:r>
              <a:rPr lang="en-US" dirty="0">
                <a:hlinkClick r:id="rId4"/>
              </a:rPr>
              <a:t>Travel Request</a:t>
            </a:r>
            <a:endParaRPr lang="en-US" dirty="0"/>
          </a:p>
          <a:p>
            <a:r>
              <a:rPr lang="en-US" dirty="0">
                <a:hlinkClick r:id="rId5"/>
              </a:rPr>
              <a:t>Book trip </a:t>
            </a:r>
            <a:r>
              <a:rPr lang="en-US" dirty="0"/>
              <a:t>(flight, hotel, car, conference </a:t>
            </a:r>
            <a:r>
              <a:rPr lang="en-US" dirty="0" err="1"/>
              <a:t>reg</a:t>
            </a:r>
            <a:r>
              <a:rPr lang="en-US" dirty="0"/>
              <a:t>, </a:t>
            </a:r>
            <a:r>
              <a:rPr lang="en-US" dirty="0" err="1"/>
              <a:t>etc</a:t>
            </a:r>
            <a:r>
              <a:rPr lang="en-US" dirty="0"/>
              <a:t>)</a:t>
            </a:r>
          </a:p>
          <a:p>
            <a:r>
              <a:rPr lang="en-US" dirty="0">
                <a:hlinkClick r:id="rId6"/>
              </a:rPr>
              <a:t>Start expense report </a:t>
            </a:r>
            <a:r>
              <a:rPr lang="en-US" dirty="0"/>
              <a:t>as charges arrive</a:t>
            </a:r>
          </a:p>
          <a:p>
            <a:r>
              <a:rPr lang="en-US" dirty="0"/>
              <a:t>Go on trip, return home.</a:t>
            </a:r>
          </a:p>
          <a:p>
            <a:r>
              <a:rPr lang="en-US" dirty="0"/>
              <a:t>Create </a:t>
            </a:r>
            <a:r>
              <a:rPr lang="en-US" dirty="0">
                <a:hlinkClick r:id="rId7"/>
              </a:rPr>
              <a:t>itinerary for meals</a:t>
            </a:r>
            <a:r>
              <a:rPr lang="en-US" dirty="0"/>
              <a:t>, add per diem, incidental expenses.</a:t>
            </a:r>
          </a:p>
          <a:p>
            <a:r>
              <a:rPr lang="en-US" dirty="0"/>
              <a:t>Ensure all </a:t>
            </a:r>
            <a:r>
              <a:rPr lang="en-US" dirty="0">
                <a:hlinkClick r:id="rId8"/>
              </a:rPr>
              <a:t>receipts are correct </a:t>
            </a:r>
            <a:r>
              <a:rPr lang="en-US" dirty="0"/>
              <a:t>&amp; comments added.</a:t>
            </a:r>
          </a:p>
          <a:p>
            <a:r>
              <a:rPr lang="en-US" dirty="0">
                <a:hlinkClick r:id="rId9"/>
              </a:rPr>
              <a:t>Traveler submits expense report</a:t>
            </a:r>
            <a:r>
              <a:rPr lang="en-US" dirty="0"/>
              <a:t>.</a:t>
            </a:r>
          </a:p>
          <a:p>
            <a:pPr marL="0" indent="0">
              <a:buNone/>
            </a:pPr>
            <a:r>
              <a:rPr lang="en-US" dirty="0"/>
              <a:t>This is ideal, but sometimes multiple reports are necessary.</a:t>
            </a:r>
          </a:p>
          <a:p>
            <a:endParaRPr lang="en-US" dirty="0"/>
          </a:p>
        </p:txBody>
      </p:sp>
    </p:spTree>
    <p:extLst>
      <p:ext uri="{BB962C8B-B14F-4D97-AF65-F5344CB8AC3E}">
        <p14:creationId xmlns:p14="http://schemas.microsoft.com/office/powerpoint/2010/main" val="1152928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Implementation Timeline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7112" y="1602826"/>
            <a:ext cx="6707417" cy="3240844"/>
          </a:xfrm>
        </p:spPr>
      </p:pic>
    </p:spTree>
    <p:extLst>
      <p:ext uri="{BB962C8B-B14F-4D97-AF65-F5344CB8AC3E}">
        <p14:creationId xmlns:p14="http://schemas.microsoft.com/office/powerpoint/2010/main" val="32140243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617503"/>
          </a:xfrm>
        </p:spPr>
        <p:txBody>
          <a:bodyPr>
            <a:normAutofit fontScale="90000"/>
          </a:bodyPr>
          <a:lstStyle/>
          <a:p>
            <a:r>
              <a:rPr lang="en-US" dirty="0" smtClean="0"/>
              <a:t>For Further Assistance</a:t>
            </a:r>
            <a:endParaRPr lang="en-US" dirty="0"/>
          </a:p>
        </p:txBody>
      </p:sp>
      <p:sp>
        <p:nvSpPr>
          <p:cNvPr id="3" name="Content Placeholder 2"/>
          <p:cNvSpPr>
            <a:spLocks noGrp="1"/>
          </p:cNvSpPr>
          <p:nvPr>
            <p:ph idx="1"/>
          </p:nvPr>
        </p:nvSpPr>
        <p:spPr>
          <a:xfrm>
            <a:off x="457200" y="1491176"/>
            <a:ext cx="8229600" cy="3165230"/>
          </a:xfrm>
        </p:spPr>
        <p:txBody>
          <a:bodyPr>
            <a:normAutofit fontScale="47500" lnSpcReduction="20000"/>
          </a:bodyPr>
          <a:lstStyle/>
          <a:p>
            <a:r>
              <a:rPr lang="en-US" sz="4200" dirty="0" smtClean="0">
                <a:hlinkClick r:id="rId2"/>
              </a:rPr>
              <a:t>Concur.fsu.edu</a:t>
            </a:r>
            <a:r>
              <a:rPr lang="en-US" sz="4200" dirty="0" smtClean="0"/>
              <a:t> for all Concur resources (in addition to Travel Website)</a:t>
            </a:r>
          </a:p>
          <a:p>
            <a:r>
              <a:rPr lang="en-US" sz="4200" dirty="0" smtClean="0"/>
              <a:t>One–on–One help dates/times are located on the FSU/Concur website.</a:t>
            </a:r>
          </a:p>
          <a:p>
            <a:r>
              <a:rPr lang="en-US" sz="4200" dirty="0" smtClean="0"/>
              <a:t>Available to consult with departments interested in modifying existing practices to take advantage of more Concur functionality.</a:t>
            </a:r>
          </a:p>
          <a:p>
            <a:r>
              <a:rPr lang="en-US" sz="4200" dirty="0" smtClean="0"/>
              <a:t>Travel policy training and refreshers will continue at the Training Center.</a:t>
            </a:r>
          </a:p>
          <a:p>
            <a:r>
              <a:rPr lang="en-US" sz="4200" dirty="0"/>
              <a:t>If you need help outside of these dates or department specific training, email </a:t>
            </a:r>
            <a:r>
              <a:rPr lang="en-US" sz="4200" dirty="0">
                <a:hlinkClick r:id="rId3"/>
              </a:rPr>
              <a:t>ctl-travel@fsu.edu</a:t>
            </a:r>
            <a:r>
              <a:rPr lang="en-US" sz="4200" dirty="0"/>
              <a:t> or </a:t>
            </a:r>
            <a:r>
              <a:rPr lang="en-US" sz="4200" dirty="0">
                <a:hlinkClick r:id="rId4"/>
              </a:rPr>
              <a:t>lmasimore@fsu.edu</a:t>
            </a:r>
            <a:r>
              <a:rPr lang="en-US" sz="4200" dirty="0"/>
              <a:t> to schedule.</a:t>
            </a:r>
          </a:p>
          <a:p>
            <a:endParaRPr lang="en-US" dirty="0"/>
          </a:p>
        </p:txBody>
      </p:sp>
    </p:spTree>
    <p:extLst>
      <p:ext uri="{BB962C8B-B14F-4D97-AF65-F5344CB8AC3E}">
        <p14:creationId xmlns:p14="http://schemas.microsoft.com/office/powerpoint/2010/main" val="6524987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Questions?</a:t>
            </a:r>
          </a:p>
          <a:p>
            <a:r>
              <a:rPr lang="en-US" dirty="0" smtClean="0"/>
              <a:t>Disbursement Services Contact Info</a:t>
            </a:r>
          </a:p>
          <a:p>
            <a:pPr lvl="1"/>
            <a:r>
              <a:rPr lang="en-US" sz="2400" dirty="0" smtClean="0"/>
              <a:t>Accounts Payable: </a:t>
            </a:r>
            <a:r>
              <a:rPr lang="en-US" sz="2000" dirty="0" smtClean="0"/>
              <a:t>644-5021</a:t>
            </a:r>
            <a:r>
              <a:rPr lang="en-US" sz="1800" dirty="0" smtClean="0"/>
              <a:t>or </a:t>
            </a:r>
            <a:r>
              <a:rPr lang="en-US" sz="1900" dirty="0" smtClean="0">
                <a:hlinkClick r:id="rId2"/>
              </a:rPr>
              <a:t>ctl-AccountsPayable@fsu.edu</a:t>
            </a:r>
            <a:endParaRPr lang="en-US" sz="1900" dirty="0" smtClean="0"/>
          </a:p>
          <a:p>
            <a:pPr lvl="1"/>
            <a:r>
              <a:rPr lang="en-US" sz="2400" dirty="0" smtClean="0"/>
              <a:t>Travel: </a:t>
            </a:r>
            <a:r>
              <a:rPr lang="en-US" sz="2000" dirty="0" smtClean="0"/>
              <a:t>645-8785 or </a:t>
            </a:r>
            <a:r>
              <a:rPr lang="en-US" sz="2000" dirty="0" smtClean="0">
                <a:hlinkClick r:id="rId3"/>
              </a:rPr>
              <a:t>ctl-travel@fsu.edu</a:t>
            </a:r>
            <a:endParaRPr lang="en-US" sz="2000" dirty="0"/>
          </a:p>
        </p:txBody>
      </p:sp>
    </p:spTree>
    <p:extLst>
      <p:ext uri="{BB962C8B-B14F-4D97-AF65-F5344CB8AC3E}">
        <p14:creationId xmlns:p14="http://schemas.microsoft.com/office/powerpoint/2010/main" val="4620414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Unrelated Business Income &amp; Sales Tax</a:t>
            </a:r>
            <a:endParaRPr lang="en-US" dirty="0"/>
          </a:p>
        </p:txBody>
      </p:sp>
      <p:sp>
        <p:nvSpPr>
          <p:cNvPr id="3" name="Subtitle 2"/>
          <p:cNvSpPr>
            <a:spLocks noGrp="1"/>
          </p:cNvSpPr>
          <p:nvPr>
            <p:ph type="subTitle" idx="1"/>
          </p:nvPr>
        </p:nvSpPr>
        <p:spPr>
          <a:xfrm>
            <a:off x="1371600" y="3153189"/>
            <a:ext cx="6400800" cy="1314450"/>
          </a:xfrm>
        </p:spPr>
        <p:txBody>
          <a:bodyPr/>
          <a:lstStyle/>
          <a:p>
            <a:r>
              <a:rPr lang="en-US" dirty="0" smtClean="0"/>
              <a:t>Controller’s Office </a:t>
            </a:r>
            <a:endParaRPr lang="en-US" dirty="0"/>
          </a:p>
        </p:txBody>
      </p:sp>
    </p:spTree>
    <p:extLst>
      <p:ext uri="{BB962C8B-B14F-4D97-AF65-F5344CB8AC3E}">
        <p14:creationId xmlns:p14="http://schemas.microsoft.com/office/powerpoint/2010/main" val="13340284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is </a:t>
            </a:r>
            <a:r>
              <a:rPr lang="en-US" b="1" dirty="0" smtClean="0"/>
              <a:t>UBI?</a:t>
            </a:r>
            <a:endParaRPr lang="en-US" dirty="0"/>
          </a:p>
        </p:txBody>
      </p:sp>
      <p:sp>
        <p:nvSpPr>
          <p:cNvPr id="3" name="Content Placeholder 2"/>
          <p:cNvSpPr>
            <a:spLocks noGrp="1"/>
          </p:cNvSpPr>
          <p:nvPr>
            <p:ph idx="1"/>
          </p:nvPr>
        </p:nvSpPr>
        <p:spPr/>
        <p:txBody>
          <a:bodyPr>
            <a:normAutofit fontScale="70000" lnSpcReduction="20000"/>
          </a:bodyPr>
          <a:lstStyle/>
          <a:p>
            <a:pPr marL="0" indent="0">
              <a:lnSpc>
                <a:spcPct val="120000"/>
              </a:lnSpc>
              <a:buNone/>
            </a:pPr>
            <a:r>
              <a:rPr lang="en-US" dirty="0"/>
              <a:t>“Income from a trade or business, regularly carried on, that is not substantially related to the charitable, educational or other purpose that is the basis of the organization’s exemption.”</a:t>
            </a:r>
          </a:p>
          <a:p>
            <a:pPr marL="0" indent="0">
              <a:buNone/>
            </a:pPr>
            <a:endParaRPr lang="en-US" sz="2800" dirty="0"/>
          </a:p>
          <a:p>
            <a:pPr marL="0" indent="0">
              <a:buNone/>
            </a:pPr>
            <a:r>
              <a:rPr lang="en-US" sz="2800" dirty="0"/>
              <a:t>The following three criteria </a:t>
            </a:r>
            <a:r>
              <a:rPr lang="en-US" sz="2800" u="sng" dirty="0"/>
              <a:t>must</a:t>
            </a:r>
            <a:r>
              <a:rPr lang="en-US" sz="2800" dirty="0"/>
              <a:t> be present:</a:t>
            </a:r>
          </a:p>
          <a:p>
            <a:pPr marL="971550" lvl="1" indent="-514350">
              <a:buFont typeface="+mj-lt"/>
              <a:buAutoNum type="arabicPeriod"/>
            </a:pPr>
            <a:r>
              <a:rPr lang="en-US" sz="2400" dirty="0"/>
              <a:t>A trade or business</a:t>
            </a:r>
          </a:p>
          <a:p>
            <a:pPr marL="971550" lvl="1" indent="-514350">
              <a:buFont typeface="+mj-lt"/>
              <a:buAutoNum type="arabicPeriod"/>
            </a:pPr>
            <a:r>
              <a:rPr lang="en-US" sz="2400" dirty="0"/>
              <a:t>Regularly carried on</a:t>
            </a:r>
          </a:p>
          <a:p>
            <a:pPr marL="971550" lvl="1" indent="-514350">
              <a:buFont typeface="+mj-lt"/>
              <a:buAutoNum type="arabicPeriod"/>
            </a:pPr>
            <a:r>
              <a:rPr lang="en-US" sz="2400" dirty="0"/>
              <a:t>Not substantially related</a:t>
            </a:r>
          </a:p>
          <a:p>
            <a:endParaRPr lang="en-US" dirty="0"/>
          </a:p>
        </p:txBody>
      </p:sp>
    </p:spTree>
    <p:extLst>
      <p:ext uri="{BB962C8B-B14F-4D97-AF65-F5344CB8AC3E}">
        <p14:creationId xmlns:p14="http://schemas.microsoft.com/office/powerpoint/2010/main" val="41883871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49087"/>
            <a:ext cx="8229600" cy="3686414"/>
          </a:xfrm>
        </p:spPr>
        <p:txBody>
          <a:bodyPr>
            <a:normAutofit fontScale="92500" lnSpcReduction="20000"/>
          </a:bodyPr>
          <a:lstStyle/>
          <a:p>
            <a:pPr lvl="1">
              <a:lnSpc>
                <a:spcPct val="80000"/>
              </a:lnSpc>
              <a:buFont typeface="Arial" panose="020B0604020202020204" pitchFamily="34" charset="0"/>
              <a:buChar char="•"/>
            </a:pPr>
            <a:endParaRPr lang="en-US" sz="2600" dirty="0" smtClean="0"/>
          </a:p>
          <a:p>
            <a:pPr marL="457200" lvl="1" indent="0" algn="ctr">
              <a:lnSpc>
                <a:spcPct val="80000"/>
              </a:lnSpc>
              <a:buNone/>
            </a:pPr>
            <a:r>
              <a:rPr lang="en-US" sz="3000" dirty="0" smtClean="0"/>
              <a:t>Exclusions From UBIT</a:t>
            </a:r>
            <a:endParaRPr lang="en-US" sz="3000" dirty="0"/>
          </a:p>
          <a:p>
            <a:pPr lvl="1">
              <a:lnSpc>
                <a:spcPct val="80000"/>
              </a:lnSpc>
              <a:buFont typeface="Arial" panose="020B0604020202020204" pitchFamily="34" charset="0"/>
              <a:buChar char="•"/>
            </a:pPr>
            <a:endParaRPr lang="en-US" sz="2600" dirty="0" smtClean="0"/>
          </a:p>
          <a:p>
            <a:pPr lvl="1">
              <a:lnSpc>
                <a:spcPct val="80000"/>
              </a:lnSpc>
              <a:buFont typeface="Arial" panose="020B0604020202020204" pitchFamily="34" charset="0"/>
              <a:buChar char="•"/>
            </a:pPr>
            <a:r>
              <a:rPr lang="en-US" sz="2600" dirty="0" smtClean="0"/>
              <a:t>Interest</a:t>
            </a:r>
            <a:r>
              <a:rPr lang="en-US" sz="2600" dirty="0"/>
              <a:t>, dividends, and annuities</a:t>
            </a:r>
          </a:p>
          <a:p>
            <a:pPr lvl="1">
              <a:lnSpc>
                <a:spcPct val="80000"/>
              </a:lnSpc>
              <a:buFont typeface="Arial" panose="020B0604020202020204" pitchFamily="34" charset="0"/>
              <a:buChar char="•"/>
            </a:pPr>
            <a:r>
              <a:rPr lang="en-US" sz="2600" dirty="0"/>
              <a:t>Capital gains</a:t>
            </a:r>
          </a:p>
          <a:p>
            <a:pPr lvl="1">
              <a:lnSpc>
                <a:spcPct val="80000"/>
              </a:lnSpc>
              <a:buFont typeface="Arial" panose="020B0604020202020204" pitchFamily="34" charset="0"/>
              <a:buChar char="•"/>
            </a:pPr>
            <a:r>
              <a:rPr lang="en-US" sz="2600" dirty="0"/>
              <a:t>Royalties</a:t>
            </a:r>
          </a:p>
          <a:p>
            <a:pPr lvl="1">
              <a:lnSpc>
                <a:spcPct val="80000"/>
              </a:lnSpc>
              <a:buFont typeface="Arial" panose="020B0604020202020204" pitchFamily="34" charset="0"/>
              <a:buChar char="•"/>
            </a:pPr>
            <a:r>
              <a:rPr lang="en-US" sz="2600" dirty="0"/>
              <a:t>Research</a:t>
            </a:r>
          </a:p>
          <a:p>
            <a:pPr lvl="1">
              <a:lnSpc>
                <a:spcPct val="80000"/>
              </a:lnSpc>
              <a:buFont typeface="Arial" panose="020B0604020202020204" pitchFamily="34" charset="0"/>
              <a:buChar char="•"/>
            </a:pPr>
            <a:r>
              <a:rPr lang="en-US" sz="2600" dirty="0"/>
              <a:t>Business conducted by volunteers</a:t>
            </a:r>
          </a:p>
          <a:p>
            <a:pPr lvl="1">
              <a:lnSpc>
                <a:spcPct val="80000"/>
              </a:lnSpc>
              <a:buFont typeface="Arial" panose="020B0604020202020204" pitchFamily="34" charset="0"/>
              <a:buChar char="•"/>
            </a:pPr>
            <a:r>
              <a:rPr lang="en-US" sz="2600" dirty="0"/>
              <a:t>Convenience exception</a:t>
            </a:r>
          </a:p>
          <a:p>
            <a:pPr lvl="1">
              <a:lnSpc>
                <a:spcPct val="80000"/>
              </a:lnSpc>
              <a:buFont typeface="Arial" panose="020B0604020202020204" pitchFamily="34" charset="0"/>
              <a:buChar char="•"/>
            </a:pPr>
            <a:r>
              <a:rPr lang="en-US" sz="2600" dirty="0"/>
              <a:t>Sale of donated merchandise</a:t>
            </a:r>
          </a:p>
          <a:p>
            <a:pPr lvl="1">
              <a:lnSpc>
                <a:spcPct val="80000"/>
              </a:lnSpc>
              <a:buFont typeface="Arial" panose="020B0604020202020204" pitchFamily="34" charset="0"/>
              <a:buChar char="•"/>
            </a:pPr>
            <a:r>
              <a:rPr lang="en-US" sz="2600" dirty="0"/>
              <a:t>Rent from real property (exceptions apply)</a:t>
            </a:r>
          </a:p>
          <a:p>
            <a:pPr lvl="1">
              <a:lnSpc>
                <a:spcPct val="80000"/>
              </a:lnSpc>
              <a:buFont typeface="Arial" panose="020B0604020202020204" pitchFamily="34" charset="0"/>
              <a:buChar char="•"/>
            </a:pPr>
            <a:r>
              <a:rPr lang="en-US" sz="2600" dirty="0"/>
              <a:t>Qualified sponsorship payments (exceptions apply)</a:t>
            </a:r>
          </a:p>
          <a:p>
            <a:endParaRPr lang="en-US" dirty="0"/>
          </a:p>
        </p:txBody>
      </p:sp>
    </p:spTree>
    <p:extLst>
      <p:ext uri="{BB962C8B-B14F-4D97-AF65-F5344CB8AC3E}">
        <p14:creationId xmlns:p14="http://schemas.microsoft.com/office/powerpoint/2010/main" val="40660587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0351"/>
            <a:ext cx="8229600" cy="3765149"/>
          </a:xfrm>
        </p:spPr>
        <p:txBody>
          <a:bodyPr>
            <a:normAutofit fontScale="70000" lnSpcReduction="20000"/>
          </a:bodyPr>
          <a:lstStyle/>
          <a:p>
            <a:pPr marL="0" indent="0" algn="ctr">
              <a:buNone/>
            </a:pPr>
            <a:r>
              <a:rPr lang="en-US" sz="4500" dirty="0" smtClean="0"/>
              <a:t>Most common UBI generating activities</a:t>
            </a:r>
          </a:p>
          <a:p>
            <a:endParaRPr lang="en-US" dirty="0"/>
          </a:p>
          <a:p>
            <a:r>
              <a:rPr lang="en-US" dirty="0" smtClean="0"/>
              <a:t>Advertising</a:t>
            </a:r>
            <a:endParaRPr lang="en-US" dirty="0"/>
          </a:p>
          <a:p>
            <a:r>
              <a:rPr lang="en-US" dirty="0"/>
              <a:t>Sales of Merchandise</a:t>
            </a:r>
          </a:p>
          <a:p>
            <a:r>
              <a:rPr lang="en-US" dirty="0"/>
              <a:t>Rental of space or equipment</a:t>
            </a:r>
          </a:p>
          <a:p>
            <a:r>
              <a:rPr lang="en-US" dirty="0"/>
              <a:t>Professional Entertainment Events</a:t>
            </a:r>
          </a:p>
          <a:p>
            <a:r>
              <a:rPr lang="en-US" dirty="0"/>
              <a:t>Parking lots</a:t>
            </a:r>
          </a:p>
          <a:p>
            <a:pPr marL="0" indent="0">
              <a:buNone/>
            </a:pPr>
            <a:endParaRPr lang="en-US" dirty="0"/>
          </a:p>
          <a:p>
            <a:pPr marL="0" indent="0">
              <a:buNone/>
            </a:pPr>
            <a:r>
              <a:rPr lang="en-US" dirty="0"/>
              <a:t>Note: The office of Treasury Management in the Controller’s office should be notified of any of the above activities during the planning phase.</a:t>
            </a:r>
          </a:p>
          <a:p>
            <a:endParaRPr lang="en-US" dirty="0"/>
          </a:p>
        </p:txBody>
      </p:sp>
    </p:spTree>
    <p:extLst>
      <p:ext uri="{BB962C8B-B14F-4D97-AF65-F5344CB8AC3E}">
        <p14:creationId xmlns:p14="http://schemas.microsoft.com/office/powerpoint/2010/main" val="19615405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Sales Tax</a:t>
            </a:r>
            <a:endParaRPr lang="en-US" dirty="0"/>
          </a:p>
        </p:txBody>
      </p:sp>
      <p:sp>
        <p:nvSpPr>
          <p:cNvPr id="3" name="Content Placeholder 2"/>
          <p:cNvSpPr>
            <a:spLocks noGrp="1"/>
          </p:cNvSpPr>
          <p:nvPr>
            <p:ph idx="1"/>
          </p:nvPr>
        </p:nvSpPr>
        <p:spPr/>
        <p:txBody>
          <a:bodyPr/>
          <a:lstStyle/>
          <a:p>
            <a:r>
              <a:rPr lang="en-US" sz="2800" dirty="0" smtClean="0"/>
              <a:t>There is no central administrative account to pay tax on isolated transactions.  </a:t>
            </a:r>
          </a:p>
          <a:p>
            <a:r>
              <a:rPr lang="en-US" sz="2800" dirty="0" smtClean="0"/>
              <a:t>Donations.</a:t>
            </a:r>
          </a:p>
          <a:p>
            <a:r>
              <a:rPr lang="en-US" sz="2800" dirty="0" smtClean="0"/>
              <a:t>Structure the transaction in favorable terms.</a:t>
            </a:r>
          </a:p>
          <a:p>
            <a:r>
              <a:rPr lang="en-US" sz="2800" dirty="0" smtClean="0"/>
              <a:t>Future developments.</a:t>
            </a:r>
          </a:p>
          <a:p>
            <a:pPr marL="0" indent="0">
              <a:buNone/>
            </a:pPr>
            <a:endParaRPr lang="en-US" dirty="0"/>
          </a:p>
        </p:txBody>
      </p:sp>
    </p:spTree>
    <p:extLst>
      <p:ext uri="{BB962C8B-B14F-4D97-AF65-F5344CB8AC3E}">
        <p14:creationId xmlns:p14="http://schemas.microsoft.com/office/powerpoint/2010/main" val="35586637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Questions?</a:t>
            </a:r>
          </a:p>
          <a:p>
            <a:r>
              <a:rPr lang="en-US" dirty="0" smtClean="0"/>
              <a:t>Gayla Burdick</a:t>
            </a:r>
          </a:p>
          <a:p>
            <a:pPr lvl="1"/>
            <a:r>
              <a:rPr lang="en-US" dirty="0" smtClean="0"/>
              <a:t>gburdick@fsu.edu</a:t>
            </a:r>
          </a:p>
          <a:p>
            <a:pPr lvl="1"/>
            <a:r>
              <a:rPr lang="en-US" dirty="0" smtClean="0"/>
              <a:t>644-9480</a:t>
            </a:r>
            <a:endParaRPr lang="en-US" dirty="0"/>
          </a:p>
        </p:txBody>
      </p:sp>
    </p:spTree>
    <p:extLst>
      <p:ext uri="{BB962C8B-B14F-4D97-AF65-F5344CB8AC3E}">
        <p14:creationId xmlns:p14="http://schemas.microsoft.com/office/powerpoint/2010/main" val="8109682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OMNI FI Upgrade</a:t>
            </a:r>
            <a:endParaRPr lang="en-US" dirty="0"/>
          </a:p>
        </p:txBody>
      </p:sp>
      <p:sp>
        <p:nvSpPr>
          <p:cNvPr id="3" name="Subtitle 2"/>
          <p:cNvSpPr>
            <a:spLocks noGrp="1"/>
          </p:cNvSpPr>
          <p:nvPr>
            <p:ph type="subTitle" idx="1"/>
          </p:nvPr>
        </p:nvSpPr>
        <p:spPr/>
        <p:txBody>
          <a:bodyPr/>
          <a:lstStyle/>
          <a:p>
            <a:r>
              <a:rPr lang="en-US" dirty="0" smtClean="0"/>
              <a:t>Quality Assurance</a:t>
            </a:r>
            <a:endParaRPr lang="en-US" dirty="0"/>
          </a:p>
        </p:txBody>
      </p:sp>
    </p:spTree>
    <p:extLst>
      <p:ext uri="{BB962C8B-B14F-4D97-AF65-F5344CB8AC3E}">
        <p14:creationId xmlns:p14="http://schemas.microsoft.com/office/powerpoint/2010/main" val="3908858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 Upgrade Objectives</a:t>
            </a:r>
            <a:endParaRPr lang="en-US" dirty="0"/>
          </a:p>
        </p:txBody>
      </p:sp>
      <p:sp>
        <p:nvSpPr>
          <p:cNvPr id="3" name="Content Placeholder 2"/>
          <p:cNvSpPr>
            <a:spLocks noGrp="1"/>
          </p:cNvSpPr>
          <p:nvPr>
            <p:ph idx="1"/>
          </p:nvPr>
        </p:nvSpPr>
        <p:spPr/>
        <p:txBody>
          <a:bodyPr>
            <a:normAutofit fontScale="55000" lnSpcReduction="20000"/>
          </a:bodyPr>
          <a:lstStyle/>
          <a:p>
            <a:pPr marL="342900" lvl="1" indent="-342900">
              <a:buFont typeface="Arial" panose="020B0604020202020204" pitchFamily="34" charset="0"/>
              <a:buChar char="•"/>
            </a:pPr>
            <a:r>
              <a:rPr lang="en-US" dirty="0"/>
              <a:t>Ensure system is properly secured by staying on supported </a:t>
            </a:r>
            <a:r>
              <a:rPr lang="en-US" dirty="0" err="1"/>
              <a:t>PeopleTools</a:t>
            </a:r>
            <a:r>
              <a:rPr lang="en-US" dirty="0"/>
              <a:t> and Database </a:t>
            </a:r>
            <a:r>
              <a:rPr lang="en-US" dirty="0" smtClean="0"/>
              <a:t>versions</a:t>
            </a:r>
            <a:endParaRPr lang="en-US" dirty="0"/>
          </a:p>
          <a:p>
            <a:pPr marL="0" lvl="1" indent="0">
              <a:buNone/>
            </a:pPr>
            <a:endParaRPr lang="en-US" dirty="0"/>
          </a:p>
          <a:p>
            <a:pPr>
              <a:buFont typeface="Arial" panose="020B0604020202020204" pitchFamily="34" charset="0"/>
              <a:buChar char="•"/>
            </a:pPr>
            <a:r>
              <a:rPr lang="en-US" dirty="0"/>
              <a:t>Apply bug </a:t>
            </a:r>
            <a:r>
              <a:rPr lang="en-US" dirty="0" smtClean="0"/>
              <a:t>fixes</a:t>
            </a:r>
            <a:endParaRPr lang="en-US" dirty="0"/>
          </a:p>
          <a:p>
            <a:pPr marL="800100" lvl="1" indent="-342900">
              <a:buFont typeface="Arial" panose="020B0604020202020204" pitchFamily="34" charset="0"/>
              <a:buChar char="•"/>
            </a:pPr>
            <a:r>
              <a:rPr lang="en-US" dirty="0"/>
              <a:t>Approximately 120 issues </a:t>
            </a:r>
            <a:r>
              <a:rPr lang="en-US" dirty="0" smtClean="0"/>
              <a:t>logged </a:t>
            </a:r>
            <a:endParaRPr lang="en-US" dirty="0"/>
          </a:p>
          <a:p>
            <a:endParaRPr lang="en-US" dirty="0"/>
          </a:p>
          <a:p>
            <a:pPr>
              <a:buFont typeface="Arial" panose="020B0604020202020204" pitchFamily="34" charset="0"/>
              <a:buChar char="•"/>
            </a:pPr>
            <a:r>
              <a:rPr lang="en-US" dirty="0"/>
              <a:t>Utilize enhanced </a:t>
            </a:r>
            <a:r>
              <a:rPr lang="en-US" dirty="0" smtClean="0"/>
              <a:t>functionality  </a:t>
            </a:r>
            <a:endParaRPr lang="en-US" dirty="0"/>
          </a:p>
          <a:p>
            <a:pPr marL="800100" lvl="1" indent="-342900">
              <a:buFont typeface="Arial" panose="020B0604020202020204" pitchFamily="34" charset="0"/>
              <a:buChar char="•"/>
            </a:pPr>
            <a:r>
              <a:rPr lang="en-US" dirty="0"/>
              <a:t>Bank Reconciliation enhancements under </a:t>
            </a:r>
            <a:r>
              <a:rPr lang="en-US" dirty="0" smtClean="0"/>
              <a:t>analysis</a:t>
            </a:r>
            <a:endParaRPr lang="en-US" dirty="0"/>
          </a:p>
          <a:p>
            <a:pPr marL="800100" lvl="1" indent="-342900">
              <a:buFont typeface="Arial" panose="020B0604020202020204" pitchFamily="34" charset="0"/>
              <a:buChar char="•"/>
            </a:pPr>
            <a:r>
              <a:rPr lang="en-US" dirty="0" smtClean="0"/>
              <a:t>Level </a:t>
            </a:r>
            <a:r>
              <a:rPr lang="en-US" dirty="0"/>
              <a:t>3 P-Card </a:t>
            </a:r>
            <a:r>
              <a:rPr lang="en-US" dirty="0" smtClean="0"/>
              <a:t>data</a:t>
            </a:r>
            <a:endParaRPr lang="en-US" dirty="0"/>
          </a:p>
          <a:p>
            <a:pPr lvl="1"/>
            <a:endParaRPr lang="en-US" dirty="0"/>
          </a:p>
          <a:p>
            <a:pPr>
              <a:buFont typeface="Arial" panose="020B0604020202020204" pitchFamily="34" charset="0"/>
              <a:buChar char="•"/>
            </a:pPr>
            <a:r>
              <a:rPr lang="en-US" dirty="0"/>
              <a:t>Increase efficiency via navigation </a:t>
            </a:r>
            <a:r>
              <a:rPr lang="en-US" dirty="0" smtClean="0"/>
              <a:t>collections</a:t>
            </a:r>
            <a:endParaRPr lang="en-US" dirty="0"/>
          </a:p>
        </p:txBody>
      </p:sp>
    </p:spTree>
    <p:extLst>
      <p:ext uri="{BB962C8B-B14F-4D97-AF65-F5344CB8AC3E}">
        <p14:creationId xmlns:p14="http://schemas.microsoft.com/office/powerpoint/2010/main" val="2495161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Animal Care &amp; Use Committee (ACUC)  Module</a:t>
            </a:r>
            <a:endParaRPr lang="en-US" dirty="0"/>
          </a:p>
        </p:txBody>
      </p:sp>
      <p:sp>
        <p:nvSpPr>
          <p:cNvPr id="3" name="Content Placeholder 2"/>
          <p:cNvSpPr>
            <a:spLocks noGrp="1"/>
          </p:cNvSpPr>
          <p:nvPr>
            <p:ph idx="1"/>
          </p:nvPr>
        </p:nvSpPr>
        <p:spPr>
          <a:xfrm>
            <a:off x="457200" y="1994452"/>
            <a:ext cx="8229600" cy="1967948"/>
          </a:xfrm>
        </p:spPr>
        <p:txBody>
          <a:bodyPr>
            <a:normAutofit fontScale="62500" lnSpcReduction="20000"/>
          </a:bodyPr>
          <a:lstStyle/>
          <a:p>
            <a:r>
              <a:rPr lang="en-US" dirty="0">
                <a:latin typeface="Calibri" panose="020F0502020204030204" pitchFamily="34" charset="0"/>
                <a:cs typeface="Calibri" panose="020F0502020204030204" pitchFamily="34" charset="0"/>
              </a:rPr>
              <a:t>Provides for electronic process for development, submission &amp; review of protocols</a:t>
            </a:r>
          </a:p>
          <a:p>
            <a:r>
              <a:rPr lang="en-US" dirty="0">
                <a:latin typeface="Calibri" panose="020F0502020204030204" pitchFamily="34" charset="0"/>
                <a:cs typeface="Calibri" panose="020F0502020204030204" pitchFamily="34" charset="0"/>
              </a:rPr>
              <a:t>Allows for transparency of review process</a:t>
            </a:r>
          </a:p>
          <a:p>
            <a:r>
              <a:rPr lang="en-US" dirty="0">
                <a:latin typeface="Calibri" panose="020F0502020204030204" pitchFamily="34" charset="0"/>
                <a:cs typeface="Calibri" panose="020F0502020204030204" pitchFamily="34" charset="0"/>
              </a:rPr>
              <a:t>Ability to maintain a library of substances and procedures</a:t>
            </a:r>
          </a:p>
          <a:p>
            <a:r>
              <a:rPr lang="en-US" dirty="0">
                <a:latin typeface="Calibri" panose="020F0502020204030204" pitchFamily="34" charset="0"/>
                <a:cs typeface="Calibri" panose="020F0502020204030204" pitchFamily="34" charset="0"/>
              </a:rPr>
              <a:t>Provides integration with AALAS for training records </a:t>
            </a:r>
          </a:p>
          <a:p>
            <a:r>
              <a:rPr lang="en-US" dirty="0">
                <a:latin typeface="Calibri" panose="020F0502020204030204" pitchFamily="34" charset="0"/>
                <a:cs typeface="Calibri" panose="020F0502020204030204" pitchFamily="34" charset="0"/>
              </a:rPr>
              <a:t>Furnishes notifications to research teams when necessary</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21476686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63780" y="769938"/>
            <a:ext cx="7816439" cy="3765550"/>
          </a:xfrm>
          <a:prstGeom prst="rect">
            <a:avLst/>
          </a:prstGeom>
        </p:spPr>
      </p:pic>
    </p:spTree>
    <p:extLst>
      <p:ext uri="{BB962C8B-B14F-4D97-AF65-F5344CB8AC3E}">
        <p14:creationId xmlns:p14="http://schemas.microsoft.com/office/powerpoint/2010/main" val="1922104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65017" y="769938"/>
            <a:ext cx="5413965" cy="3765550"/>
          </a:xfrm>
          <a:prstGeom prst="rect">
            <a:avLst/>
          </a:prstGeom>
        </p:spPr>
      </p:pic>
    </p:spTree>
    <p:extLst>
      <p:ext uri="{BB962C8B-B14F-4D97-AF65-F5344CB8AC3E}">
        <p14:creationId xmlns:p14="http://schemas.microsoft.com/office/powerpoint/2010/main" val="26014899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37610" y="866775"/>
            <a:ext cx="5868779" cy="3668713"/>
          </a:xfrm>
          <a:prstGeom prst="rect">
            <a:avLst/>
          </a:prstGeom>
        </p:spPr>
      </p:pic>
    </p:spTree>
    <p:extLst>
      <p:ext uri="{BB962C8B-B14F-4D97-AF65-F5344CB8AC3E}">
        <p14:creationId xmlns:p14="http://schemas.microsoft.com/office/powerpoint/2010/main" val="20418208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72525" y="874713"/>
            <a:ext cx="7598950" cy="3660775"/>
          </a:xfrm>
          <a:prstGeom prst="rect">
            <a:avLst/>
          </a:prstGeom>
        </p:spPr>
      </p:pic>
    </p:spTree>
    <p:extLst>
      <p:ext uri="{BB962C8B-B14F-4D97-AF65-F5344CB8AC3E}">
        <p14:creationId xmlns:p14="http://schemas.microsoft.com/office/powerpoint/2010/main" val="1941614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54707" y="817563"/>
            <a:ext cx="5234586" cy="3717925"/>
          </a:xfrm>
          <a:prstGeom prst="rect">
            <a:avLst/>
          </a:prstGeom>
        </p:spPr>
      </p:pic>
    </p:spTree>
    <p:extLst>
      <p:ext uri="{BB962C8B-B14F-4D97-AF65-F5344CB8AC3E}">
        <p14:creationId xmlns:p14="http://schemas.microsoft.com/office/powerpoint/2010/main" val="28640826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21447" y="825500"/>
            <a:ext cx="7701105" cy="3709988"/>
          </a:xfrm>
          <a:prstGeom prst="rect">
            <a:avLst/>
          </a:prstGeom>
        </p:spPr>
      </p:pic>
    </p:spTree>
    <p:extLst>
      <p:ext uri="{BB962C8B-B14F-4D97-AF65-F5344CB8AC3E}">
        <p14:creationId xmlns:p14="http://schemas.microsoft.com/office/powerpoint/2010/main" val="21184833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151969" y="850900"/>
            <a:ext cx="4840062" cy="3684588"/>
          </a:xfrm>
          <a:prstGeom prst="rect">
            <a:avLst/>
          </a:prstGeom>
        </p:spPr>
      </p:pic>
    </p:spTree>
    <p:extLst>
      <p:ext uri="{BB962C8B-B14F-4D97-AF65-F5344CB8AC3E}">
        <p14:creationId xmlns:p14="http://schemas.microsoft.com/office/powerpoint/2010/main" val="18948381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739707" y="801688"/>
            <a:ext cx="5664586" cy="3733800"/>
          </a:xfrm>
          <a:prstGeom prst="rect">
            <a:avLst/>
          </a:prstGeom>
        </p:spPr>
      </p:pic>
    </p:spTree>
    <p:extLst>
      <p:ext uri="{BB962C8B-B14F-4D97-AF65-F5344CB8AC3E}">
        <p14:creationId xmlns:p14="http://schemas.microsoft.com/office/powerpoint/2010/main" val="30407476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744755" y="809625"/>
            <a:ext cx="5654489" cy="3725863"/>
          </a:xfrm>
          <a:prstGeom prst="rect">
            <a:avLst/>
          </a:prstGeom>
        </p:spPr>
      </p:pic>
    </p:spTree>
    <p:extLst>
      <p:ext uri="{BB962C8B-B14F-4D97-AF65-F5344CB8AC3E}">
        <p14:creationId xmlns:p14="http://schemas.microsoft.com/office/powerpoint/2010/main" val="14021441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 Upgrade Reminders</a:t>
            </a:r>
            <a:endParaRPr lang="en-US" dirty="0"/>
          </a:p>
        </p:txBody>
      </p:sp>
      <p:sp>
        <p:nvSpPr>
          <p:cNvPr id="3" name="Content Placeholder 2"/>
          <p:cNvSpPr>
            <a:spLocks noGrp="1"/>
          </p:cNvSpPr>
          <p:nvPr>
            <p:ph idx="1"/>
          </p:nvPr>
        </p:nvSpPr>
        <p:spPr/>
        <p:txBody>
          <a:bodyPr/>
          <a:lstStyle/>
          <a:p>
            <a:r>
              <a:rPr lang="en-US" dirty="0" smtClean="0"/>
              <a:t>OMNI will be unavailable from noon on Friday, April 26</a:t>
            </a:r>
            <a:r>
              <a:rPr lang="en-US" baseline="30000" dirty="0" smtClean="0"/>
              <a:t>th</a:t>
            </a:r>
            <a:r>
              <a:rPr lang="en-US" dirty="0"/>
              <a:t> </a:t>
            </a:r>
            <a:r>
              <a:rPr lang="en-US" dirty="0" smtClean="0"/>
              <a:t>until 7 am on Monday, April 29</a:t>
            </a:r>
            <a:r>
              <a:rPr lang="en-US" baseline="30000" dirty="0" smtClean="0"/>
              <a:t>th</a:t>
            </a:r>
            <a:r>
              <a:rPr lang="en-US" dirty="0" smtClean="0"/>
              <a:t>.</a:t>
            </a:r>
          </a:p>
          <a:p>
            <a:r>
              <a:rPr lang="en-US" dirty="0" err="1" smtClean="0"/>
              <a:t>SpearMart</a:t>
            </a:r>
            <a:r>
              <a:rPr lang="en-US" dirty="0" smtClean="0"/>
              <a:t> and Concur will also be unavailable during this time.</a:t>
            </a:r>
            <a:endParaRPr lang="en-US" dirty="0"/>
          </a:p>
        </p:txBody>
      </p:sp>
    </p:spTree>
    <p:extLst>
      <p:ext uri="{BB962C8B-B14F-4D97-AF65-F5344CB8AC3E}">
        <p14:creationId xmlns:p14="http://schemas.microsoft.com/office/powerpoint/2010/main" val="50313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You Need to Know </a:t>
            </a:r>
            <a:endParaRPr lang="en-US" dirty="0"/>
          </a:p>
        </p:txBody>
      </p:sp>
      <p:sp>
        <p:nvSpPr>
          <p:cNvPr id="3" name="Content Placeholder 2"/>
          <p:cNvSpPr>
            <a:spLocks noGrp="1"/>
          </p:cNvSpPr>
          <p:nvPr>
            <p:ph idx="1"/>
          </p:nvPr>
        </p:nvSpPr>
        <p:spPr>
          <a:xfrm>
            <a:off x="457200" y="1760481"/>
            <a:ext cx="8229600" cy="1612197"/>
          </a:xfrm>
        </p:spPr>
        <p:txBody>
          <a:bodyPr>
            <a:normAutofit lnSpcReduction="10000"/>
          </a:bodyPr>
          <a:lstStyle/>
          <a:p>
            <a:pPr marL="0" indent="0">
              <a:buNone/>
            </a:pPr>
            <a:r>
              <a:rPr lang="en-US" sz="2400" b="1" i="1" dirty="0" smtClean="0">
                <a:latin typeface="Calibri" panose="020F0502020204030204" pitchFamily="34" charset="0"/>
                <a:cs typeface="Calibri" panose="020F0502020204030204" pitchFamily="34" charset="0"/>
              </a:rPr>
              <a:t>ACUC Module</a:t>
            </a:r>
          </a:p>
          <a:p>
            <a:r>
              <a:rPr lang="en-US" sz="2400" dirty="0" smtClean="0">
                <a:latin typeface="Calibri" panose="020F0502020204030204" pitchFamily="34" charset="0"/>
                <a:cs typeface="Calibri" panose="020F0502020204030204" pitchFamily="34" charset="0"/>
              </a:rPr>
              <a:t>Launched in January 2019</a:t>
            </a:r>
          </a:p>
          <a:p>
            <a:r>
              <a:rPr lang="en-US" sz="2400" dirty="0" smtClean="0">
                <a:latin typeface="Calibri" panose="020F0502020204030204" pitchFamily="34" charset="0"/>
                <a:cs typeface="Calibri" panose="020F0502020204030204" pitchFamily="34" charset="0"/>
              </a:rPr>
              <a:t>Amendments to existing protocols require current forms until a triennial rewrite is entered into RAMP</a:t>
            </a:r>
          </a:p>
          <a:p>
            <a:endParaRPr lang="en-US" sz="2400" dirty="0">
              <a:latin typeface="Calibri" panose="020F0502020204030204" pitchFamily="34" charset="0"/>
              <a:cs typeface="Calibri" panose="020F0502020204030204"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13" y="3702512"/>
            <a:ext cx="1292086" cy="1440987"/>
          </a:xfrm>
          <a:prstGeom prst="rect">
            <a:avLst/>
          </a:prstGeom>
        </p:spPr>
      </p:pic>
    </p:spTree>
    <p:extLst>
      <p:ext uri="{BB962C8B-B14F-4D97-AF65-F5344CB8AC3E}">
        <p14:creationId xmlns:p14="http://schemas.microsoft.com/office/powerpoint/2010/main" val="15116575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Controller’s office resources</a:t>
            </a:r>
            <a:endParaRPr lang="en-US" dirty="0"/>
          </a:p>
        </p:txBody>
      </p:sp>
      <p:pic>
        <p:nvPicPr>
          <p:cNvPr id="4" name="Content Placeholder 3"/>
          <p:cNvPicPr>
            <a:picLocks noGrp="1" noChangeAspect="1"/>
          </p:cNvPicPr>
          <p:nvPr>
            <p:ph idx="1"/>
          </p:nvPr>
        </p:nvPicPr>
        <p:blipFill>
          <a:blip r:embed="rId3"/>
          <a:stretch>
            <a:fillRect/>
          </a:stretch>
        </p:blipFill>
        <p:spPr>
          <a:xfrm>
            <a:off x="1883767" y="1760538"/>
            <a:ext cx="5376465" cy="2774950"/>
          </a:xfrm>
          <a:prstGeom prst="rect">
            <a:avLst/>
          </a:prstGeom>
        </p:spPr>
      </p:pic>
    </p:spTree>
    <p:extLst>
      <p:ext uri="{BB962C8B-B14F-4D97-AF65-F5344CB8AC3E}">
        <p14:creationId xmlns:p14="http://schemas.microsoft.com/office/powerpoint/2010/main" val="6527157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Questions?</a:t>
            </a:r>
          </a:p>
          <a:p>
            <a:r>
              <a:rPr lang="en-US" dirty="0" smtClean="0"/>
              <a:t>Betsy Miller</a:t>
            </a:r>
          </a:p>
          <a:p>
            <a:pPr lvl="1"/>
            <a:r>
              <a:rPr lang="en-US" dirty="0" smtClean="0"/>
              <a:t>CTL-QualityAssurance@fsu.edu</a:t>
            </a:r>
          </a:p>
        </p:txBody>
      </p:sp>
    </p:spTree>
    <p:extLst>
      <p:ext uri="{BB962C8B-B14F-4D97-AF65-F5344CB8AC3E}">
        <p14:creationId xmlns:p14="http://schemas.microsoft.com/office/powerpoint/2010/main" val="3750504197"/>
      </p:ext>
    </p:extLst>
  </p:cSld>
  <p:clrMapOvr>
    <a:masterClrMapping/>
  </p:clrMapOvr>
</p:sld>
</file>

<file path=ppt/theme/theme1.xml><?xml version="1.0" encoding="utf-8"?>
<a:theme xmlns:a="http://schemas.openxmlformats.org/drawingml/2006/main" name="Garnet_HighDef-1">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E5BA3F30AC034DBDA34FBBD8A927D5" ma:contentTypeVersion="2" ma:contentTypeDescription="Create a new document." ma:contentTypeScope="" ma:versionID="12a994179424a5a41c13d7b2434ace9d">
  <xsd:schema xmlns:xsd="http://www.w3.org/2001/XMLSchema" xmlns:xs="http://www.w3.org/2001/XMLSchema" xmlns:p="http://schemas.microsoft.com/office/2006/metadata/properties" xmlns:ns2="d4462ea5-e50a-4644-af55-09d968cb3b99" targetNamespace="http://schemas.microsoft.com/office/2006/metadata/properties" ma:root="true" ma:fieldsID="df3f273588f00c7ce9907aab4463778e" ns2:_="">
    <xsd:import namespace="d4462ea5-e50a-4644-af55-09d968cb3b9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462ea5-e50a-4644-af55-09d968cb3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D9CE04-04BF-423D-A163-B905CE74D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462ea5-e50a-4644-af55-09d968cb3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DE4DFC-83F1-414B-A010-C4B5EEDA6B7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0C4AA9D-BDC6-43AA-93D7-3440F28DAC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Gold_HighDef</Template>
  <TotalTime>299</TotalTime>
  <Words>4818</Words>
  <Application>Microsoft Office PowerPoint</Application>
  <PresentationFormat>On-screen Show (16:9)</PresentationFormat>
  <Paragraphs>522</Paragraphs>
  <Slides>91</Slides>
  <Notes>25</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91</vt:i4>
      </vt:variant>
    </vt:vector>
  </HeadingPairs>
  <TitlesOfParts>
    <vt:vector size="97" baseType="lpstr">
      <vt:lpstr>Arial</vt:lpstr>
      <vt:lpstr>Calibri</vt:lpstr>
      <vt:lpstr>Calibri Light</vt:lpstr>
      <vt:lpstr>Times New Roman</vt:lpstr>
      <vt:lpstr>Wingdings</vt:lpstr>
      <vt:lpstr>Garnet_HighDef-1</vt:lpstr>
      <vt:lpstr>Financial Representative Meeting</vt:lpstr>
      <vt:lpstr>Overview</vt:lpstr>
      <vt:lpstr>Research Administration Management Portal </vt:lpstr>
      <vt:lpstr>Agenda</vt:lpstr>
      <vt:lpstr>Project Overview</vt:lpstr>
      <vt:lpstr>Project Overview</vt:lpstr>
      <vt:lpstr>Implementation Timeline</vt:lpstr>
      <vt:lpstr>Animal Care &amp; Use Committee (ACUC)  Module</vt:lpstr>
      <vt:lpstr>What You Need to Know </vt:lpstr>
      <vt:lpstr>Human Research Protection Program (HRPP) Toolkit</vt:lpstr>
      <vt:lpstr>Institutional Review Board (IRB) Module</vt:lpstr>
      <vt:lpstr>IRB Timeline</vt:lpstr>
      <vt:lpstr>IRB Module</vt:lpstr>
      <vt:lpstr>What You Need to Know</vt:lpstr>
      <vt:lpstr>What You Need to Know</vt:lpstr>
      <vt:lpstr>Training</vt:lpstr>
      <vt:lpstr>Training</vt:lpstr>
      <vt:lpstr>Accessing RAMP</vt:lpstr>
      <vt:lpstr>Accessing RAMP</vt:lpstr>
      <vt:lpstr>How You Can Be Involved</vt:lpstr>
      <vt:lpstr>Project Resources &amp; Contacts</vt:lpstr>
      <vt:lpstr> Year End Process Updates</vt:lpstr>
      <vt:lpstr>Fiscal Year End and Expiring Contracts</vt:lpstr>
      <vt:lpstr>Helpful Tips – Reviewing POs and Statuses</vt:lpstr>
      <vt:lpstr>Helpful Tips - Contracts</vt:lpstr>
      <vt:lpstr>POs Qualified to Roll</vt:lpstr>
      <vt:lpstr>These POs will not Roll</vt:lpstr>
      <vt:lpstr>Guidelines effective 3/1/2019</vt:lpstr>
      <vt:lpstr>End of Year Calendar Tasks</vt:lpstr>
      <vt:lpstr>PowerPoint Presentation</vt:lpstr>
      <vt:lpstr>Year End Calendar</vt:lpstr>
      <vt:lpstr>Year End Calendar - Additional Information</vt:lpstr>
      <vt:lpstr>Contact Information</vt:lpstr>
      <vt:lpstr> Contract Administration Program Overview</vt:lpstr>
      <vt:lpstr>PowerPoint Presentation</vt:lpstr>
      <vt:lpstr>PowerPoint Presentation</vt:lpstr>
      <vt:lpstr>PowerPoint Presentation</vt:lpstr>
      <vt:lpstr>PowerPoint Presentation</vt:lpstr>
      <vt:lpstr>PowerPoint Presentation</vt:lpstr>
      <vt:lpstr>PowerPoint Presentation</vt:lpstr>
      <vt:lpstr>Contact Information</vt:lpstr>
      <vt:lpstr>PowerPoint Presentation</vt:lpstr>
      <vt:lpstr>Reviewing Deposit Backup</vt:lpstr>
      <vt:lpstr>Deposit Backup: From Journal</vt:lpstr>
      <vt:lpstr>Deposit Backup: From Journal</vt:lpstr>
      <vt:lpstr>Deposit Backup: From BI </vt:lpstr>
      <vt:lpstr>A New Day(ta) Element: ARD Line Descr</vt:lpstr>
      <vt:lpstr>A New Day(ta) Element: ARD Line Descr</vt:lpstr>
      <vt:lpstr>Questions?</vt:lpstr>
      <vt:lpstr>New Training Course! </vt:lpstr>
      <vt:lpstr>PowerPoint Presentation</vt:lpstr>
      <vt:lpstr>Auxiliary AR/Billing Project Update </vt:lpstr>
      <vt:lpstr>Year End &amp; Internal, Auxiliary POs </vt:lpstr>
      <vt:lpstr>What have I been billed? </vt:lpstr>
      <vt:lpstr>Internal Auxiliary POs: One-stop-shop </vt:lpstr>
      <vt:lpstr>Contact Information</vt:lpstr>
      <vt:lpstr>Disbursement Services Updates</vt:lpstr>
      <vt:lpstr>Disbursement Services</vt:lpstr>
      <vt:lpstr>PowerPoint Presentation</vt:lpstr>
      <vt:lpstr>Personal Expense Reimbursement </vt:lpstr>
      <vt:lpstr>PowerPoint Presentation</vt:lpstr>
      <vt:lpstr>Personal Expense Reimbursement</vt:lpstr>
      <vt:lpstr>Travel Policy Reminders</vt:lpstr>
      <vt:lpstr>Travel Card</vt:lpstr>
      <vt:lpstr>Compliance Report</vt:lpstr>
      <vt:lpstr>Locating &amp; Closing Requests </vt:lpstr>
      <vt:lpstr>Supervisor Approvers in Concur</vt:lpstr>
      <vt:lpstr>Budget &amp; Project Approvers in Concur</vt:lpstr>
      <vt:lpstr>Order of Operations</vt:lpstr>
      <vt:lpstr>For Further Assistance</vt:lpstr>
      <vt:lpstr>Contact Information</vt:lpstr>
      <vt:lpstr>Unrelated Business Income &amp; Sales Tax</vt:lpstr>
      <vt:lpstr>What is UBI?</vt:lpstr>
      <vt:lpstr>PowerPoint Presentation</vt:lpstr>
      <vt:lpstr>PowerPoint Presentation</vt:lpstr>
      <vt:lpstr>Sales Tax</vt:lpstr>
      <vt:lpstr>Contact Information</vt:lpstr>
      <vt:lpstr>OMNI FI Upgrade</vt:lpstr>
      <vt:lpstr>FI Upgrade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 Upgrade Reminders</vt:lpstr>
      <vt:lpstr>Controller’s office resources</vt:lpstr>
      <vt:lpstr>Contact Information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Betsy Miller</dc:creator>
  <cp:lastModifiedBy>Corey Jones</cp:lastModifiedBy>
  <cp:revision>35</cp:revision>
  <dcterms:created xsi:type="dcterms:W3CDTF">2019-03-28T17:33:12Z</dcterms:created>
  <dcterms:modified xsi:type="dcterms:W3CDTF">2019-04-19T14:31:28Z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0x01010008E5BA3F30AC034DBDA34FBBD8A927D5</vt:lpwstr>
  </property>
</Properties>
</file>