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01" r:id="rId1"/>
    <p:sldMasterId id="2147484010" r:id="rId2"/>
    <p:sldMasterId id="2147484022" r:id="rId3"/>
  </p:sldMasterIdLst>
  <p:notesMasterIdLst>
    <p:notesMasterId r:id="rId36"/>
  </p:notesMasterIdLst>
  <p:handoutMasterIdLst>
    <p:handoutMasterId r:id="rId37"/>
  </p:handoutMasterIdLst>
  <p:sldIdLst>
    <p:sldId id="256" r:id="rId4"/>
    <p:sldId id="398" r:id="rId5"/>
    <p:sldId id="347" r:id="rId6"/>
    <p:sldId id="399" r:id="rId7"/>
    <p:sldId id="381" r:id="rId8"/>
    <p:sldId id="387" r:id="rId9"/>
    <p:sldId id="380" r:id="rId10"/>
    <p:sldId id="275" r:id="rId11"/>
    <p:sldId id="348" r:id="rId12"/>
    <p:sldId id="349" r:id="rId13"/>
    <p:sldId id="325" r:id="rId14"/>
    <p:sldId id="326" r:id="rId15"/>
    <p:sldId id="350" r:id="rId16"/>
    <p:sldId id="359" r:id="rId17"/>
    <p:sldId id="360" r:id="rId18"/>
    <p:sldId id="361" r:id="rId19"/>
    <p:sldId id="372" r:id="rId20"/>
    <p:sldId id="374" r:id="rId21"/>
    <p:sldId id="373" r:id="rId22"/>
    <p:sldId id="369" r:id="rId23"/>
    <p:sldId id="370" r:id="rId24"/>
    <p:sldId id="375" r:id="rId25"/>
    <p:sldId id="363" r:id="rId26"/>
    <p:sldId id="364" r:id="rId27"/>
    <p:sldId id="365" r:id="rId28"/>
    <p:sldId id="366" r:id="rId29"/>
    <p:sldId id="367" r:id="rId30"/>
    <p:sldId id="368" r:id="rId31"/>
    <p:sldId id="376" r:id="rId32"/>
    <p:sldId id="377" r:id="rId33"/>
    <p:sldId id="378" r:id="rId34"/>
    <p:sldId id="379" r:id="rId35"/>
  </p:sldIdLst>
  <p:sldSz cx="9144000" cy="5143500" type="screen16x9"/>
  <p:notesSz cx="7010400" cy="9296400"/>
  <p:defaultTex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2F40"/>
    <a:srgbClr val="CEB888"/>
    <a:srgbClr val="0091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419" autoAdjust="0"/>
  </p:normalViewPr>
  <p:slideViewPr>
    <p:cSldViewPr snapToGrid="0">
      <p:cViewPr varScale="1">
        <p:scale>
          <a:sx n="139" d="100"/>
          <a:sy n="139" d="100"/>
        </p:scale>
        <p:origin x="228" y="10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3D457740-6525-4B9B-9150-3CB3A54E2BC0}" type="datetimeFigureOut">
              <a:rPr lang="en-US" smtClean="0"/>
              <a:t>2/23/2017</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C505A378-79A3-4D84-B664-4E8C3D55436C}" type="slidenum">
              <a:rPr lang="en-US" smtClean="0"/>
              <a:t>‹#›</a:t>
            </a:fld>
            <a:endParaRPr lang="en-US" dirty="0"/>
          </a:p>
        </p:txBody>
      </p:sp>
    </p:spTree>
    <p:extLst>
      <p:ext uri="{BB962C8B-B14F-4D97-AF65-F5344CB8AC3E}">
        <p14:creationId xmlns:p14="http://schemas.microsoft.com/office/powerpoint/2010/main" val="38901781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C75CB79-9713-409E-9FC5-0F4ED1A622AC}" type="datetimeFigureOut">
              <a:rPr lang="en-US" smtClean="0"/>
              <a:t>2/23/2017</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C6A267A-26B9-4148-B788-18837722F6E1}" type="slidenum">
              <a:rPr lang="en-US" smtClean="0"/>
              <a:t>‹#›</a:t>
            </a:fld>
            <a:endParaRPr lang="en-US" dirty="0"/>
          </a:p>
        </p:txBody>
      </p:sp>
    </p:spTree>
    <p:extLst>
      <p:ext uri="{BB962C8B-B14F-4D97-AF65-F5344CB8AC3E}">
        <p14:creationId xmlns:p14="http://schemas.microsoft.com/office/powerpoint/2010/main" val="194712309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0C6A267A-26B9-4148-B788-18837722F6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258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CDD44D73-7035-48B4-9B42-5F397B6265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13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0C6A267A-26B9-4148-B788-18837722F6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55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6A267A-26B9-4148-B788-18837722F6E1}" type="slidenum">
              <a:rPr lang="en-US" smtClean="0"/>
              <a:t>13</a:t>
            </a:fld>
            <a:endParaRPr lang="en-US" dirty="0"/>
          </a:p>
        </p:txBody>
      </p:sp>
    </p:spTree>
    <p:extLst>
      <p:ext uri="{BB962C8B-B14F-4D97-AF65-F5344CB8AC3E}">
        <p14:creationId xmlns:p14="http://schemas.microsoft.com/office/powerpoint/2010/main" val="2969798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6A267A-26B9-4148-B788-18837722F6E1}" type="slidenum">
              <a:rPr lang="en-US" smtClean="0"/>
              <a:t>25</a:t>
            </a:fld>
            <a:endParaRPr lang="en-US" dirty="0"/>
          </a:p>
        </p:txBody>
      </p:sp>
    </p:spTree>
    <p:extLst>
      <p:ext uri="{BB962C8B-B14F-4D97-AF65-F5344CB8AC3E}">
        <p14:creationId xmlns:p14="http://schemas.microsoft.com/office/powerpoint/2010/main" val="2059097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6A267A-26B9-4148-B788-18837722F6E1}" type="slidenum">
              <a:rPr lang="en-US" smtClean="0"/>
              <a:t>26</a:t>
            </a:fld>
            <a:endParaRPr lang="en-US" dirty="0"/>
          </a:p>
        </p:txBody>
      </p:sp>
    </p:spTree>
    <p:extLst>
      <p:ext uri="{BB962C8B-B14F-4D97-AF65-F5344CB8AC3E}">
        <p14:creationId xmlns:p14="http://schemas.microsoft.com/office/powerpoint/2010/main" val="3423459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6A267A-26B9-4148-B788-18837722F6E1}" type="slidenum">
              <a:rPr lang="en-US" smtClean="0"/>
              <a:t>27</a:t>
            </a:fld>
            <a:endParaRPr lang="en-US" dirty="0"/>
          </a:p>
        </p:txBody>
      </p:sp>
    </p:spTree>
    <p:extLst>
      <p:ext uri="{BB962C8B-B14F-4D97-AF65-F5344CB8AC3E}">
        <p14:creationId xmlns:p14="http://schemas.microsoft.com/office/powerpoint/2010/main" val="4053711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6A267A-26B9-4148-B788-18837722F6E1}" type="slidenum">
              <a:rPr lang="en-US" smtClean="0"/>
              <a:t>28</a:t>
            </a:fld>
            <a:endParaRPr lang="en-US" dirty="0"/>
          </a:p>
        </p:txBody>
      </p:sp>
    </p:spTree>
    <p:extLst>
      <p:ext uri="{BB962C8B-B14F-4D97-AF65-F5344CB8AC3E}">
        <p14:creationId xmlns:p14="http://schemas.microsoft.com/office/powerpoint/2010/main" val="1656516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3398"/>
            <a:ext cx="6858000" cy="1790700"/>
          </a:xfrm>
        </p:spPr>
        <p:txBody>
          <a:bodyPr anchor="b">
            <a:normAutofit/>
          </a:bodyPr>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484CBB9-32D6-4B77-B8AC-22E1B56FA32D}" type="datetime1">
              <a:rPr lang="en-US" smtClean="0"/>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6332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1AC325-39EE-4ED6-A988-6FF5E090E700}" type="datetime1">
              <a:rPr lang="en-US" smtClean="0"/>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03185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0272"/>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270272"/>
            <a:ext cx="5800725" cy="4358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418DA-9419-4DCA-BF03-60AD013063FB}" type="datetime1">
              <a:rPr lang="en-US" smtClean="0"/>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2222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3"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3341715"/>
            <a:ext cx="7543800" cy="857250"/>
          </a:xfrm>
        </p:spPr>
        <p:txBody>
          <a:bodyPr lIns="68580" rIns="6858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3B18F7E-9042-4884-B8E0-FF8FA8D99B55}" type="datetime1">
              <a:rPr lang="en-US" smtClean="0"/>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7670588"/>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0A0D67-5FAD-4C84-A3A7-832DBAB20F6A}" type="datetime1">
              <a:rPr lang="en-US" smtClean="0"/>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8179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68580" rIns="68580" anchor="t" anchorCtr="0">
            <a:normAutofit/>
          </a:bodyPr>
          <a:lstStyle>
            <a:lvl1pPr marL="0" indent="0">
              <a:buNone/>
              <a:defRPr sz="1800" cap="all" spc="150" baseline="0">
                <a:solidFill>
                  <a:schemeClr val="tx2"/>
                </a:solidFill>
                <a:latin typeface="+mj-lt"/>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7575BC-B0E5-4EBE-8CBE-3D09C0E4194F}" type="datetime1">
              <a:rPr lang="en-US" smtClean="0"/>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533140"/>
      </p:ext>
    </p:extLst>
  </p:cSld>
  <p:clrMapOvr>
    <a:masterClrMapping/>
  </p:clrMapOvr>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59" y="1384301"/>
            <a:ext cx="3703320" cy="3017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BCDC44A-6952-45D2-A36F-6B14C2BEF15D}" type="datetime1">
              <a:rPr lang="en-US" smtClean="0"/>
              <a:t>2/23/2017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9498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384540"/>
            <a:ext cx="3703320" cy="552212"/>
          </a:xfrm>
        </p:spPr>
        <p:txBody>
          <a:bodyPr lIns="68580" rIns="68580" anchor="ctr">
            <a:normAutofit/>
          </a:bodyPr>
          <a:lstStyle>
            <a:lvl1pPr marL="0" indent="0">
              <a:buNone/>
              <a:defRPr sz="1500" b="0" cap="all" baseline="0">
                <a:solidFill>
                  <a:schemeClr val="tx2"/>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22960" y="1936751"/>
            <a:ext cx="3703320" cy="2533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384540"/>
            <a:ext cx="3703320" cy="552212"/>
          </a:xfrm>
        </p:spPr>
        <p:txBody>
          <a:bodyPr lIns="68580" rIns="68580" anchor="ctr">
            <a:normAutofit/>
          </a:bodyPr>
          <a:lstStyle>
            <a:lvl1pPr marL="0" indent="0">
              <a:buNone/>
              <a:defRPr sz="1500" b="0" cap="all" baseline="0">
                <a:solidFill>
                  <a:schemeClr val="tx2"/>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63440" y="1936751"/>
            <a:ext cx="3703320" cy="2533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B7CAFBE-1A4B-4DB0-B38C-BB2DB052CF43}" type="datetime1">
              <a:rPr lang="en-US" smtClean="0"/>
              <a:t>2/23/2017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9498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D9C66EB-7064-49C9-9685-AB843B668E18}" type="datetime1">
              <a:rPr lang="en-US" smtClean="0"/>
              <a:t>2/23/2017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24048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3"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6D71C6C-BEDA-4985-8DE5-BBB0003C487A}" type="datetime1">
              <a:rPr lang="en-US" smtClean="0"/>
              <a:t>2/23/2017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7253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194561"/>
            <a:ext cx="2400300" cy="2534343"/>
          </a:xfrm>
        </p:spPr>
        <p:txBody>
          <a:bodyPr lIns="68580" rIns="68580">
            <a:normAutofit/>
          </a:bodyPr>
          <a:lstStyle>
            <a:lvl1pPr marL="0" indent="0">
              <a:buNone/>
              <a:defRPr sz="1100">
                <a:solidFill>
                  <a:srgbClr val="FFFFFF"/>
                </a:solidFill>
              </a:defRPr>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smtClean="0"/>
              <a:t>Click to edit Master text styles</a:t>
            </a:r>
          </a:p>
        </p:txBody>
      </p:sp>
      <p:sp>
        <p:nvSpPr>
          <p:cNvPr id="5" name="Date Placeholder 4"/>
          <p:cNvSpPr>
            <a:spLocks noGrp="1"/>
          </p:cNvSpPr>
          <p:nvPr>
            <p:ph type="dt" sz="half" idx="10"/>
          </p:nvPr>
        </p:nvSpPr>
        <p:spPr>
          <a:xfrm>
            <a:off x="349136" y="4844840"/>
            <a:ext cx="1963883" cy="273844"/>
          </a:xfrm>
        </p:spPr>
        <p:txBody>
          <a:bodyPr/>
          <a:lstStyle>
            <a:lvl1pPr algn="l">
              <a:defRPr/>
            </a:lvl1pPr>
          </a:lstStyle>
          <a:p>
            <a:fld id="{B9DB38EA-5466-4B46-980C-5D7090FE467F}" type="datetime1">
              <a:rPr lang="en-US" smtClean="0"/>
              <a:t>2/23/2017</a:t>
            </a:fld>
            <a:endParaRPr lang="en-US" dirty="0"/>
          </a:p>
        </p:txBody>
      </p:sp>
      <p:sp>
        <p:nvSpPr>
          <p:cNvPr id="6" name="Footer Placeholder 5"/>
          <p:cNvSpPr>
            <a:spLocks noGrp="1"/>
          </p:cNvSpPr>
          <p:nvPr>
            <p:ph type="ftr" sz="quarter" idx="11"/>
          </p:nvPr>
        </p:nvSpPr>
        <p:spPr>
          <a:xfrm>
            <a:off x="3600450" y="4844840"/>
            <a:ext cx="3486150" cy="273844"/>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2955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539926-972A-4E8E-8E4F-8860E5FE6412}" type="datetime1">
              <a:rPr lang="en-US" smtClean="0"/>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57574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4948" cy="617220"/>
          </a:xfrm>
        </p:spPr>
        <p:txBody>
          <a:bodyPr lIns="68580" tIns="0" rIns="68580" bIns="0" anchor="b">
            <a:noAutofit/>
          </a:bodyPr>
          <a:lstStyle>
            <a:lvl1pPr>
              <a:defRPr sz="27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1"/>
            <a:ext cx="9143989" cy="3686307"/>
          </a:xfrm>
          <a:blipFill>
            <a:blip r:embed="rId2"/>
            <a:stretch>
              <a:fillRect/>
            </a:stretch>
          </a:blipFill>
        </p:spPr>
        <p:txBody>
          <a:bodyPr lIns="342900" tIns="3429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822960" y="4430267"/>
            <a:ext cx="7584948" cy="445770"/>
          </a:xfrm>
        </p:spPr>
        <p:txBody>
          <a:bodyPr lIns="68580" tIns="0" rIns="68580" bIns="0">
            <a:normAutofit/>
          </a:bodyPr>
          <a:lstStyle>
            <a:lvl1pPr marL="0" indent="0">
              <a:spcBef>
                <a:spcPts val="0"/>
              </a:spcBef>
              <a:spcAft>
                <a:spcPts val="450"/>
              </a:spcAft>
              <a:buNone/>
              <a:defRPr sz="1100">
                <a:solidFill>
                  <a:srgbClr val="FFFFFF"/>
                </a:solidFill>
              </a:defRPr>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B61957-676D-42A0-9B35-710A6ECB64E8}" type="datetime1">
              <a:rPr lang="en-US" smtClean="0"/>
              <a:t>2/23/2017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36229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34290" tIns="0" rIns="3429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8FB956-E151-4B1E-8199-F8576DFD4922}" type="datetime1">
              <a:rPr lang="en-US" smtClean="0"/>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2119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3"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311085"/>
            <a:ext cx="1971675" cy="4318066"/>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11084"/>
            <a:ext cx="5800725" cy="4318067"/>
          </a:xfrm>
        </p:spPr>
        <p:txBody>
          <a:bodyPr vert="eaVert" lIns="34290" tIns="0" rIns="3429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FB19B0-7BF5-42D2-AA51-3E91E90207C9}" type="datetime1">
              <a:rPr lang="en-US" smtClean="0"/>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1503358"/>
      </p:ext>
    </p:extLst>
  </p:cSld>
  <p:clrMapOvr>
    <a:masterClrMapping/>
  </p:clrMapOvr>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3"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3341715"/>
            <a:ext cx="7543800" cy="857250"/>
          </a:xfrm>
        </p:spPr>
        <p:txBody>
          <a:bodyPr lIns="68580" rIns="6858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3B18F7E-9042-4884-B8E0-FF8FA8D99B55}" type="datetime1">
              <a:rPr lang="en-US" smtClean="0"/>
              <a:pPr/>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738192"/>
      </p:ext>
    </p:extLst>
  </p:cSld>
  <p:clrMapOvr>
    <a:masterClrMapping/>
  </p:clrMapOvr>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0A0D67-5FAD-4C84-A3A7-832DBAB20F6A}" type="datetime1">
              <a:rPr lang="en-US" smtClean="0"/>
              <a:pPr/>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850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68580" rIns="68580" anchor="t" anchorCtr="0">
            <a:normAutofit/>
          </a:bodyPr>
          <a:lstStyle>
            <a:lvl1pPr marL="0" indent="0">
              <a:buNone/>
              <a:defRPr sz="1800" cap="all" spc="150" baseline="0">
                <a:solidFill>
                  <a:schemeClr val="tx2"/>
                </a:solidFill>
                <a:latin typeface="+mj-lt"/>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7575BC-B0E5-4EBE-8CBE-3D09C0E4194F}" type="datetime1">
              <a:rPr lang="en-US" smtClean="0"/>
              <a:pPr/>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6946687"/>
      </p:ext>
    </p:extLst>
  </p:cSld>
  <p:clrMapOvr>
    <a:masterClrMapping/>
  </p:clrMapOvr>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59" y="1384301"/>
            <a:ext cx="3703320" cy="3017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BCDC44A-6952-45D2-A36F-6B14C2BEF15D}" type="datetime1">
              <a:rPr lang="en-US" smtClean="0"/>
              <a:pPr/>
              <a:t>2/23/2017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68776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384540"/>
            <a:ext cx="3703320" cy="552212"/>
          </a:xfrm>
        </p:spPr>
        <p:txBody>
          <a:bodyPr lIns="68580" rIns="68580" anchor="ctr">
            <a:normAutofit/>
          </a:bodyPr>
          <a:lstStyle>
            <a:lvl1pPr marL="0" indent="0">
              <a:buNone/>
              <a:defRPr sz="1500" b="0" cap="all" baseline="0">
                <a:solidFill>
                  <a:schemeClr val="tx2"/>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22960" y="1936751"/>
            <a:ext cx="3703320" cy="2533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384540"/>
            <a:ext cx="3703320" cy="552212"/>
          </a:xfrm>
        </p:spPr>
        <p:txBody>
          <a:bodyPr lIns="68580" rIns="68580" anchor="ctr">
            <a:normAutofit/>
          </a:bodyPr>
          <a:lstStyle>
            <a:lvl1pPr marL="0" indent="0">
              <a:buNone/>
              <a:defRPr sz="1500" b="0" cap="all" baseline="0">
                <a:solidFill>
                  <a:schemeClr val="tx2"/>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63440" y="1936751"/>
            <a:ext cx="3703320" cy="2533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B7CAFBE-1A4B-4DB0-B38C-BB2DB052CF43}" type="datetime1">
              <a:rPr lang="en-US" smtClean="0"/>
              <a:pPr/>
              <a:t>2/23/2017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0103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D9C66EB-7064-49C9-9685-AB843B668E18}" type="datetime1">
              <a:rPr lang="en-US" smtClean="0"/>
              <a:pPr/>
              <a:t>2/23/2017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1472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3"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6D71C6C-BEDA-4985-8DE5-BBB0003C487A}" type="datetime1">
              <a:rPr lang="en-US" smtClean="0"/>
              <a:pPr/>
              <a:t>2/23/2017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7372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4317"/>
            <a:ext cx="7886700" cy="2138406"/>
          </a:xfrm>
        </p:spPr>
        <p:txBody>
          <a:bodyPr anchor="b">
            <a:normAutofit/>
          </a:bodyPr>
          <a:lstStyle>
            <a:lvl1pPr>
              <a:defRPr sz="4500" b="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14475"/>
            <a:ext cx="7886700" cy="1125140"/>
          </a:xfrm>
        </p:spPr>
        <p:txBody>
          <a:bodyPr anchor="t">
            <a:normAutofit/>
          </a:bodyPr>
          <a:lstStyle>
            <a:lvl1pPr marL="0" indent="0">
              <a:buNone/>
              <a:defRPr sz="1800">
                <a:solidFill>
                  <a:schemeClr val="tx1">
                    <a:lumMod val="75000"/>
                    <a:lumOff val="2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0F5DC3-CDA2-4574-8BEE-9A6E7EF416C0}" type="datetime1">
              <a:rPr lang="en-US" smtClean="0"/>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77256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194561"/>
            <a:ext cx="2400300" cy="2534343"/>
          </a:xfrm>
        </p:spPr>
        <p:txBody>
          <a:bodyPr lIns="68580" rIns="68580">
            <a:normAutofit/>
          </a:bodyPr>
          <a:lstStyle>
            <a:lvl1pPr marL="0" indent="0">
              <a:buNone/>
              <a:defRPr sz="1100">
                <a:solidFill>
                  <a:srgbClr val="FFFFFF"/>
                </a:solidFill>
              </a:defRPr>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smtClean="0"/>
              <a:t>Click to edit Master text styles</a:t>
            </a:r>
          </a:p>
        </p:txBody>
      </p:sp>
      <p:sp>
        <p:nvSpPr>
          <p:cNvPr id="5" name="Date Placeholder 4"/>
          <p:cNvSpPr>
            <a:spLocks noGrp="1"/>
          </p:cNvSpPr>
          <p:nvPr>
            <p:ph type="dt" sz="half" idx="10"/>
          </p:nvPr>
        </p:nvSpPr>
        <p:spPr>
          <a:xfrm>
            <a:off x="349136" y="4844840"/>
            <a:ext cx="1963883" cy="273844"/>
          </a:xfrm>
        </p:spPr>
        <p:txBody>
          <a:bodyPr/>
          <a:lstStyle>
            <a:lvl1pPr algn="l">
              <a:defRPr/>
            </a:lvl1pPr>
          </a:lstStyle>
          <a:p>
            <a:fld id="{B9DB38EA-5466-4B46-980C-5D7090FE467F}" type="datetime1">
              <a:rPr lang="en-US" smtClean="0"/>
              <a:pPr/>
              <a:t>2/23/2017</a:t>
            </a:fld>
            <a:endParaRPr lang="en-US" dirty="0"/>
          </a:p>
        </p:txBody>
      </p:sp>
      <p:sp>
        <p:nvSpPr>
          <p:cNvPr id="6" name="Footer Placeholder 5"/>
          <p:cNvSpPr>
            <a:spLocks noGrp="1"/>
          </p:cNvSpPr>
          <p:nvPr>
            <p:ph type="ftr" sz="quarter" idx="11"/>
          </p:nvPr>
        </p:nvSpPr>
        <p:spPr>
          <a:xfrm>
            <a:off x="3600450" y="4844840"/>
            <a:ext cx="3486150" cy="273844"/>
          </a:xfrm>
        </p:spPr>
        <p:txBody>
          <a:bodyPr/>
          <a:lstStyle>
            <a:lvl1pPr algn="l">
              <a:defRPr>
                <a:solidFill>
                  <a:schemeClr val="tx2"/>
                </a:solidFill>
              </a:defRPr>
            </a:lvl1pPr>
          </a:lstStyle>
          <a:p>
            <a:endParaRPr lang="en-US" dirty="0">
              <a:solidFill>
                <a:srgbClr val="D9D9DB"/>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solidFill>
                  <a:srgbClr val="D9D9DB"/>
                </a:solidFill>
              </a:rPr>
              <a:pPr/>
              <a:t>‹#›</a:t>
            </a:fld>
            <a:endParaRPr lang="en-US" dirty="0">
              <a:solidFill>
                <a:srgbClr val="D9D9DB"/>
              </a:solidFill>
            </a:endParaRPr>
          </a:p>
        </p:txBody>
      </p:sp>
    </p:spTree>
    <p:extLst>
      <p:ext uri="{BB962C8B-B14F-4D97-AF65-F5344CB8AC3E}">
        <p14:creationId xmlns:p14="http://schemas.microsoft.com/office/powerpoint/2010/main" val="22202730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4948" cy="617220"/>
          </a:xfrm>
        </p:spPr>
        <p:txBody>
          <a:bodyPr lIns="68580" tIns="0" rIns="68580" bIns="0" anchor="b">
            <a:noAutofit/>
          </a:bodyPr>
          <a:lstStyle>
            <a:lvl1pPr>
              <a:defRPr sz="27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1"/>
            <a:ext cx="9143989" cy="3686307"/>
          </a:xfrm>
          <a:blipFill>
            <a:blip r:embed="rId2"/>
            <a:stretch>
              <a:fillRect/>
            </a:stretch>
          </a:blipFill>
        </p:spPr>
        <p:txBody>
          <a:bodyPr lIns="342900" tIns="3429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822960" y="4430267"/>
            <a:ext cx="7584948" cy="445770"/>
          </a:xfrm>
        </p:spPr>
        <p:txBody>
          <a:bodyPr lIns="68580" tIns="0" rIns="68580" bIns="0">
            <a:normAutofit/>
          </a:bodyPr>
          <a:lstStyle>
            <a:lvl1pPr marL="0" indent="0">
              <a:spcBef>
                <a:spcPts val="0"/>
              </a:spcBef>
              <a:spcAft>
                <a:spcPts val="450"/>
              </a:spcAft>
              <a:buNone/>
              <a:defRPr sz="1100">
                <a:solidFill>
                  <a:srgbClr val="FFFFFF"/>
                </a:solidFill>
              </a:defRPr>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B61957-676D-42A0-9B35-710A6ECB64E8}" type="datetime1">
              <a:rPr lang="en-US" smtClean="0"/>
              <a:pPr/>
              <a:t>2/23/2017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1417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34290" tIns="0" rIns="3429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8FB956-E151-4B1E-8199-F8576DFD4922}" type="datetime1">
              <a:rPr lang="en-US" smtClean="0"/>
              <a:pPr/>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477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3"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311085"/>
            <a:ext cx="1971675" cy="4318066"/>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11084"/>
            <a:ext cx="5800725" cy="4318067"/>
          </a:xfrm>
        </p:spPr>
        <p:txBody>
          <a:bodyPr vert="eaVert" lIns="34290" tIns="0" rIns="3429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FB19B0-7BF5-42D2-AA51-3E91E90207C9}" type="datetime1">
              <a:rPr lang="en-US" smtClean="0"/>
              <a:pPr/>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5668457"/>
      </p:ext>
    </p:extLst>
  </p:cSld>
  <p:clrMapOvr>
    <a:masterClrMapping/>
  </p:clrMapOvr>
  <p:extLst mod="1">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2131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33845" y="1371601"/>
            <a:ext cx="3886200" cy="32635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71601"/>
            <a:ext cx="3886200" cy="32635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1330507-5FB9-4E7B-BBDF-57F39E7605A8}" type="datetime1">
              <a:rPr lang="en-US" smtClean="0"/>
              <a:t>2/23/2017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1986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261389"/>
            <a:ext cx="3867150" cy="619274"/>
          </a:xfrm>
        </p:spPr>
        <p:txBody>
          <a:bodyPr anchor="b">
            <a:normAutofit/>
          </a:bodyPr>
          <a:lstStyle>
            <a:lvl1pPr marL="0" indent="0">
              <a:spcBef>
                <a:spcPts val="0"/>
              </a:spcBef>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33845" y="1880664"/>
            <a:ext cx="3867150" cy="276039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261389"/>
            <a:ext cx="3886201" cy="619274"/>
          </a:xfrm>
        </p:spPr>
        <p:txBody>
          <a:bodyPr anchor="b"/>
          <a:lstStyle>
            <a:lvl1pPr marL="0" indent="0">
              <a:spcBef>
                <a:spcPts val="0"/>
              </a:spcBef>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2" y="1880664"/>
            <a:ext cx="3886201" cy="276039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887BEB-0A76-4D51-BE10-C754AD4C5D6A}" type="datetime1">
              <a:rPr lang="en-US" smtClean="0"/>
              <a:t>2/23/2017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388247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B5FEB9B-C298-4C88-8421-8C40A3251CF3}" type="datetime1">
              <a:rPr lang="en-US" smtClean="0"/>
              <a:t>2/23/2017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23737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ED44A-D09A-4E4D-A88A-7CE98D9C58C8}" type="datetime1">
              <a:rPr lang="en-US" smtClean="0"/>
              <a:t>2/23/2017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6250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342900"/>
            <a:ext cx="2948940" cy="1200148"/>
          </a:xfrm>
        </p:spPr>
        <p:txBody>
          <a:bodyPr anchor="b">
            <a:normAutofit/>
          </a:bodyPr>
          <a:lstStyle>
            <a:lvl1pP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886200" y="742950"/>
            <a:ext cx="4629150" cy="36576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0936" y="1543049"/>
            <a:ext cx="2948940" cy="2857501"/>
          </a:xfrm>
        </p:spPr>
        <p:txBody>
          <a:bodyPr>
            <a:normAutofit/>
          </a:bodyPr>
          <a:lstStyle>
            <a:lvl1pPr marL="0" indent="0">
              <a:lnSpc>
                <a:spcPct val="90000"/>
              </a:lnSpc>
              <a:buNone/>
              <a:defRPr sz="12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FF3290-0194-4D18-AF9C-2F61623FAA70}" type="datetime1">
              <a:rPr lang="en-US" smtClean="0"/>
              <a:t>2/23/2017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5799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342900"/>
            <a:ext cx="2948940" cy="1200150"/>
          </a:xfrm>
        </p:spPr>
        <p:txBody>
          <a:bodyPr anchor="b">
            <a:normAutofit/>
          </a:bodyPr>
          <a:lstStyle>
            <a:lvl1pP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3886200" y="742950"/>
            <a:ext cx="4629150" cy="3657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630936" y="1543050"/>
            <a:ext cx="2948940" cy="2857500"/>
          </a:xfrm>
        </p:spPr>
        <p:txBody>
          <a:bodyPr>
            <a:normAutofit/>
          </a:bodyPr>
          <a:lstStyle>
            <a:lvl1pPr marL="0" indent="0">
              <a:lnSpc>
                <a:spcPct val="90000"/>
              </a:lnSpc>
              <a:buNone/>
              <a:defRPr sz="12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D44A9C-858A-4095-AADD-E459FFCEB57B}" type="datetime1">
              <a:rPr lang="en-US" smtClean="0"/>
              <a:t>2/23/2017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36689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274321"/>
            <a:ext cx="7886700" cy="994172"/>
          </a:xfrm>
          <a:prstGeom prst="rect">
            <a:avLst/>
          </a:prstGeom>
        </p:spPr>
        <p:txBody>
          <a:bodyPr vert="horz" lIns="68580" tIns="34290" rIns="68580" bIns="3429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33845" y="1371601"/>
            <a:ext cx="7886700" cy="3263503"/>
          </a:xfrm>
          <a:prstGeom prst="rect">
            <a:avLst/>
          </a:prstGeom>
        </p:spPr>
        <p:txBody>
          <a:bodyPr vert="horz" lIns="68580" tIns="34290" rIns="6858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800">
                <a:solidFill>
                  <a:schemeClr val="tx1">
                    <a:lumMod val="65000"/>
                    <a:lumOff val="35000"/>
                  </a:schemeClr>
                </a:solidFill>
              </a:defRPr>
            </a:lvl1pPr>
          </a:lstStyle>
          <a:p>
            <a:fld id="{8F3718B6-567A-4A9E-95F1-497E2A7F3B03}" type="datetime1">
              <a:rPr lang="en-US" smtClean="0"/>
              <a:t>2/23/2017</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8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6463145" y="4767264"/>
            <a:ext cx="2057400" cy="273844"/>
          </a:xfrm>
          <a:prstGeom prst="rect">
            <a:avLst/>
          </a:prstGeom>
        </p:spPr>
        <p:txBody>
          <a:bodyPr vert="horz" lIns="68580" tIns="34290" rIns="68580" bIns="34290" rtlCol="0" anchor="ctr"/>
          <a:lstStyle>
            <a:lvl1pPr algn="r">
              <a:defRPr sz="8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5513890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4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40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40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40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4750738"/>
            <a:ext cx="9144001" cy="49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68580" tIns="34290" rIns="68580" bIns="3429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384301"/>
            <a:ext cx="7543800" cy="3017520"/>
          </a:xfrm>
          <a:prstGeom prst="rect">
            <a:avLst/>
          </a:prstGeom>
        </p:spPr>
        <p:txBody>
          <a:bodyPr vert="horz" lIns="0" tIns="34290" rIns="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2" y="4844840"/>
            <a:ext cx="1854203" cy="273844"/>
          </a:xfrm>
          <a:prstGeom prst="rect">
            <a:avLst/>
          </a:prstGeom>
        </p:spPr>
        <p:txBody>
          <a:bodyPr vert="horz" lIns="68580" tIns="34290" rIns="68580" bIns="34290" rtlCol="0" anchor="ctr"/>
          <a:lstStyle>
            <a:lvl1pPr algn="l">
              <a:defRPr sz="700">
                <a:solidFill>
                  <a:srgbClr val="FFFFFF"/>
                </a:solidFill>
              </a:defRPr>
            </a:lvl1pPr>
          </a:lstStyle>
          <a:p>
            <a:fld id="{F8900227-7D99-4358-8CB2-2285C5B0D492}" type="datetime1">
              <a:rPr lang="en-US" smtClean="0"/>
              <a:t>2/23/2017</a:t>
            </a:fld>
            <a:endParaRPr lang="en-US" dirty="0"/>
          </a:p>
        </p:txBody>
      </p:sp>
      <p:sp>
        <p:nvSpPr>
          <p:cNvPr id="5" name="Footer Placeholder 4"/>
          <p:cNvSpPr>
            <a:spLocks noGrp="1"/>
          </p:cNvSpPr>
          <p:nvPr>
            <p:ph type="ftr" sz="quarter" idx="3"/>
          </p:nvPr>
        </p:nvSpPr>
        <p:spPr>
          <a:xfrm>
            <a:off x="2764639" y="4844840"/>
            <a:ext cx="3617103" cy="273844"/>
          </a:xfrm>
          <a:prstGeom prst="rect">
            <a:avLst/>
          </a:prstGeom>
        </p:spPr>
        <p:txBody>
          <a:bodyPr vert="horz" lIns="68580" tIns="34290" rIns="68580" bIns="34290" rtlCol="0" anchor="ctr"/>
          <a:lstStyle>
            <a:lvl1pPr algn="ctr">
              <a:defRPr sz="7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6" y="4844840"/>
            <a:ext cx="984019" cy="273844"/>
          </a:xfrm>
          <a:prstGeom prst="rect">
            <a:avLst/>
          </a:prstGeom>
        </p:spPr>
        <p:txBody>
          <a:bodyPr vert="horz" lIns="68580" tIns="34290" rIns="68580" bIns="34290" rtlCol="0" anchor="ctr"/>
          <a:lstStyle>
            <a:lvl1pPr algn="r">
              <a:defRPr sz="80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2974823"/>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hf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4750738"/>
            <a:ext cx="9144001" cy="49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68580" tIns="34290" rIns="68580" bIns="3429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384301"/>
            <a:ext cx="7543800" cy="3017520"/>
          </a:xfrm>
          <a:prstGeom prst="rect">
            <a:avLst/>
          </a:prstGeom>
        </p:spPr>
        <p:txBody>
          <a:bodyPr vert="horz" lIns="0" tIns="34290" rIns="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2" y="4844840"/>
            <a:ext cx="1854203" cy="273844"/>
          </a:xfrm>
          <a:prstGeom prst="rect">
            <a:avLst/>
          </a:prstGeom>
        </p:spPr>
        <p:txBody>
          <a:bodyPr vert="horz" lIns="68580" tIns="34290" rIns="68580" bIns="34290" rtlCol="0" anchor="ctr"/>
          <a:lstStyle>
            <a:lvl1pPr algn="l">
              <a:defRPr sz="700">
                <a:solidFill>
                  <a:srgbClr val="FFFFFF"/>
                </a:solidFill>
              </a:defRPr>
            </a:lvl1pPr>
          </a:lstStyle>
          <a:p>
            <a:fld id="{F8900227-7D99-4358-8CB2-2285C5B0D492}" type="datetime1">
              <a:rPr lang="en-US" smtClean="0"/>
              <a:pPr/>
              <a:t>2/23/2017</a:t>
            </a:fld>
            <a:endParaRPr lang="en-US" dirty="0"/>
          </a:p>
        </p:txBody>
      </p:sp>
      <p:sp>
        <p:nvSpPr>
          <p:cNvPr id="5" name="Footer Placeholder 4"/>
          <p:cNvSpPr>
            <a:spLocks noGrp="1"/>
          </p:cNvSpPr>
          <p:nvPr>
            <p:ph type="ftr" sz="quarter" idx="3"/>
          </p:nvPr>
        </p:nvSpPr>
        <p:spPr>
          <a:xfrm>
            <a:off x="2764639" y="4844840"/>
            <a:ext cx="3617103" cy="273844"/>
          </a:xfrm>
          <a:prstGeom prst="rect">
            <a:avLst/>
          </a:prstGeom>
        </p:spPr>
        <p:txBody>
          <a:bodyPr vert="horz" lIns="68580" tIns="34290" rIns="68580" bIns="34290" rtlCol="0" anchor="ctr"/>
          <a:lstStyle>
            <a:lvl1pPr algn="ctr">
              <a:defRPr sz="7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6" y="4844840"/>
            <a:ext cx="984019" cy="273844"/>
          </a:xfrm>
          <a:prstGeom prst="rect">
            <a:avLst/>
          </a:prstGeom>
        </p:spPr>
        <p:txBody>
          <a:bodyPr vert="horz" lIns="68580" tIns="34290" rIns="68580" bIns="34290" rtlCol="0" anchor="ctr"/>
          <a:lstStyle>
            <a:lvl1pPr algn="r">
              <a:defRPr sz="80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819028"/>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Lst>
  <p:hf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9.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smtClean="0">
                <a:solidFill>
                  <a:schemeClr val="bg1"/>
                </a:solidFill>
                <a:effectLst>
                  <a:outerShdw blurRad="38100" dist="38100" dir="2700000" algn="tl">
                    <a:srgbClr val="000000">
                      <a:alpha val="43137"/>
                    </a:srgbClr>
                  </a:outerShdw>
                </a:effectLst>
              </a:rPr>
              <a:t/>
            </a:r>
            <a:br>
              <a:rPr lang="en-US" sz="5400" dirty="0" smtClean="0">
                <a:solidFill>
                  <a:schemeClr val="bg1"/>
                </a:solidFill>
                <a:effectLst>
                  <a:outerShdw blurRad="38100" dist="38100" dir="2700000" algn="tl">
                    <a:srgbClr val="000000">
                      <a:alpha val="43137"/>
                    </a:srgbClr>
                  </a:outerShdw>
                </a:effectLst>
              </a:rPr>
            </a:br>
            <a:r>
              <a:rPr lang="en-US" sz="5400" dirty="0" smtClean="0">
                <a:solidFill>
                  <a:schemeClr val="bg1"/>
                </a:solidFill>
              </a:rPr>
              <a:t>Financial Representative Meeting</a:t>
            </a:r>
            <a:endParaRPr lang="en-US" sz="5400" dirty="0">
              <a:solidFill>
                <a:schemeClr val="bg1"/>
              </a:solidFill>
            </a:endParaRPr>
          </a:p>
        </p:txBody>
      </p:sp>
      <p:sp>
        <p:nvSpPr>
          <p:cNvPr id="3" name="Subtitle 2"/>
          <p:cNvSpPr>
            <a:spLocks noGrp="1"/>
          </p:cNvSpPr>
          <p:nvPr>
            <p:ph type="subTitle" idx="1"/>
          </p:nvPr>
        </p:nvSpPr>
        <p:spPr>
          <a:xfrm>
            <a:off x="825038" y="3341716"/>
            <a:ext cx="7543800" cy="1039785"/>
          </a:xfrm>
        </p:spPr>
        <p:txBody>
          <a:bodyPr>
            <a:normAutofit/>
          </a:bodyPr>
          <a:lstStyle/>
          <a:p>
            <a:r>
              <a:rPr lang="en-US" dirty="0" smtClean="0">
                <a:solidFill>
                  <a:srgbClr val="CEB888"/>
                </a:solidFill>
                <a:effectLst>
                  <a:outerShdw blurRad="38100" dist="38100" dir="2700000" algn="tl">
                    <a:srgbClr val="000000">
                      <a:alpha val="43137"/>
                    </a:srgbClr>
                  </a:outerShdw>
                </a:effectLst>
              </a:rPr>
              <a:t>Kyle Clark </a:t>
            </a:r>
            <a:r>
              <a:rPr lang="en-US" dirty="0" smtClean="0">
                <a:solidFill>
                  <a:srgbClr val="CEB888"/>
                </a:solidFill>
                <a:effectLst>
                  <a:outerShdw blurRad="38100" dist="38100" dir="2700000" algn="tl">
                    <a:srgbClr val="000000">
                      <a:alpha val="43137"/>
                    </a:srgbClr>
                  </a:outerShdw>
                </a:effectLst>
                <a:latin typeface="Agency FB" panose="020B0503020202020204" pitchFamily="34" charset="0"/>
              </a:rPr>
              <a:t>•</a:t>
            </a:r>
            <a:r>
              <a:rPr lang="en-US" dirty="0" smtClean="0">
                <a:solidFill>
                  <a:srgbClr val="CEB888"/>
                </a:solidFill>
                <a:effectLst>
                  <a:outerShdw blurRad="38100" dist="38100" dir="2700000" algn="tl">
                    <a:srgbClr val="000000">
                      <a:alpha val="43137"/>
                    </a:srgbClr>
                  </a:outerShdw>
                </a:effectLst>
              </a:rPr>
              <a:t>  Vice President for finance &amp; administration</a:t>
            </a:r>
          </a:p>
          <a:p>
            <a:r>
              <a:rPr lang="en-US" dirty="0" smtClean="0">
                <a:solidFill>
                  <a:srgbClr val="CEB888"/>
                </a:solidFill>
              </a:rPr>
              <a:t>February 15, 2017</a:t>
            </a:r>
            <a:endParaRPr lang="en-US" dirty="0">
              <a:solidFill>
                <a:srgbClr val="CEB888"/>
              </a:solidFill>
            </a:endParaRPr>
          </a:p>
          <a:p>
            <a:endParaRPr lang="en-US" dirty="0">
              <a:solidFill>
                <a:srgbClr val="CEB888"/>
              </a:solidFill>
            </a:endParaRPr>
          </a:p>
        </p:txBody>
      </p:sp>
    </p:spTree>
    <p:extLst>
      <p:ext uri="{BB962C8B-B14F-4D97-AF65-F5344CB8AC3E}">
        <p14:creationId xmlns:p14="http://schemas.microsoft.com/office/powerpoint/2010/main" val="3276948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45769"/>
            <a:ext cx="2505136" cy="1714500"/>
          </a:xfrm>
        </p:spPr>
        <p:txBody>
          <a:bodyPr>
            <a:normAutofit fontScale="90000"/>
          </a:bodyPr>
          <a:lstStyle/>
          <a:p>
            <a:r>
              <a:rPr lang="en-US" sz="3200" dirty="0" smtClean="0">
                <a:solidFill>
                  <a:schemeClr val="bg1"/>
                </a:solidFill>
                <a:effectLst>
                  <a:outerShdw blurRad="38100" dist="38100" dir="2700000" algn="tl">
                    <a:srgbClr val="000000">
                      <a:alpha val="43137"/>
                    </a:srgbClr>
                  </a:outerShdw>
                </a:effectLst>
              </a:rPr>
              <a:t>University Housing Replacement Phase II</a:t>
            </a:r>
            <a:endParaRPr lang="en-US" sz="3200" dirty="0">
              <a:solidFill>
                <a:schemeClr val="bg1"/>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6" name="Picture 2" descr="D:\Per1 Phase I.JPG"/>
          <p:cNvPicPr>
            <a:picLocks noChangeAspect="1" noChangeArrowheads="1"/>
          </p:cNvPicPr>
          <p:nvPr/>
        </p:nvPicPr>
        <p:blipFill rotWithShape="1">
          <a:blip r:embed="rId2" cstate="print"/>
          <a:srcRect r="1505"/>
          <a:stretch/>
        </p:blipFill>
        <p:spPr bwMode="auto">
          <a:xfrm>
            <a:off x="3185168" y="2727759"/>
            <a:ext cx="2596865" cy="183736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5168" y="239513"/>
            <a:ext cx="5835079" cy="223981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 r="2703"/>
          <a:stretch/>
        </p:blipFill>
        <p:spPr>
          <a:xfrm>
            <a:off x="5829506" y="2719916"/>
            <a:ext cx="3191679" cy="18452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38130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45769"/>
            <a:ext cx="2505136" cy="1714500"/>
          </a:xfrm>
        </p:spPr>
        <p:txBody>
          <a:bodyPr>
            <a:normAutofit fontScale="90000"/>
          </a:bodyPr>
          <a:lstStyle/>
          <a:p>
            <a:r>
              <a:rPr lang="en-US" sz="3200" dirty="0" smtClean="0">
                <a:solidFill>
                  <a:schemeClr val="bg1"/>
                </a:solidFill>
                <a:effectLst>
                  <a:outerShdw blurRad="38100" dist="38100" dir="2700000" algn="tl">
                    <a:srgbClr val="000000">
                      <a:alpha val="43137"/>
                    </a:srgbClr>
                  </a:outerShdw>
                </a:effectLst>
              </a:rPr>
              <a:t>Earth, Ocean &amp; Atmospheric Sciences</a:t>
            </a:r>
            <a:endParaRPr lang="en-US" sz="3200" dirty="0">
              <a:solidFill>
                <a:schemeClr val="bg1"/>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11</a:t>
            </a:fld>
            <a:endParaRPr lang="en-US" dirty="0"/>
          </a:p>
        </p:txBody>
      </p:sp>
      <p:sp>
        <p:nvSpPr>
          <p:cNvPr id="5" name="Rectangle 4"/>
          <p:cNvSpPr/>
          <p:nvPr/>
        </p:nvSpPr>
        <p:spPr>
          <a:xfrm>
            <a:off x="3269727" y="238707"/>
            <a:ext cx="5723018" cy="4606133"/>
          </a:xfrm>
          <a:prstGeom prst="rect">
            <a:avLst/>
          </a:prstGeom>
        </p:spPr>
        <p:txBody>
          <a:bodyPr wrap="square">
            <a:spAutoFit/>
          </a:bodyPr>
          <a:lstStyle/>
          <a:p>
            <a:pPr>
              <a:lnSpc>
                <a:spcPct val="115000"/>
              </a:lnSpc>
            </a:pPr>
            <a:r>
              <a:rPr lang="en-US" sz="1600" b="1" dirty="0">
                <a:solidFill>
                  <a:schemeClr val="bg1"/>
                </a:solidFill>
                <a:latin typeface="+mj-lt"/>
                <a:ea typeface="Calibri" panose="020F0502020204030204" pitchFamily="34" charset="0"/>
                <a:cs typeface="Times New Roman" panose="02020603050405020304" pitchFamily="18" charset="0"/>
              </a:rPr>
              <a:t>Substantial Completion Date:</a:t>
            </a:r>
            <a:r>
              <a:rPr lang="en-US" sz="1600" dirty="0">
                <a:solidFill>
                  <a:schemeClr val="bg1"/>
                </a:solidFill>
                <a:latin typeface="+mj-lt"/>
                <a:ea typeface="Calibri" panose="020F0502020204030204" pitchFamily="34" charset="0"/>
                <a:cs typeface="Times New Roman" panose="02020603050405020304" pitchFamily="18" charset="0"/>
              </a:rPr>
              <a:t>  02/15/2019 (If funding is received)</a:t>
            </a:r>
          </a:p>
          <a:p>
            <a:pPr>
              <a:lnSpc>
                <a:spcPct val="115000"/>
              </a:lnSpc>
            </a:pPr>
            <a:r>
              <a:rPr lang="en-US" sz="1600" b="1" dirty="0">
                <a:solidFill>
                  <a:schemeClr val="bg1"/>
                </a:solidFill>
                <a:latin typeface="+mj-lt"/>
                <a:ea typeface="Calibri" panose="020F0502020204030204" pitchFamily="34" charset="0"/>
                <a:cs typeface="Times New Roman" panose="02020603050405020304" pitchFamily="18" charset="0"/>
              </a:rPr>
              <a:t>GSF:</a:t>
            </a:r>
            <a:r>
              <a:rPr lang="en-US" sz="1600" dirty="0">
                <a:solidFill>
                  <a:schemeClr val="bg1"/>
                </a:solidFill>
                <a:latin typeface="+mj-lt"/>
                <a:ea typeface="Calibri" panose="020F0502020204030204" pitchFamily="34" charset="0"/>
                <a:cs typeface="Times New Roman" panose="02020603050405020304" pitchFamily="18" charset="0"/>
              </a:rPr>
              <a:t>  130,000 +/-</a:t>
            </a:r>
          </a:p>
          <a:p>
            <a:pPr>
              <a:lnSpc>
                <a:spcPct val="115000"/>
              </a:lnSpc>
            </a:pPr>
            <a:r>
              <a:rPr lang="en-US" sz="1600" b="1" dirty="0">
                <a:solidFill>
                  <a:schemeClr val="bg1"/>
                </a:solidFill>
                <a:latin typeface="+mj-lt"/>
                <a:ea typeface="Calibri" panose="020F0502020204030204" pitchFamily="34" charset="0"/>
                <a:cs typeface="Times New Roman" panose="02020603050405020304" pitchFamily="18" charset="0"/>
              </a:rPr>
              <a:t>Total Cost:</a:t>
            </a:r>
            <a:r>
              <a:rPr lang="en-US" sz="1600" dirty="0">
                <a:solidFill>
                  <a:schemeClr val="bg1"/>
                </a:solidFill>
                <a:latin typeface="+mj-lt"/>
                <a:ea typeface="Calibri" panose="020F0502020204030204" pitchFamily="34" charset="0"/>
                <a:cs typeface="Times New Roman" panose="02020603050405020304" pitchFamily="18" charset="0"/>
              </a:rPr>
              <a:t>  $69,850,000</a:t>
            </a:r>
          </a:p>
          <a:p>
            <a:pPr>
              <a:lnSpc>
                <a:spcPct val="115000"/>
              </a:lnSpc>
            </a:pPr>
            <a:r>
              <a:rPr lang="en-US" sz="1600" b="1" dirty="0">
                <a:solidFill>
                  <a:schemeClr val="bg1"/>
                </a:solidFill>
                <a:latin typeface="+mj-lt"/>
                <a:ea typeface="Calibri" panose="020F0502020204030204" pitchFamily="34" charset="0"/>
                <a:cs typeface="Times New Roman" panose="02020603050405020304" pitchFamily="18" charset="0"/>
              </a:rPr>
              <a:t>Fund Source:</a:t>
            </a:r>
            <a:r>
              <a:rPr lang="en-US" sz="1600" dirty="0">
                <a:solidFill>
                  <a:schemeClr val="bg1"/>
                </a:solidFill>
                <a:latin typeface="+mj-lt"/>
                <a:ea typeface="Calibri" panose="020F0502020204030204" pitchFamily="34" charset="0"/>
                <a:cs typeface="Times New Roman" panose="02020603050405020304" pitchFamily="18" charset="0"/>
              </a:rPr>
              <a:t>  FCO</a:t>
            </a:r>
          </a:p>
          <a:p>
            <a:pPr>
              <a:lnSpc>
                <a:spcPct val="115000"/>
              </a:lnSpc>
            </a:pPr>
            <a:r>
              <a:rPr lang="en-US" sz="1600" dirty="0">
                <a:solidFill>
                  <a:schemeClr val="bg1"/>
                </a:solidFill>
                <a:latin typeface="+mj-lt"/>
                <a:ea typeface="Calibri" panose="020F0502020204030204" pitchFamily="34" charset="0"/>
                <a:cs typeface="Times New Roman" panose="02020603050405020304" pitchFamily="18" charset="0"/>
              </a:rPr>
              <a:t> </a:t>
            </a:r>
            <a:r>
              <a:rPr lang="en-US" sz="1600" b="1" dirty="0">
                <a:solidFill>
                  <a:schemeClr val="bg1"/>
                </a:solidFill>
                <a:latin typeface="+mj-lt"/>
                <a:ea typeface="Calibri" panose="020F0502020204030204" pitchFamily="34" charset="0"/>
                <a:cs typeface="Times New Roman" panose="02020603050405020304" pitchFamily="18" charset="0"/>
              </a:rPr>
              <a:t> </a:t>
            </a:r>
            <a:endParaRPr lang="en-US" sz="1600" dirty="0">
              <a:solidFill>
                <a:schemeClr val="bg1"/>
              </a:solidFill>
              <a:latin typeface="+mj-lt"/>
              <a:ea typeface="Calibri" panose="020F0502020204030204" pitchFamily="34" charset="0"/>
              <a:cs typeface="Times New Roman" panose="02020603050405020304" pitchFamily="18" charset="0"/>
            </a:endParaRPr>
          </a:p>
          <a:p>
            <a:pPr>
              <a:lnSpc>
                <a:spcPct val="115000"/>
              </a:lnSpc>
            </a:pPr>
            <a:r>
              <a:rPr lang="en-US" sz="1600" b="1" dirty="0">
                <a:solidFill>
                  <a:schemeClr val="bg1"/>
                </a:solidFill>
                <a:latin typeface="+mj-lt"/>
                <a:ea typeface="Calibri" panose="020F0502020204030204" pitchFamily="34" charset="0"/>
                <a:cs typeface="Times New Roman" panose="02020603050405020304" pitchFamily="18" charset="0"/>
              </a:rPr>
              <a:t>Project Information:</a:t>
            </a:r>
            <a:endParaRPr lang="en-US" sz="1600" dirty="0">
              <a:solidFill>
                <a:schemeClr val="bg1"/>
              </a:solidFill>
              <a:latin typeface="+mj-lt"/>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sz="1600" dirty="0" smtClean="0">
                <a:solidFill>
                  <a:schemeClr val="bg1"/>
                </a:solidFill>
                <a:latin typeface="+mj-lt"/>
                <a:ea typeface="Calibri" panose="020F0502020204030204" pitchFamily="34" charset="0"/>
                <a:cs typeface="Times New Roman" panose="02020603050405020304" pitchFamily="18" charset="0"/>
              </a:rPr>
              <a:t>Located </a:t>
            </a:r>
            <a:r>
              <a:rPr lang="en-US" sz="1600" dirty="0">
                <a:solidFill>
                  <a:schemeClr val="bg1"/>
                </a:solidFill>
                <a:latin typeface="+mj-lt"/>
                <a:ea typeface="Calibri" panose="020F0502020204030204" pitchFamily="34" charset="0"/>
                <a:cs typeface="Times New Roman" panose="02020603050405020304" pitchFamily="18" charset="0"/>
              </a:rPr>
              <a:t>at the prominent corner of Woodward Avenue &amp; Tennessee Street, the new EOAS building will provide state of the art classrooms, teaching labs, research labs, and offices for the Earth Ocean &amp; Atmospheric Sciences Department which has been created from the recently merged departments of Geology, Oceanography, and Meteorology.</a:t>
            </a:r>
          </a:p>
          <a:p>
            <a:pPr>
              <a:lnSpc>
                <a:spcPct val="115000"/>
              </a:lnSpc>
            </a:pPr>
            <a:r>
              <a:rPr lang="en-US" sz="1600" b="1" dirty="0">
                <a:solidFill>
                  <a:schemeClr val="bg1"/>
                </a:solidFill>
                <a:latin typeface="+mj-lt"/>
                <a:ea typeface="Calibri" panose="020F0502020204030204" pitchFamily="34" charset="0"/>
                <a:cs typeface="Times New Roman" panose="02020603050405020304" pitchFamily="18" charset="0"/>
              </a:rPr>
              <a:t> </a:t>
            </a:r>
            <a:endParaRPr lang="en-US" sz="1600" dirty="0">
              <a:solidFill>
                <a:schemeClr val="bg1"/>
              </a:solidFill>
              <a:latin typeface="+mj-lt"/>
              <a:ea typeface="Calibri" panose="020F0502020204030204" pitchFamily="34" charset="0"/>
              <a:cs typeface="Times New Roman" panose="02020603050405020304" pitchFamily="18" charset="0"/>
            </a:endParaRPr>
          </a:p>
          <a:p>
            <a:pPr>
              <a:lnSpc>
                <a:spcPct val="115000"/>
              </a:lnSpc>
            </a:pPr>
            <a:r>
              <a:rPr lang="en-US" sz="1600" b="1" dirty="0">
                <a:solidFill>
                  <a:schemeClr val="bg1"/>
                </a:solidFill>
                <a:latin typeface="+mj-lt"/>
                <a:ea typeface="Calibri" panose="020F0502020204030204" pitchFamily="34" charset="0"/>
                <a:cs typeface="Times New Roman" panose="02020603050405020304" pitchFamily="18" charset="0"/>
              </a:rPr>
              <a:t>Consultants: </a:t>
            </a:r>
            <a:endParaRPr lang="en-US" sz="1600" dirty="0">
              <a:solidFill>
                <a:schemeClr val="bg1"/>
              </a:solidFill>
              <a:latin typeface="+mj-lt"/>
              <a:ea typeface="Calibri" panose="020F0502020204030204" pitchFamily="34" charset="0"/>
              <a:cs typeface="Times New Roman" panose="02020603050405020304" pitchFamily="18" charset="0"/>
            </a:endParaRPr>
          </a:p>
          <a:p>
            <a:pPr marL="457200">
              <a:lnSpc>
                <a:spcPct val="115000"/>
              </a:lnSpc>
            </a:pPr>
            <a:r>
              <a:rPr lang="en-US" sz="1600" dirty="0">
                <a:solidFill>
                  <a:schemeClr val="bg1"/>
                </a:solidFill>
                <a:latin typeface="+mj-lt"/>
                <a:ea typeface="Calibri" panose="020F0502020204030204" pitchFamily="34" charset="0"/>
                <a:cs typeface="Times New Roman" panose="02020603050405020304" pitchFamily="18" charset="0"/>
              </a:rPr>
              <a:t>Architects – Bohlin Cywinski Jackson Architects, Pittsburgh, PA</a:t>
            </a:r>
          </a:p>
          <a:p>
            <a:pPr marL="457200">
              <a:lnSpc>
                <a:spcPct val="115000"/>
              </a:lnSpc>
            </a:pPr>
            <a:r>
              <a:rPr lang="en-US" sz="1600" dirty="0">
                <a:solidFill>
                  <a:schemeClr val="bg1"/>
                </a:solidFill>
                <a:latin typeface="+mj-lt"/>
                <a:ea typeface="Calibri" panose="020F0502020204030204" pitchFamily="34" charset="0"/>
                <a:cs typeface="Times New Roman" panose="02020603050405020304" pitchFamily="18" charset="0"/>
              </a:rPr>
              <a:t>Contractor – Ajax Construction, Tallahassee, FL</a:t>
            </a:r>
          </a:p>
        </p:txBody>
      </p:sp>
    </p:spTree>
    <p:extLst>
      <p:ext uri="{BB962C8B-B14F-4D97-AF65-F5344CB8AC3E}">
        <p14:creationId xmlns:p14="http://schemas.microsoft.com/office/powerpoint/2010/main" val="7231219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45769"/>
            <a:ext cx="2505136" cy="1714500"/>
          </a:xfrm>
        </p:spPr>
        <p:txBody>
          <a:bodyPr>
            <a:normAutofit fontScale="90000"/>
          </a:bodyPr>
          <a:lstStyle/>
          <a:p>
            <a:r>
              <a:rPr lang="en-US" sz="3200" dirty="0" smtClean="0">
                <a:solidFill>
                  <a:schemeClr val="bg1"/>
                </a:solidFill>
                <a:effectLst>
                  <a:outerShdw blurRad="38100" dist="38100" dir="2700000" algn="tl">
                    <a:srgbClr val="000000">
                      <a:alpha val="43137"/>
                    </a:srgbClr>
                  </a:outerShdw>
                </a:effectLst>
              </a:rPr>
              <a:t>Earth, Ocean &amp; Atmospheric Sciences</a:t>
            </a:r>
            <a:endParaRPr lang="en-US" sz="3200" dirty="0">
              <a:solidFill>
                <a:schemeClr val="bg1"/>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26" r="3615"/>
          <a:stretch/>
        </p:blipFill>
        <p:spPr>
          <a:xfrm>
            <a:off x="3190447" y="775778"/>
            <a:ext cx="5795423" cy="34180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95177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bg1"/>
                </a:solidFill>
                <a:effectLst>
                  <a:outerShdw blurRad="38100" dist="38100" dir="2700000" algn="tl">
                    <a:srgbClr val="000000">
                      <a:alpha val="43137"/>
                    </a:srgbClr>
                  </a:outerShdw>
                </a:effectLst>
              </a:rPr>
              <a:t>Earth, Ocean &amp; Atmospheric Sciences</a:t>
            </a:r>
            <a:endParaRPr lang="en-US" sz="3200" dirty="0">
              <a:solidFill>
                <a:schemeClr val="bg1"/>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935" t="1793" r="14159" b="17533"/>
          <a:stretch/>
        </p:blipFill>
        <p:spPr>
          <a:xfrm>
            <a:off x="162456" y="1542136"/>
            <a:ext cx="4265761" cy="293360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8485" t="2406" r="15317" b="18195"/>
          <a:stretch/>
        </p:blipFill>
        <p:spPr>
          <a:xfrm>
            <a:off x="4623141" y="1542136"/>
            <a:ext cx="4351025" cy="2933609"/>
          </a:xfrm>
          <a:prstGeom prst="rect">
            <a:avLst/>
          </a:prstGeom>
        </p:spPr>
      </p:pic>
    </p:spTree>
    <p:extLst>
      <p:ext uri="{BB962C8B-B14F-4D97-AF65-F5344CB8AC3E}">
        <p14:creationId xmlns:p14="http://schemas.microsoft.com/office/powerpoint/2010/main" val="29873737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outerShdw blurRad="38100" dist="38100" dir="2700000" algn="tl">
                    <a:srgbClr val="000000">
                      <a:alpha val="43137"/>
                    </a:srgbClr>
                  </a:outerShdw>
                </a:effectLst>
              </a:rPr>
              <a:t>Interdisciplinary Research &amp; Commercialization Building (IRCB)</a:t>
            </a:r>
          </a:p>
        </p:txBody>
      </p:sp>
      <p:sp>
        <p:nvSpPr>
          <p:cNvPr id="4" name="Slide Number Placeholder 3"/>
          <p:cNvSpPr>
            <a:spLocks noGrp="1"/>
          </p:cNvSpPr>
          <p:nvPr>
            <p:ph type="sldNum" sz="quarter" idx="12"/>
          </p:nvPr>
        </p:nvSpPr>
        <p:spPr/>
        <p:txBody>
          <a:bodyPr/>
          <a:lstStyle/>
          <a:p>
            <a:fld id="{AB4657C7-E956-44D4-85A8-C32ECB814B09}" type="slidenum">
              <a:rPr lang="en-US" smtClean="0"/>
              <a:pPr/>
              <a:t>14</a:t>
            </a:fld>
            <a:endParaRPr lang="en-US" dirty="0"/>
          </a:p>
        </p:txBody>
      </p:sp>
      <p:sp>
        <p:nvSpPr>
          <p:cNvPr id="5" name="Rectangle 4"/>
          <p:cNvSpPr/>
          <p:nvPr/>
        </p:nvSpPr>
        <p:spPr>
          <a:xfrm>
            <a:off x="3216298" y="187780"/>
            <a:ext cx="5728321" cy="4552015"/>
          </a:xfrm>
          <a:prstGeom prst="rect">
            <a:avLst/>
          </a:prstGeom>
        </p:spPr>
        <p:txBody>
          <a:bodyPr wrap="square">
            <a:spAutoFit/>
          </a:bodyPr>
          <a:lstStyle/>
          <a:p>
            <a:pPr>
              <a:lnSpc>
                <a:spcPct val="115000"/>
              </a:lnSpc>
            </a:pPr>
            <a:r>
              <a:rPr lang="en-US" b="1" dirty="0">
                <a:solidFill>
                  <a:schemeClr val="bg1"/>
                </a:solidFill>
                <a:latin typeface="+mj-lt"/>
                <a:ea typeface="Calibri" panose="020F0502020204030204" pitchFamily="34" charset="0"/>
                <a:cs typeface="Times New Roman" panose="02020603050405020304" pitchFamily="18" charset="0"/>
              </a:rPr>
              <a:t>Completion Date:</a:t>
            </a:r>
            <a:r>
              <a:rPr lang="en-US" dirty="0">
                <a:solidFill>
                  <a:schemeClr val="bg1"/>
                </a:solidFill>
                <a:latin typeface="+mj-lt"/>
                <a:ea typeface="Calibri" panose="020F0502020204030204" pitchFamily="34" charset="0"/>
                <a:cs typeface="Times New Roman" panose="02020603050405020304" pitchFamily="18" charset="0"/>
              </a:rPr>
              <a:t>  06/15/2019 (If funding is received)</a:t>
            </a:r>
          </a:p>
          <a:p>
            <a:pPr>
              <a:lnSpc>
                <a:spcPct val="115000"/>
              </a:lnSpc>
            </a:pPr>
            <a:r>
              <a:rPr lang="en-US" b="1" dirty="0">
                <a:solidFill>
                  <a:schemeClr val="bg1"/>
                </a:solidFill>
                <a:latin typeface="+mj-lt"/>
                <a:ea typeface="Calibri" panose="020F0502020204030204" pitchFamily="34" charset="0"/>
                <a:cs typeface="Times New Roman" panose="02020603050405020304" pitchFamily="18" charset="0"/>
              </a:rPr>
              <a:t>GSF:</a:t>
            </a:r>
            <a:r>
              <a:rPr lang="en-US" dirty="0">
                <a:solidFill>
                  <a:schemeClr val="bg1"/>
                </a:solidFill>
                <a:latin typeface="+mj-lt"/>
                <a:ea typeface="Calibri" panose="020F0502020204030204" pitchFamily="34" charset="0"/>
                <a:cs typeface="Times New Roman" panose="02020603050405020304" pitchFamily="18" charset="0"/>
              </a:rPr>
              <a:t>  125,000</a:t>
            </a:r>
          </a:p>
          <a:p>
            <a:pPr>
              <a:lnSpc>
                <a:spcPct val="115000"/>
              </a:lnSpc>
            </a:pPr>
            <a:r>
              <a:rPr lang="en-US" b="1" dirty="0">
                <a:solidFill>
                  <a:schemeClr val="bg1"/>
                </a:solidFill>
                <a:latin typeface="+mj-lt"/>
                <a:ea typeface="Calibri" panose="020F0502020204030204" pitchFamily="34" charset="0"/>
                <a:cs typeface="Times New Roman" panose="02020603050405020304" pitchFamily="18" charset="0"/>
              </a:rPr>
              <a:t>Total Cost:</a:t>
            </a:r>
            <a:r>
              <a:rPr lang="en-US" dirty="0">
                <a:solidFill>
                  <a:schemeClr val="bg1"/>
                </a:solidFill>
                <a:latin typeface="+mj-lt"/>
                <a:ea typeface="Calibri" panose="020F0502020204030204" pitchFamily="34" charset="0"/>
                <a:cs typeface="Times New Roman" panose="02020603050405020304" pitchFamily="18" charset="0"/>
              </a:rPr>
              <a:t>  $85,000,000 (including equipment)</a:t>
            </a:r>
          </a:p>
          <a:p>
            <a:pPr>
              <a:lnSpc>
                <a:spcPct val="115000"/>
              </a:lnSpc>
            </a:pPr>
            <a:r>
              <a:rPr lang="en-US" b="1" dirty="0">
                <a:solidFill>
                  <a:schemeClr val="bg1"/>
                </a:solidFill>
                <a:latin typeface="+mj-lt"/>
                <a:ea typeface="Calibri" panose="020F0502020204030204" pitchFamily="34" charset="0"/>
                <a:cs typeface="Times New Roman" panose="02020603050405020304" pitchFamily="18" charset="0"/>
              </a:rPr>
              <a:t>Fund Source:</a:t>
            </a:r>
            <a:r>
              <a:rPr lang="en-US" dirty="0">
                <a:solidFill>
                  <a:schemeClr val="bg1"/>
                </a:solidFill>
                <a:latin typeface="+mj-lt"/>
                <a:ea typeface="Calibri" panose="020F0502020204030204" pitchFamily="34" charset="0"/>
                <a:cs typeface="Times New Roman" panose="02020603050405020304" pitchFamily="18" charset="0"/>
              </a:rPr>
              <a:t>  University Funds/FCO</a:t>
            </a:r>
          </a:p>
          <a:p>
            <a:pPr indent="342900">
              <a:lnSpc>
                <a:spcPct val="115000"/>
              </a:lnSpc>
            </a:pPr>
            <a:r>
              <a:rPr lang="en-US" b="1" dirty="0">
                <a:solidFill>
                  <a:schemeClr val="bg1"/>
                </a:solidFill>
                <a:latin typeface="+mj-lt"/>
                <a:ea typeface="Calibri" panose="020F0502020204030204" pitchFamily="34" charset="0"/>
                <a:cs typeface="Times New Roman" panose="02020603050405020304" pitchFamily="18" charset="0"/>
              </a:rPr>
              <a:t> </a:t>
            </a:r>
            <a:endParaRPr lang="en-US" dirty="0">
              <a:solidFill>
                <a:schemeClr val="bg1"/>
              </a:solidFill>
              <a:latin typeface="+mj-lt"/>
              <a:ea typeface="Calibri" panose="020F0502020204030204" pitchFamily="34" charset="0"/>
              <a:cs typeface="Times New Roman" panose="02020603050405020304" pitchFamily="18" charset="0"/>
            </a:endParaRPr>
          </a:p>
          <a:p>
            <a:pPr>
              <a:lnSpc>
                <a:spcPct val="115000"/>
              </a:lnSpc>
            </a:pPr>
            <a:r>
              <a:rPr lang="en-US" b="1" dirty="0">
                <a:solidFill>
                  <a:schemeClr val="bg1"/>
                </a:solidFill>
                <a:latin typeface="+mj-lt"/>
                <a:ea typeface="Calibri" panose="020F0502020204030204" pitchFamily="34" charset="0"/>
                <a:cs typeface="Times New Roman" panose="02020603050405020304" pitchFamily="18" charset="0"/>
              </a:rPr>
              <a:t>Project Information:</a:t>
            </a:r>
            <a:r>
              <a:rPr lang="en-US" dirty="0">
                <a:solidFill>
                  <a:schemeClr val="bg1"/>
                </a:solidFill>
                <a:latin typeface="+mj-lt"/>
                <a:ea typeface="Calibri" panose="020F0502020204030204" pitchFamily="34" charset="0"/>
                <a:cs typeface="Times New Roman" panose="02020603050405020304" pitchFamily="18" charset="0"/>
              </a:rPr>
              <a:t>  </a:t>
            </a:r>
            <a:endParaRPr lang="en-US" sz="1100" dirty="0">
              <a:solidFill>
                <a:schemeClr val="bg1"/>
              </a:solidFill>
              <a:latin typeface="+mj-lt"/>
              <a:ea typeface="Calibri" panose="020F0502020204030204" pitchFamily="34" charset="0"/>
              <a:cs typeface="Times New Roman" panose="02020603050405020304" pitchFamily="18" charset="0"/>
            </a:endParaRPr>
          </a:p>
          <a:p>
            <a:pPr marL="347663">
              <a:lnSpc>
                <a:spcPct val="115000"/>
              </a:lnSpc>
            </a:pPr>
            <a:r>
              <a:rPr lang="en-US" dirty="0">
                <a:solidFill>
                  <a:schemeClr val="bg1"/>
                </a:solidFill>
                <a:latin typeface="+mj-lt"/>
                <a:ea typeface="Calibri" panose="020F0502020204030204" pitchFamily="34" charset="0"/>
                <a:cs typeface="Times New Roman" panose="02020603050405020304" pitchFamily="18" charset="0"/>
              </a:rPr>
              <a:t>This new facility will house interdisciplinary teams by creating a collaborative environment to conduct research and to develop commercialization opportunities to bring products to market.  Spaces to be constructed are research labs, imaging/characterization labs, clean room facilities, collaboration spaces, administrative spaces, and building support functions.  Researchers in the disciplines of biomedical engineering, chemistry, chemical engineering, condensed matter physics, and device prototyping will be accommodated.</a:t>
            </a:r>
          </a:p>
          <a:p>
            <a:pPr>
              <a:lnSpc>
                <a:spcPct val="115000"/>
              </a:lnSpc>
            </a:pPr>
            <a:r>
              <a:rPr lang="en-US" dirty="0">
                <a:solidFill>
                  <a:schemeClr val="bg1"/>
                </a:solidFill>
                <a:latin typeface="+mj-lt"/>
                <a:ea typeface="Calibri" panose="020F0502020204030204" pitchFamily="34" charset="0"/>
                <a:cs typeface="Times New Roman" panose="02020603050405020304" pitchFamily="18" charset="0"/>
              </a:rPr>
              <a:t> </a:t>
            </a:r>
          </a:p>
          <a:p>
            <a:pPr>
              <a:lnSpc>
                <a:spcPct val="115000"/>
              </a:lnSpc>
            </a:pPr>
            <a:r>
              <a:rPr lang="en-US" b="1" dirty="0">
                <a:solidFill>
                  <a:schemeClr val="bg1"/>
                </a:solidFill>
                <a:latin typeface="+mj-lt"/>
                <a:ea typeface="Calibri" panose="020F0502020204030204" pitchFamily="34" charset="0"/>
                <a:cs typeface="Times New Roman" panose="02020603050405020304" pitchFamily="18" charset="0"/>
              </a:rPr>
              <a:t>Consultants: </a:t>
            </a:r>
            <a:endParaRPr lang="en-US" dirty="0">
              <a:solidFill>
                <a:schemeClr val="bg1"/>
              </a:solidFill>
              <a:latin typeface="+mj-lt"/>
              <a:ea typeface="Calibri" panose="020F0502020204030204" pitchFamily="34" charset="0"/>
              <a:cs typeface="Times New Roman" panose="02020603050405020304" pitchFamily="18" charset="0"/>
            </a:endParaRPr>
          </a:p>
          <a:p>
            <a:pPr marL="347663">
              <a:lnSpc>
                <a:spcPct val="115000"/>
              </a:lnSpc>
            </a:pPr>
            <a:r>
              <a:rPr lang="en-US" dirty="0">
                <a:solidFill>
                  <a:schemeClr val="bg1"/>
                </a:solidFill>
                <a:latin typeface="+mj-lt"/>
                <a:ea typeface="Calibri" panose="020F0502020204030204" pitchFamily="34" charset="0"/>
                <a:cs typeface="Times New Roman" panose="02020603050405020304" pitchFamily="18" charset="0"/>
              </a:rPr>
              <a:t>Architect – Wilson Architects, Boston, MA</a:t>
            </a:r>
          </a:p>
          <a:p>
            <a:pPr marL="347663">
              <a:lnSpc>
                <a:spcPct val="115000"/>
              </a:lnSpc>
            </a:pPr>
            <a:r>
              <a:rPr lang="en-US" dirty="0">
                <a:solidFill>
                  <a:schemeClr val="bg1"/>
                </a:solidFill>
                <a:latin typeface="+mj-lt"/>
                <a:ea typeface="Calibri" panose="020F0502020204030204" pitchFamily="34" charset="0"/>
                <a:cs typeface="Times New Roman" panose="02020603050405020304" pitchFamily="18" charset="0"/>
              </a:rPr>
              <a:t>Contractor – Whiting-Turner, Tampa, FL</a:t>
            </a:r>
          </a:p>
        </p:txBody>
      </p:sp>
    </p:spTree>
    <p:extLst>
      <p:ext uri="{BB962C8B-B14F-4D97-AF65-F5344CB8AC3E}">
        <p14:creationId xmlns:p14="http://schemas.microsoft.com/office/powerpoint/2010/main" val="42712944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outerShdw blurRad="38100" dist="38100" dir="2700000" algn="tl">
                    <a:srgbClr val="000000">
                      <a:alpha val="43137"/>
                    </a:srgbClr>
                  </a:outerShdw>
                </a:effectLst>
              </a:rPr>
              <a:t>Interdisciplinary Research &amp; Commercialization Building (IRCB)</a:t>
            </a:r>
          </a:p>
        </p:txBody>
      </p:sp>
      <p:sp>
        <p:nvSpPr>
          <p:cNvPr id="4" name="Slide Number Placeholder 3"/>
          <p:cNvSpPr>
            <a:spLocks noGrp="1"/>
          </p:cNvSpPr>
          <p:nvPr>
            <p:ph type="sldNum" sz="quarter" idx="12"/>
          </p:nvPr>
        </p:nvSpPr>
        <p:spPr/>
        <p:txBody>
          <a:bodyPr/>
          <a:lstStyle/>
          <a:p>
            <a:fld id="{AB4657C7-E956-44D4-85A8-C32ECB814B09}" type="slidenum">
              <a:rPr lang="en-US" smtClean="0"/>
              <a:pPr/>
              <a:t>15</a:t>
            </a:fld>
            <a:endParaRPr lang="en-US" dirty="0"/>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266" t="3636" r="6166" b="16262"/>
          <a:stretch/>
        </p:blipFill>
        <p:spPr bwMode="auto">
          <a:xfrm>
            <a:off x="3168316" y="364381"/>
            <a:ext cx="5894614" cy="431360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351838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effectLst>
                  <a:outerShdw blurRad="38100" dist="38100" dir="2700000" algn="tl">
                    <a:srgbClr val="000000">
                      <a:alpha val="43137"/>
                    </a:srgbClr>
                  </a:outerShdw>
                </a:effectLst>
              </a:rPr>
              <a:t>Interdisciplinary Research &amp; Commercialization Building (IRCB)</a:t>
            </a:r>
          </a:p>
        </p:txBody>
      </p:sp>
      <p:sp>
        <p:nvSpPr>
          <p:cNvPr id="4" name="Slide Number Placeholder 3"/>
          <p:cNvSpPr>
            <a:spLocks noGrp="1"/>
          </p:cNvSpPr>
          <p:nvPr>
            <p:ph type="sldNum" sz="quarter" idx="12"/>
          </p:nvPr>
        </p:nvSpPr>
        <p:spPr/>
        <p:txBody>
          <a:bodyPr/>
          <a:lstStyle/>
          <a:p>
            <a:fld id="{AB4657C7-E956-44D4-85A8-C32ECB814B09}" type="slidenum">
              <a:rPr lang="en-US" smtClean="0"/>
              <a:pPr/>
              <a:t>16</a:t>
            </a:fld>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81002" y="1663796"/>
            <a:ext cx="4298859" cy="2420066"/>
          </a:xfrm>
          <a:prstGeom prst="rect">
            <a:avLst/>
          </a:prstGeom>
          <a:ln>
            <a:noFill/>
          </a:ln>
          <a:effectLst>
            <a:outerShdw blurRad="190500" algn="tl" rotWithShape="0">
              <a:srgbClr val="000000">
                <a:alpha val="70000"/>
              </a:srgbClr>
            </a:outerShdw>
          </a:effec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67329" y="1663796"/>
            <a:ext cx="4302340" cy="24200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134303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45769"/>
            <a:ext cx="2537804" cy="1714500"/>
          </a:xfrm>
        </p:spPr>
        <p:txBody>
          <a:bodyPr>
            <a:normAutofit/>
          </a:bodyPr>
          <a:lstStyle/>
          <a:p>
            <a:r>
              <a:rPr lang="en-US" dirty="0" smtClean="0">
                <a:effectLst>
                  <a:outerShdw blurRad="38100" dist="38100" dir="2700000" algn="tl">
                    <a:srgbClr val="000000">
                      <a:alpha val="43137"/>
                    </a:srgbClr>
                  </a:outerShdw>
                </a:effectLst>
              </a:rPr>
              <a:t>College of Business</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AB4657C7-E956-44D4-85A8-C32ECB814B09}" type="slidenum">
              <a:rPr lang="en-US" smtClean="0"/>
              <a:pPr/>
              <a:t>17</a:t>
            </a:fld>
            <a:endParaRPr lang="en-US" dirty="0"/>
          </a:p>
        </p:txBody>
      </p:sp>
      <p:sp>
        <p:nvSpPr>
          <p:cNvPr id="3" name="Rectangle 2"/>
          <p:cNvSpPr/>
          <p:nvPr/>
        </p:nvSpPr>
        <p:spPr>
          <a:xfrm>
            <a:off x="3248525" y="338409"/>
            <a:ext cx="5744219" cy="4353243"/>
          </a:xfrm>
          <a:prstGeom prst="rect">
            <a:avLst/>
          </a:prstGeom>
        </p:spPr>
        <p:txBody>
          <a:bodyPr wrap="square">
            <a:spAutoFit/>
          </a:bodyPr>
          <a:lstStyle/>
          <a:p>
            <a:r>
              <a:rPr lang="en-US" sz="1800" b="1" dirty="0">
                <a:solidFill>
                  <a:schemeClr val="bg1"/>
                </a:solidFill>
                <a:latin typeface="+mj-lt"/>
              </a:rPr>
              <a:t>Substantial Completion Date:</a:t>
            </a:r>
            <a:r>
              <a:rPr lang="en-US" sz="1800" dirty="0">
                <a:solidFill>
                  <a:schemeClr val="bg1"/>
                </a:solidFill>
                <a:latin typeface="+mj-lt"/>
              </a:rPr>
              <a:t>  TBD</a:t>
            </a:r>
          </a:p>
          <a:p>
            <a:r>
              <a:rPr lang="en-US" sz="1800" b="1" dirty="0">
                <a:solidFill>
                  <a:schemeClr val="bg1"/>
                </a:solidFill>
                <a:latin typeface="+mj-lt"/>
              </a:rPr>
              <a:t>GSF:</a:t>
            </a:r>
            <a:r>
              <a:rPr lang="en-US" sz="1800" dirty="0">
                <a:solidFill>
                  <a:schemeClr val="bg1"/>
                </a:solidFill>
                <a:latin typeface="+mj-lt"/>
              </a:rPr>
              <a:t>  250,000</a:t>
            </a:r>
          </a:p>
          <a:p>
            <a:r>
              <a:rPr lang="en-US" sz="1800" b="1" dirty="0">
                <a:solidFill>
                  <a:schemeClr val="bg1"/>
                </a:solidFill>
                <a:latin typeface="+mj-lt"/>
              </a:rPr>
              <a:t>Total Cost:</a:t>
            </a:r>
            <a:r>
              <a:rPr lang="en-US" sz="1800" dirty="0">
                <a:solidFill>
                  <a:schemeClr val="bg1"/>
                </a:solidFill>
                <a:latin typeface="+mj-lt"/>
              </a:rPr>
              <a:t>  $88,000,000</a:t>
            </a:r>
          </a:p>
          <a:p>
            <a:r>
              <a:rPr lang="en-US" sz="1800" b="1" dirty="0">
                <a:solidFill>
                  <a:schemeClr val="bg1"/>
                </a:solidFill>
                <a:latin typeface="+mj-lt"/>
              </a:rPr>
              <a:t>Fund Source:</a:t>
            </a:r>
            <a:r>
              <a:rPr lang="en-US" sz="1800" dirty="0">
                <a:solidFill>
                  <a:schemeClr val="bg1"/>
                </a:solidFill>
                <a:latin typeface="+mj-lt"/>
              </a:rPr>
              <a:t>  FCO/Private Funds</a:t>
            </a:r>
          </a:p>
          <a:p>
            <a:r>
              <a:rPr lang="en-US" sz="1800" b="1" dirty="0">
                <a:solidFill>
                  <a:schemeClr val="bg1"/>
                </a:solidFill>
                <a:latin typeface="+mj-lt"/>
              </a:rPr>
              <a:t> </a:t>
            </a:r>
            <a:endParaRPr lang="en-US" sz="1800" dirty="0">
              <a:solidFill>
                <a:schemeClr val="bg1"/>
              </a:solidFill>
              <a:latin typeface="+mj-lt"/>
            </a:endParaRPr>
          </a:p>
          <a:p>
            <a:r>
              <a:rPr lang="en-US" sz="1800" b="1" dirty="0">
                <a:solidFill>
                  <a:schemeClr val="bg1"/>
                </a:solidFill>
                <a:latin typeface="+mj-lt"/>
              </a:rPr>
              <a:t>Project Information:</a:t>
            </a:r>
            <a:endParaRPr lang="en-US" sz="1800" dirty="0">
              <a:solidFill>
                <a:schemeClr val="bg1"/>
              </a:solidFill>
              <a:latin typeface="+mj-lt"/>
            </a:endParaRPr>
          </a:p>
          <a:p>
            <a:pPr marL="463550" indent="0">
              <a:buNone/>
            </a:pPr>
            <a:r>
              <a:rPr lang="en-US" sz="1800" dirty="0">
                <a:solidFill>
                  <a:schemeClr val="bg1"/>
                </a:solidFill>
                <a:latin typeface="+mj-lt"/>
              </a:rPr>
              <a:t>The project completely relocates the College of Business to the O’Connell property south of the Civic Center.  This facility will include space for teaching, meeting, collaboration, administration, and event spaces.</a:t>
            </a:r>
          </a:p>
          <a:p>
            <a:pPr marL="463550" indent="0">
              <a:buNone/>
            </a:pPr>
            <a:endParaRPr lang="en-US" sz="1800" dirty="0">
              <a:solidFill>
                <a:schemeClr val="bg1"/>
              </a:solidFill>
              <a:latin typeface="+mj-lt"/>
            </a:endParaRPr>
          </a:p>
          <a:p>
            <a:pPr>
              <a:lnSpc>
                <a:spcPct val="115000"/>
              </a:lnSpc>
            </a:pPr>
            <a:r>
              <a:rPr lang="en-US" sz="1800" b="1" dirty="0">
                <a:solidFill>
                  <a:schemeClr val="bg1"/>
                </a:solidFill>
                <a:latin typeface="+mj-lt"/>
                <a:ea typeface="Calibri" panose="020F0502020204030204" pitchFamily="34" charset="0"/>
                <a:cs typeface="Times New Roman" panose="02020603050405020304" pitchFamily="18" charset="0"/>
              </a:rPr>
              <a:t>Consultants: </a:t>
            </a:r>
            <a:endParaRPr lang="en-US" sz="1800" dirty="0">
              <a:solidFill>
                <a:schemeClr val="bg1"/>
              </a:solidFill>
              <a:latin typeface="+mj-lt"/>
              <a:ea typeface="Calibri" panose="020F0502020204030204" pitchFamily="34" charset="0"/>
              <a:cs typeface="Times New Roman" panose="02020603050405020304" pitchFamily="18" charset="0"/>
            </a:endParaRPr>
          </a:p>
          <a:p>
            <a:pPr marL="457200">
              <a:lnSpc>
                <a:spcPct val="115000"/>
              </a:lnSpc>
            </a:pPr>
            <a:r>
              <a:rPr lang="en-US" sz="1800" dirty="0">
                <a:solidFill>
                  <a:schemeClr val="bg1"/>
                </a:solidFill>
                <a:latin typeface="+mj-lt"/>
                <a:ea typeface="Calibri" panose="020F0502020204030204" pitchFamily="34" charset="0"/>
                <a:cs typeface="Times New Roman" panose="02020603050405020304" pitchFamily="18" charset="0"/>
              </a:rPr>
              <a:t>Architects – TBD</a:t>
            </a:r>
          </a:p>
          <a:p>
            <a:pPr marL="457200">
              <a:lnSpc>
                <a:spcPct val="115000"/>
              </a:lnSpc>
            </a:pPr>
            <a:r>
              <a:rPr lang="en-US" sz="1800" dirty="0">
                <a:solidFill>
                  <a:schemeClr val="bg1"/>
                </a:solidFill>
                <a:latin typeface="+mj-lt"/>
                <a:ea typeface="Calibri" panose="020F0502020204030204" pitchFamily="34" charset="0"/>
                <a:cs typeface="Times New Roman" panose="02020603050405020304" pitchFamily="18" charset="0"/>
              </a:rPr>
              <a:t>Contractor – TBD</a:t>
            </a:r>
          </a:p>
        </p:txBody>
      </p:sp>
    </p:spTree>
    <p:extLst>
      <p:ext uri="{BB962C8B-B14F-4D97-AF65-F5344CB8AC3E}">
        <p14:creationId xmlns:p14="http://schemas.microsoft.com/office/powerpoint/2010/main" val="40007580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45769"/>
            <a:ext cx="2537804" cy="1714500"/>
          </a:xfrm>
        </p:spPr>
        <p:txBody>
          <a:bodyPr>
            <a:normAutofit/>
          </a:bodyPr>
          <a:lstStyle/>
          <a:p>
            <a:r>
              <a:rPr lang="en-US" dirty="0" smtClean="0">
                <a:effectLst>
                  <a:outerShdw blurRad="38100" dist="38100" dir="2700000" algn="tl">
                    <a:srgbClr val="000000">
                      <a:alpha val="43137"/>
                    </a:srgbClr>
                  </a:outerShdw>
                </a:effectLst>
              </a:rPr>
              <a:t>College of Business</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AB4657C7-E956-44D4-85A8-C32ECB814B09}" type="slidenum">
              <a:rPr lang="en-US" smtClean="0"/>
              <a:pPr/>
              <a:t>18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9463" y="275007"/>
            <a:ext cx="5863342" cy="4505211"/>
          </a:xfrm>
          <a:prstGeom prst="rect">
            <a:avLst/>
          </a:prstGeom>
        </p:spPr>
      </p:pic>
    </p:spTree>
    <p:extLst>
      <p:ext uri="{BB962C8B-B14F-4D97-AF65-F5344CB8AC3E}">
        <p14:creationId xmlns:p14="http://schemas.microsoft.com/office/powerpoint/2010/main" val="9032527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45769"/>
            <a:ext cx="2537804" cy="1714500"/>
          </a:xfrm>
        </p:spPr>
        <p:txBody>
          <a:bodyPr>
            <a:normAutofit/>
          </a:bodyPr>
          <a:lstStyle/>
          <a:p>
            <a:r>
              <a:rPr lang="en-US" dirty="0" smtClean="0">
                <a:effectLst>
                  <a:outerShdw blurRad="38100" dist="38100" dir="2700000" algn="tl">
                    <a:srgbClr val="000000">
                      <a:alpha val="43137"/>
                    </a:srgbClr>
                  </a:outerShdw>
                </a:effectLst>
              </a:rPr>
              <a:t>College of Business</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AB4657C7-E956-44D4-85A8-C32ECB814B09}" type="slidenum">
              <a:rPr lang="en-US" smtClean="0"/>
              <a:pPr/>
              <a:t>19</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2672" y="1019822"/>
            <a:ext cx="5799648" cy="3201545"/>
          </a:xfrm>
          <a:prstGeom prst="rect">
            <a:avLst/>
          </a:prstGeom>
        </p:spPr>
      </p:pic>
    </p:spTree>
    <p:extLst>
      <p:ext uri="{BB962C8B-B14F-4D97-AF65-F5344CB8AC3E}">
        <p14:creationId xmlns:p14="http://schemas.microsoft.com/office/powerpoint/2010/main" val="16504494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smtClean="0">
                <a:solidFill>
                  <a:schemeClr val="bg1"/>
                </a:solidFill>
                <a:effectLst>
                  <a:outerShdw blurRad="38100" dist="38100" dir="2700000" algn="tl">
                    <a:srgbClr val="000000">
                      <a:alpha val="43137"/>
                    </a:srgbClr>
                  </a:outerShdw>
                </a:effectLst>
              </a:rPr>
              <a:t>Finance and Administration Updates</a:t>
            </a:r>
            <a:endParaRPr lang="en-US" sz="54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type="subTitle" idx="1"/>
          </p:nvPr>
        </p:nvSpPr>
        <p:spPr/>
        <p:txBody>
          <a:bodyPr>
            <a:normAutofit/>
          </a:bodyPr>
          <a:lstStyle/>
          <a:p>
            <a:pPr marL="342900" lvl="0" indent="-342900" defTabSz="914400">
              <a:lnSpc>
                <a:spcPct val="100000"/>
              </a:lnSpc>
              <a:spcBef>
                <a:spcPct val="20000"/>
              </a:spcBef>
              <a:spcAft>
                <a:spcPts val="0"/>
              </a:spcAft>
              <a:buClrTx/>
              <a:buSzTx/>
              <a:buFont typeface="Arial" pitchFamily="34" charset="0"/>
              <a:buChar char="•"/>
            </a:pPr>
            <a:endParaRPr lang="en-US" sz="2200" dirty="0">
              <a:solidFill>
                <a:srgbClr val="FFFFFF"/>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2310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45769"/>
            <a:ext cx="2537804" cy="1714500"/>
          </a:xfrm>
        </p:spPr>
        <p:txBody>
          <a:bodyPr>
            <a:normAutofit/>
          </a:bodyPr>
          <a:lstStyle/>
          <a:p>
            <a:r>
              <a:rPr lang="en-US" dirty="0" smtClean="0">
                <a:effectLst>
                  <a:outerShdw blurRad="38100" dist="38100" dir="2700000" algn="tl">
                    <a:srgbClr val="000000">
                      <a:alpha val="43137"/>
                    </a:srgbClr>
                  </a:outerShdw>
                </a:effectLst>
              </a:rPr>
              <a:t>Student Union Expansion</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AB4657C7-E956-44D4-85A8-C32ECB814B09}" type="slidenum">
              <a:rPr lang="en-US" smtClean="0"/>
              <a:pPr/>
              <a:t>20</a:t>
            </a:fld>
            <a:endParaRPr lang="en-US" dirty="0"/>
          </a:p>
        </p:txBody>
      </p:sp>
      <p:sp>
        <p:nvSpPr>
          <p:cNvPr id="3" name="Rectangle 2"/>
          <p:cNvSpPr/>
          <p:nvPr/>
        </p:nvSpPr>
        <p:spPr>
          <a:xfrm>
            <a:off x="3293215" y="269659"/>
            <a:ext cx="5658280" cy="4630242"/>
          </a:xfrm>
          <a:prstGeom prst="rect">
            <a:avLst/>
          </a:prstGeom>
        </p:spPr>
        <p:txBody>
          <a:bodyPr wrap="square">
            <a:spAutoFit/>
          </a:bodyPr>
          <a:lstStyle/>
          <a:p>
            <a:r>
              <a:rPr lang="en-US" sz="1800" b="1" dirty="0">
                <a:solidFill>
                  <a:schemeClr val="bg1"/>
                </a:solidFill>
                <a:latin typeface="+mj-lt"/>
              </a:rPr>
              <a:t>Substantial Completion Date:</a:t>
            </a:r>
            <a:r>
              <a:rPr lang="en-US" sz="1800" dirty="0">
                <a:solidFill>
                  <a:schemeClr val="bg1"/>
                </a:solidFill>
                <a:latin typeface="+mj-lt"/>
              </a:rPr>
              <a:t>  7/15/2020</a:t>
            </a:r>
          </a:p>
          <a:p>
            <a:r>
              <a:rPr lang="en-US" sz="1800" b="1" dirty="0">
                <a:solidFill>
                  <a:schemeClr val="bg1"/>
                </a:solidFill>
                <a:latin typeface="+mj-lt"/>
              </a:rPr>
              <a:t>GSF:</a:t>
            </a:r>
            <a:r>
              <a:rPr lang="en-US" sz="1800" dirty="0">
                <a:solidFill>
                  <a:schemeClr val="bg1"/>
                </a:solidFill>
                <a:latin typeface="+mj-lt"/>
              </a:rPr>
              <a:t>  110,000</a:t>
            </a:r>
          </a:p>
          <a:p>
            <a:r>
              <a:rPr lang="en-US" sz="1800" b="1" dirty="0">
                <a:solidFill>
                  <a:schemeClr val="bg1"/>
                </a:solidFill>
                <a:latin typeface="+mj-lt"/>
              </a:rPr>
              <a:t>Total Cost:</a:t>
            </a:r>
            <a:r>
              <a:rPr lang="en-US" sz="1800" dirty="0">
                <a:solidFill>
                  <a:schemeClr val="bg1"/>
                </a:solidFill>
                <a:latin typeface="+mj-lt"/>
              </a:rPr>
              <a:t>  $52,500,000</a:t>
            </a:r>
          </a:p>
          <a:p>
            <a:r>
              <a:rPr lang="en-US" sz="1800" b="1" dirty="0">
                <a:solidFill>
                  <a:schemeClr val="bg1"/>
                </a:solidFill>
                <a:latin typeface="+mj-lt"/>
              </a:rPr>
              <a:t>Fund Source:</a:t>
            </a:r>
            <a:r>
              <a:rPr lang="en-US" sz="1800" dirty="0">
                <a:solidFill>
                  <a:schemeClr val="bg1"/>
                </a:solidFill>
                <a:latin typeface="+mj-lt"/>
              </a:rPr>
              <a:t>  CITF/University Funds</a:t>
            </a:r>
          </a:p>
          <a:p>
            <a:r>
              <a:rPr lang="en-US" sz="1800" b="1" dirty="0">
                <a:solidFill>
                  <a:schemeClr val="bg1"/>
                </a:solidFill>
                <a:latin typeface="+mj-lt"/>
              </a:rPr>
              <a:t> </a:t>
            </a:r>
            <a:endParaRPr lang="en-US" sz="1800" dirty="0">
              <a:solidFill>
                <a:schemeClr val="bg1"/>
              </a:solidFill>
              <a:latin typeface="+mj-lt"/>
            </a:endParaRPr>
          </a:p>
          <a:p>
            <a:r>
              <a:rPr lang="en-US" sz="1800" b="1" dirty="0">
                <a:solidFill>
                  <a:schemeClr val="bg1"/>
                </a:solidFill>
                <a:latin typeface="+mj-lt"/>
              </a:rPr>
              <a:t>Project Information:</a:t>
            </a:r>
            <a:endParaRPr lang="en-US" sz="1800" dirty="0">
              <a:solidFill>
                <a:schemeClr val="bg1"/>
              </a:solidFill>
              <a:latin typeface="+mj-lt"/>
            </a:endParaRPr>
          </a:p>
          <a:p>
            <a:pPr marL="463550" indent="0">
              <a:buNone/>
            </a:pPr>
            <a:r>
              <a:rPr lang="en-US" sz="1800" dirty="0">
                <a:solidFill>
                  <a:schemeClr val="bg1"/>
                </a:solidFill>
                <a:latin typeface="+mj-lt"/>
              </a:rPr>
              <a:t>The project consists of new space with a holistic look at the entire Student Union for future expansion. There will be spaces for student activities, student government, a multipurpose ballroom, Greek life, flexible student spaces, retail/dining and patio/hardscape courtyards.</a:t>
            </a:r>
          </a:p>
          <a:p>
            <a:pPr marL="463550" indent="0">
              <a:buNone/>
            </a:pPr>
            <a:endParaRPr lang="en-US" sz="1800" dirty="0">
              <a:solidFill>
                <a:schemeClr val="bg1"/>
              </a:solidFill>
              <a:latin typeface="+mj-lt"/>
            </a:endParaRPr>
          </a:p>
          <a:p>
            <a:pPr>
              <a:lnSpc>
                <a:spcPct val="115000"/>
              </a:lnSpc>
            </a:pPr>
            <a:r>
              <a:rPr lang="en-US" sz="1800" b="1" dirty="0">
                <a:solidFill>
                  <a:schemeClr val="bg1"/>
                </a:solidFill>
                <a:latin typeface="+mj-lt"/>
                <a:ea typeface="Calibri" panose="020F0502020204030204" pitchFamily="34" charset="0"/>
                <a:cs typeface="Times New Roman" panose="02020603050405020304" pitchFamily="18" charset="0"/>
              </a:rPr>
              <a:t>Consultants: </a:t>
            </a:r>
            <a:endParaRPr lang="en-US" sz="1800" dirty="0">
              <a:solidFill>
                <a:schemeClr val="bg1"/>
              </a:solidFill>
              <a:latin typeface="+mj-lt"/>
              <a:ea typeface="Calibri" panose="020F0502020204030204" pitchFamily="34" charset="0"/>
              <a:cs typeface="Times New Roman" panose="02020603050405020304" pitchFamily="18" charset="0"/>
            </a:endParaRPr>
          </a:p>
          <a:p>
            <a:pPr marL="457200">
              <a:lnSpc>
                <a:spcPct val="115000"/>
              </a:lnSpc>
            </a:pPr>
            <a:r>
              <a:rPr lang="en-US" sz="1800" dirty="0">
                <a:solidFill>
                  <a:schemeClr val="bg1"/>
                </a:solidFill>
                <a:latin typeface="+mj-lt"/>
                <a:ea typeface="Calibri" panose="020F0502020204030204" pitchFamily="34" charset="0"/>
                <a:cs typeface="Times New Roman" panose="02020603050405020304" pitchFamily="18" charset="0"/>
              </a:rPr>
              <a:t>Architects – TBD</a:t>
            </a:r>
          </a:p>
          <a:p>
            <a:pPr marL="457200">
              <a:lnSpc>
                <a:spcPct val="115000"/>
              </a:lnSpc>
            </a:pPr>
            <a:r>
              <a:rPr lang="en-US" sz="1800" dirty="0">
                <a:solidFill>
                  <a:schemeClr val="bg1"/>
                </a:solidFill>
                <a:latin typeface="+mj-lt"/>
                <a:ea typeface="Calibri" panose="020F0502020204030204" pitchFamily="34" charset="0"/>
                <a:cs typeface="Times New Roman" panose="02020603050405020304" pitchFamily="18" charset="0"/>
              </a:rPr>
              <a:t>Contractor – TBD</a:t>
            </a:r>
          </a:p>
        </p:txBody>
      </p:sp>
    </p:spTree>
    <p:extLst>
      <p:ext uri="{BB962C8B-B14F-4D97-AF65-F5344CB8AC3E}">
        <p14:creationId xmlns:p14="http://schemas.microsoft.com/office/powerpoint/2010/main" val="4324243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45769"/>
            <a:ext cx="2537804" cy="1714500"/>
          </a:xfrm>
        </p:spPr>
        <p:txBody>
          <a:bodyPr>
            <a:normAutofit/>
          </a:bodyPr>
          <a:lstStyle/>
          <a:p>
            <a:r>
              <a:rPr lang="en-US" dirty="0" smtClean="0">
                <a:effectLst>
                  <a:outerShdw blurRad="38100" dist="38100" dir="2700000" algn="tl">
                    <a:srgbClr val="000000">
                      <a:alpha val="43137"/>
                    </a:srgbClr>
                  </a:outerShdw>
                </a:effectLst>
              </a:rPr>
              <a:t>Student Union Expansion</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AB4657C7-E956-44D4-85A8-C32ECB814B09}" type="slidenum">
              <a:rPr lang="en-US" smtClean="0"/>
              <a:pPr/>
              <a:t>21</a:t>
            </a:fld>
            <a:endParaRPr lang="en-US" dirty="0"/>
          </a:p>
        </p:txBody>
      </p:sp>
      <p:pic>
        <p:nvPicPr>
          <p:cNvPr id="5" name="Content Placeholder 3"/>
          <p:cNvPicPr>
            <a:picLocks noGrp="1" noChangeAspect="1"/>
          </p:cNvPicPr>
          <p:nvPr>
            <p:ph idx="1"/>
          </p:nvPr>
        </p:nvPicPr>
        <p:blipFill rotWithShape="1">
          <a:blip r:embed="rId2"/>
          <a:srcRect l="19184" t="23676" r="17645" b="5009"/>
          <a:stretch/>
        </p:blipFill>
        <p:spPr>
          <a:xfrm>
            <a:off x="3211449" y="639966"/>
            <a:ext cx="5780632" cy="36707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13067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45769"/>
            <a:ext cx="2537804" cy="1714500"/>
          </a:xfrm>
        </p:spPr>
        <p:txBody>
          <a:bodyPr>
            <a:normAutofit/>
          </a:bodyPr>
          <a:lstStyle/>
          <a:p>
            <a:r>
              <a:rPr lang="en-US" dirty="0" smtClean="0">
                <a:effectLst>
                  <a:outerShdw blurRad="38100" dist="38100" dir="2700000" algn="tl">
                    <a:srgbClr val="000000">
                      <a:alpha val="43137"/>
                    </a:srgbClr>
                  </a:outerShdw>
                </a:effectLst>
              </a:rPr>
              <a:t>Student Union Expansion</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AB4657C7-E956-44D4-85A8-C32ECB814B09}" type="slidenum">
              <a:rPr lang="en-US" smtClean="0"/>
              <a:pPr/>
              <a:t>22</a:t>
            </a:fld>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006" b="4363"/>
          <a:stretch/>
        </p:blipFill>
        <p:spPr>
          <a:xfrm>
            <a:off x="3164197" y="653139"/>
            <a:ext cx="5885340" cy="3877607"/>
          </a:xfrm>
          <a:prstGeom prst="rect">
            <a:avLst/>
          </a:prstGeom>
        </p:spPr>
      </p:pic>
    </p:spTree>
    <p:extLst>
      <p:ext uri="{BB962C8B-B14F-4D97-AF65-F5344CB8AC3E}">
        <p14:creationId xmlns:p14="http://schemas.microsoft.com/office/powerpoint/2010/main" val="33324427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45769"/>
            <a:ext cx="2537804" cy="1714500"/>
          </a:xfrm>
        </p:spPr>
        <p:txBody>
          <a:bodyPr>
            <a:normAutofit fontScale="90000"/>
          </a:bodyPr>
          <a:lstStyle/>
          <a:p>
            <a:r>
              <a:rPr lang="en-US" dirty="0" smtClean="0">
                <a:effectLst>
                  <a:outerShdw blurRad="38100" dist="38100" dir="2700000" algn="tl">
                    <a:srgbClr val="000000">
                      <a:alpha val="43137"/>
                    </a:srgbClr>
                  </a:outerShdw>
                </a:effectLst>
              </a:rPr>
              <a:t>Jim Moran School </a:t>
            </a:r>
            <a:r>
              <a:rPr lang="en-US" dirty="0">
                <a:effectLst>
                  <a:outerShdw blurRad="38100" dist="38100" dir="2700000" algn="tl">
                    <a:srgbClr val="000000">
                      <a:alpha val="43137"/>
                    </a:srgbClr>
                  </a:outerShdw>
                </a:effectLst>
              </a:rPr>
              <a:t>of </a:t>
            </a:r>
            <a:r>
              <a:rPr lang="en-US" dirty="0" smtClean="0">
                <a:effectLst>
                  <a:outerShdw blurRad="38100" dist="38100" dir="2700000" algn="tl">
                    <a:srgbClr val="000000">
                      <a:alpha val="43137"/>
                    </a:srgbClr>
                  </a:outerShdw>
                </a:effectLst>
              </a:rPr>
              <a:t>Entrepreneurship / Jim </a:t>
            </a:r>
            <a:r>
              <a:rPr lang="en-US" dirty="0">
                <a:effectLst>
                  <a:outerShdw blurRad="38100" dist="38100" dir="2700000" algn="tl">
                    <a:srgbClr val="000000">
                      <a:alpha val="43137"/>
                    </a:srgbClr>
                  </a:outerShdw>
                </a:effectLst>
              </a:rPr>
              <a:t>Moran Institute</a:t>
            </a:r>
          </a:p>
        </p:txBody>
      </p:sp>
      <p:sp>
        <p:nvSpPr>
          <p:cNvPr id="4" name="Slide Number Placeholder 3"/>
          <p:cNvSpPr>
            <a:spLocks noGrp="1"/>
          </p:cNvSpPr>
          <p:nvPr>
            <p:ph type="sldNum" sz="quarter" idx="12"/>
          </p:nvPr>
        </p:nvSpPr>
        <p:spPr/>
        <p:txBody>
          <a:bodyPr/>
          <a:lstStyle/>
          <a:p>
            <a:fld id="{AB4657C7-E956-44D4-85A8-C32ECB814B09}" type="slidenum">
              <a:rPr lang="en-US" smtClean="0"/>
              <a:pPr/>
              <a:t>23</a:t>
            </a:fld>
            <a:endParaRPr lang="en-US" dirty="0"/>
          </a:p>
        </p:txBody>
      </p:sp>
      <p:sp>
        <p:nvSpPr>
          <p:cNvPr id="5" name="Rectangle 4"/>
          <p:cNvSpPr/>
          <p:nvPr/>
        </p:nvSpPr>
        <p:spPr>
          <a:xfrm>
            <a:off x="3216299" y="165006"/>
            <a:ext cx="5735196" cy="4622804"/>
          </a:xfrm>
          <a:prstGeom prst="rect">
            <a:avLst/>
          </a:prstGeom>
        </p:spPr>
        <p:txBody>
          <a:bodyPr wrap="square">
            <a:spAutoFit/>
          </a:bodyPr>
          <a:lstStyle/>
          <a:p>
            <a:pPr>
              <a:lnSpc>
                <a:spcPct val="115000"/>
              </a:lnSpc>
            </a:pPr>
            <a:r>
              <a:rPr lang="en-US" sz="1600" b="1" dirty="0">
                <a:solidFill>
                  <a:schemeClr val="bg1"/>
                </a:solidFill>
                <a:latin typeface="+mj-lt"/>
                <a:ea typeface="Calibri" panose="020F0502020204030204" pitchFamily="34" charset="0"/>
                <a:cs typeface="Times New Roman" panose="02020603050405020304" pitchFamily="18" charset="0"/>
              </a:rPr>
              <a:t>Substantial Completion Date:</a:t>
            </a:r>
            <a:r>
              <a:rPr lang="en-US" sz="1600" dirty="0">
                <a:solidFill>
                  <a:schemeClr val="bg1"/>
                </a:solidFill>
                <a:latin typeface="+mj-lt"/>
                <a:ea typeface="Calibri" panose="020F0502020204030204" pitchFamily="34" charset="0"/>
                <a:cs typeface="Times New Roman" panose="02020603050405020304" pitchFamily="18" charset="0"/>
              </a:rPr>
              <a:t>  8/15/2017</a:t>
            </a:r>
          </a:p>
          <a:p>
            <a:pPr>
              <a:lnSpc>
                <a:spcPct val="115000"/>
              </a:lnSpc>
            </a:pPr>
            <a:r>
              <a:rPr lang="en-US" sz="1600" b="1" dirty="0">
                <a:solidFill>
                  <a:schemeClr val="bg1"/>
                </a:solidFill>
                <a:latin typeface="+mj-lt"/>
                <a:ea typeface="Calibri" panose="020F0502020204030204" pitchFamily="34" charset="0"/>
                <a:cs typeface="Times New Roman" panose="02020603050405020304" pitchFamily="18" charset="0"/>
              </a:rPr>
              <a:t>GSF:</a:t>
            </a:r>
            <a:r>
              <a:rPr lang="en-US" sz="1600" dirty="0">
                <a:solidFill>
                  <a:schemeClr val="bg1"/>
                </a:solidFill>
                <a:latin typeface="+mj-lt"/>
                <a:ea typeface="Calibri" panose="020F0502020204030204" pitchFamily="34" charset="0"/>
                <a:cs typeface="Times New Roman" panose="02020603050405020304" pitchFamily="18" charset="0"/>
              </a:rPr>
              <a:t>  20,000</a:t>
            </a:r>
          </a:p>
          <a:p>
            <a:pPr>
              <a:lnSpc>
                <a:spcPct val="115000"/>
              </a:lnSpc>
            </a:pPr>
            <a:r>
              <a:rPr lang="en-US" sz="1600" b="1" dirty="0">
                <a:solidFill>
                  <a:schemeClr val="bg1"/>
                </a:solidFill>
                <a:latin typeface="+mj-lt"/>
                <a:ea typeface="Calibri" panose="020F0502020204030204" pitchFamily="34" charset="0"/>
                <a:cs typeface="Times New Roman" panose="02020603050405020304" pitchFamily="18" charset="0"/>
              </a:rPr>
              <a:t>Total Cost:</a:t>
            </a:r>
            <a:r>
              <a:rPr lang="en-US" sz="1600" dirty="0">
                <a:solidFill>
                  <a:schemeClr val="bg1"/>
                </a:solidFill>
                <a:latin typeface="+mj-lt"/>
                <a:ea typeface="Calibri" panose="020F0502020204030204" pitchFamily="34" charset="0"/>
                <a:cs typeface="Times New Roman" panose="02020603050405020304" pitchFamily="18" charset="0"/>
              </a:rPr>
              <a:t>  $8,250,000</a:t>
            </a:r>
          </a:p>
          <a:p>
            <a:pPr>
              <a:lnSpc>
                <a:spcPct val="115000"/>
              </a:lnSpc>
            </a:pPr>
            <a:r>
              <a:rPr lang="en-US" sz="1600" b="1" dirty="0">
                <a:solidFill>
                  <a:schemeClr val="bg1"/>
                </a:solidFill>
                <a:latin typeface="+mj-lt"/>
                <a:ea typeface="Calibri" panose="020F0502020204030204" pitchFamily="34" charset="0"/>
                <a:cs typeface="Times New Roman" panose="02020603050405020304" pitchFamily="18" charset="0"/>
              </a:rPr>
              <a:t>Fund Source:</a:t>
            </a:r>
            <a:r>
              <a:rPr lang="en-US" sz="1600" dirty="0">
                <a:solidFill>
                  <a:schemeClr val="bg1"/>
                </a:solidFill>
                <a:latin typeface="+mj-lt"/>
                <a:ea typeface="Calibri" panose="020F0502020204030204" pitchFamily="34" charset="0"/>
                <a:cs typeface="Times New Roman" panose="02020603050405020304" pitchFamily="18" charset="0"/>
              </a:rPr>
              <a:t>  University Funds</a:t>
            </a:r>
          </a:p>
          <a:p>
            <a:pPr>
              <a:lnSpc>
                <a:spcPct val="115000"/>
              </a:lnSpc>
            </a:pPr>
            <a:r>
              <a:rPr lang="en-US" sz="1600" b="1" dirty="0">
                <a:solidFill>
                  <a:schemeClr val="bg1"/>
                </a:solidFill>
                <a:latin typeface="+mj-lt"/>
                <a:ea typeface="Calibri" panose="020F0502020204030204" pitchFamily="34" charset="0"/>
                <a:cs typeface="Times New Roman" panose="02020603050405020304" pitchFamily="18" charset="0"/>
              </a:rPr>
              <a:t>  </a:t>
            </a:r>
            <a:endParaRPr lang="en-US" sz="1600" dirty="0">
              <a:solidFill>
                <a:schemeClr val="bg1"/>
              </a:solidFill>
              <a:latin typeface="+mj-lt"/>
              <a:ea typeface="Calibri" panose="020F0502020204030204" pitchFamily="34" charset="0"/>
              <a:cs typeface="Times New Roman" panose="02020603050405020304" pitchFamily="18" charset="0"/>
            </a:endParaRPr>
          </a:p>
          <a:p>
            <a:pPr>
              <a:lnSpc>
                <a:spcPct val="115000"/>
              </a:lnSpc>
            </a:pPr>
            <a:r>
              <a:rPr lang="en-US" sz="1600" b="1" dirty="0">
                <a:solidFill>
                  <a:schemeClr val="bg1"/>
                </a:solidFill>
                <a:latin typeface="+mj-lt"/>
                <a:ea typeface="Calibri" panose="020F0502020204030204" pitchFamily="34" charset="0"/>
                <a:cs typeface="Times New Roman" panose="02020603050405020304" pitchFamily="18" charset="0"/>
              </a:rPr>
              <a:t>Project Information:</a:t>
            </a:r>
            <a:endParaRPr lang="en-US" sz="1600" dirty="0">
              <a:solidFill>
                <a:schemeClr val="bg1"/>
              </a:solidFill>
              <a:latin typeface="+mj-lt"/>
              <a:ea typeface="Calibri" panose="020F0502020204030204" pitchFamily="34" charset="0"/>
              <a:cs typeface="Times New Roman" panose="02020603050405020304" pitchFamily="18" charset="0"/>
            </a:endParaRPr>
          </a:p>
          <a:p>
            <a:pPr marL="342900">
              <a:lnSpc>
                <a:spcPct val="115000"/>
              </a:lnSpc>
            </a:pPr>
            <a:r>
              <a:rPr lang="en-US" sz="1600" dirty="0">
                <a:solidFill>
                  <a:schemeClr val="bg1"/>
                </a:solidFill>
                <a:latin typeface="+mj-lt"/>
              </a:rPr>
              <a:t>This project renovates the Guaranty Bank Building located at 111 South Monroe Street in Tallahassee.  This project will create space for faculty, staff &amp; students.  This facility will accommodate collaboration, presentation, reception and  event spaces for students to connect with entrepreneurial mentors in a creative environment.</a:t>
            </a:r>
          </a:p>
          <a:p>
            <a:pPr marL="342900">
              <a:lnSpc>
                <a:spcPct val="115000"/>
              </a:lnSpc>
            </a:pPr>
            <a:endParaRPr lang="en-US" sz="1600" dirty="0">
              <a:solidFill>
                <a:schemeClr val="bg1"/>
              </a:solidFill>
              <a:latin typeface="+mj-lt"/>
              <a:ea typeface="Calibri" panose="020F0502020204030204" pitchFamily="34" charset="0"/>
              <a:cs typeface="Times New Roman" panose="02020603050405020304" pitchFamily="18" charset="0"/>
            </a:endParaRPr>
          </a:p>
          <a:p>
            <a:pPr>
              <a:lnSpc>
                <a:spcPct val="115000"/>
              </a:lnSpc>
            </a:pPr>
            <a:r>
              <a:rPr lang="en-US" sz="1600" b="1" dirty="0">
                <a:solidFill>
                  <a:schemeClr val="bg1"/>
                </a:solidFill>
                <a:latin typeface="+mj-lt"/>
                <a:ea typeface="Calibri" panose="020F0502020204030204" pitchFamily="34" charset="0"/>
                <a:cs typeface="Times New Roman" panose="02020603050405020304" pitchFamily="18" charset="0"/>
              </a:rPr>
              <a:t>Design-Build Consultants: </a:t>
            </a:r>
            <a:endParaRPr lang="en-US" sz="1600" dirty="0">
              <a:solidFill>
                <a:schemeClr val="bg1"/>
              </a:solidFill>
              <a:latin typeface="+mj-lt"/>
              <a:ea typeface="Calibri" panose="020F0502020204030204" pitchFamily="34" charset="0"/>
              <a:cs typeface="Times New Roman" panose="02020603050405020304" pitchFamily="18" charset="0"/>
            </a:endParaRPr>
          </a:p>
          <a:p>
            <a:pPr marL="347663">
              <a:lnSpc>
                <a:spcPct val="115000"/>
              </a:lnSpc>
            </a:pPr>
            <a:r>
              <a:rPr lang="en-US" sz="1600" dirty="0">
                <a:solidFill>
                  <a:schemeClr val="bg1"/>
                </a:solidFill>
                <a:latin typeface="+mj-lt"/>
                <a:ea typeface="Calibri" panose="020F0502020204030204" pitchFamily="34" charset="0"/>
                <a:cs typeface="Times New Roman" panose="02020603050405020304" pitchFamily="18" charset="0"/>
              </a:rPr>
              <a:t>Architects – </a:t>
            </a:r>
            <a:r>
              <a:rPr lang="en-US" sz="1600" dirty="0" smtClean="0">
                <a:solidFill>
                  <a:schemeClr val="bg1"/>
                </a:solidFill>
                <a:latin typeface="+mj-lt"/>
                <a:ea typeface="Calibri" panose="020F0502020204030204" pitchFamily="34" charset="0"/>
                <a:cs typeface="Times New Roman" panose="02020603050405020304" pitchFamily="18" charset="0"/>
              </a:rPr>
              <a:t>Lewis &amp; Whitlock</a:t>
            </a:r>
            <a:endParaRPr lang="en-US" sz="1600" dirty="0">
              <a:solidFill>
                <a:schemeClr val="bg1"/>
              </a:solidFill>
              <a:latin typeface="+mj-lt"/>
              <a:ea typeface="Calibri" panose="020F0502020204030204" pitchFamily="34" charset="0"/>
              <a:cs typeface="Times New Roman" panose="02020603050405020304" pitchFamily="18" charset="0"/>
            </a:endParaRPr>
          </a:p>
          <a:p>
            <a:pPr marL="347663">
              <a:lnSpc>
                <a:spcPct val="115000"/>
              </a:lnSpc>
            </a:pPr>
            <a:r>
              <a:rPr lang="en-US" sz="1600" dirty="0">
                <a:solidFill>
                  <a:schemeClr val="bg1"/>
                </a:solidFill>
                <a:latin typeface="+mj-lt"/>
                <a:ea typeface="Calibri" panose="020F0502020204030204" pitchFamily="34" charset="0"/>
                <a:cs typeface="Times New Roman" panose="02020603050405020304" pitchFamily="18" charset="0"/>
              </a:rPr>
              <a:t>Contractor – </a:t>
            </a:r>
            <a:r>
              <a:rPr lang="en-US" sz="1600" dirty="0" smtClean="0">
                <a:solidFill>
                  <a:schemeClr val="bg1"/>
                </a:solidFill>
                <a:latin typeface="+mj-lt"/>
                <a:ea typeface="Calibri" panose="020F0502020204030204" pitchFamily="34" charset="0"/>
                <a:cs typeface="Times New Roman" panose="02020603050405020304" pitchFamily="18" charset="0"/>
              </a:rPr>
              <a:t>Culpepper</a:t>
            </a:r>
            <a:endParaRPr lang="en-US" sz="1600" dirty="0">
              <a:solidFill>
                <a:schemeClr val="bg1"/>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74127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45769"/>
            <a:ext cx="2537804" cy="1714500"/>
          </a:xfrm>
        </p:spPr>
        <p:txBody>
          <a:bodyPr>
            <a:normAutofit fontScale="90000"/>
          </a:bodyPr>
          <a:lstStyle/>
          <a:p>
            <a:r>
              <a:rPr lang="en-US" dirty="0" smtClean="0">
                <a:effectLst>
                  <a:outerShdw blurRad="38100" dist="38100" dir="2700000" algn="tl">
                    <a:srgbClr val="000000">
                      <a:alpha val="43137"/>
                    </a:srgbClr>
                  </a:outerShdw>
                </a:effectLst>
              </a:rPr>
              <a:t>Jim Moran School </a:t>
            </a:r>
            <a:r>
              <a:rPr lang="en-US" dirty="0">
                <a:effectLst>
                  <a:outerShdw blurRad="38100" dist="38100" dir="2700000" algn="tl">
                    <a:srgbClr val="000000">
                      <a:alpha val="43137"/>
                    </a:srgbClr>
                  </a:outerShdw>
                </a:effectLst>
              </a:rPr>
              <a:t>of </a:t>
            </a:r>
            <a:r>
              <a:rPr lang="en-US" dirty="0" smtClean="0">
                <a:effectLst>
                  <a:outerShdw blurRad="38100" dist="38100" dir="2700000" algn="tl">
                    <a:srgbClr val="000000">
                      <a:alpha val="43137"/>
                    </a:srgbClr>
                  </a:outerShdw>
                </a:effectLst>
              </a:rPr>
              <a:t>Entrepreneurship / Jim </a:t>
            </a:r>
            <a:r>
              <a:rPr lang="en-US" dirty="0">
                <a:effectLst>
                  <a:outerShdw blurRad="38100" dist="38100" dir="2700000" algn="tl">
                    <a:srgbClr val="000000">
                      <a:alpha val="43137"/>
                    </a:srgbClr>
                  </a:outerShdw>
                </a:effectLst>
              </a:rPr>
              <a:t>Moran Institute</a:t>
            </a:r>
          </a:p>
        </p:txBody>
      </p:sp>
      <p:sp>
        <p:nvSpPr>
          <p:cNvPr id="4" name="Slide Number Placeholder 3"/>
          <p:cNvSpPr>
            <a:spLocks noGrp="1"/>
          </p:cNvSpPr>
          <p:nvPr>
            <p:ph type="sldNum" sz="quarter" idx="12"/>
          </p:nvPr>
        </p:nvSpPr>
        <p:spPr/>
        <p:txBody>
          <a:bodyPr/>
          <a:lstStyle/>
          <a:p>
            <a:fld id="{AB4657C7-E956-44D4-85A8-C32ECB814B09}" type="slidenum">
              <a:rPr lang="en-US" smtClean="0"/>
              <a:pPr/>
              <a:t>24</a:t>
            </a:fld>
            <a:endParaRPr lang="en-US" dirty="0"/>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210119" y="795802"/>
            <a:ext cx="5775751" cy="33499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67447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effectLst>
                  <a:outerShdw blurRad="38100" dist="38100" dir="2700000" algn="tl">
                    <a:srgbClr val="000000">
                      <a:alpha val="43137"/>
                    </a:srgbClr>
                  </a:outerShdw>
                </a:effectLst>
              </a:rPr>
              <a:t>Jim Moran School </a:t>
            </a:r>
            <a:r>
              <a:rPr lang="en-US" dirty="0">
                <a:solidFill>
                  <a:schemeClr val="bg1"/>
                </a:solidFill>
                <a:effectLst>
                  <a:outerShdw blurRad="38100" dist="38100" dir="2700000" algn="tl">
                    <a:srgbClr val="000000">
                      <a:alpha val="43137"/>
                    </a:srgbClr>
                  </a:outerShdw>
                </a:effectLst>
              </a:rPr>
              <a:t>of </a:t>
            </a:r>
            <a:r>
              <a:rPr lang="en-US" dirty="0" smtClean="0">
                <a:solidFill>
                  <a:schemeClr val="bg1"/>
                </a:solidFill>
                <a:effectLst>
                  <a:outerShdw blurRad="38100" dist="38100" dir="2700000" algn="tl">
                    <a:srgbClr val="000000">
                      <a:alpha val="43137"/>
                    </a:srgbClr>
                  </a:outerShdw>
                </a:effectLst>
              </a:rPr>
              <a:t>Entrepreneurship / Jim </a:t>
            </a:r>
            <a:r>
              <a:rPr lang="en-US" dirty="0">
                <a:solidFill>
                  <a:schemeClr val="bg1"/>
                </a:solidFill>
                <a:effectLst>
                  <a:outerShdw blurRad="38100" dist="38100" dir="2700000" algn="tl">
                    <a:srgbClr val="000000">
                      <a:alpha val="43137"/>
                    </a:srgbClr>
                  </a:outerShdw>
                </a:effectLst>
              </a:rPr>
              <a:t>Moran Institute</a:t>
            </a:r>
          </a:p>
        </p:txBody>
      </p:sp>
      <p:sp>
        <p:nvSpPr>
          <p:cNvPr id="4" name="Slide Number Placeholder 3"/>
          <p:cNvSpPr>
            <a:spLocks noGrp="1"/>
          </p:cNvSpPr>
          <p:nvPr>
            <p:ph type="sldNum" sz="quarter" idx="12"/>
          </p:nvPr>
        </p:nvSpPr>
        <p:spPr/>
        <p:txBody>
          <a:bodyPr/>
          <a:lstStyle/>
          <a:p>
            <a:fld id="{AB4657C7-E956-44D4-85A8-C32ECB814B09}" type="slidenum">
              <a:rPr lang="en-US" smtClean="0"/>
              <a:pPr/>
              <a:t>25</a:t>
            </a:fld>
            <a:endParaRPr lang="en-US" dirty="0"/>
          </a:p>
        </p:txBody>
      </p:sp>
      <p:pic>
        <p:nvPicPr>
          <p:cNvPr id="7"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83" t="6883" r="12423" b="33375"/>
          <a:stretch/>
        </p:blipFill>
        <p:spPr bwMode="auto">
          <a:xfrm>
            <a:off x="926090" y="1416290"/>
            <a:ext cx="7423711" cy="32733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59116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effectLst>
                  <a:outerShdw blurRad="38100" dist="38100" dir="2700000" algn="tl">
                    <a:srgbClr val="000000">
                      <a:alpha val="43137"/>
                    </a:srgbClr>
                  </a:outerShdw>
                </a:effectLst>
              </a:rPr>
              <a:t>Jim Moran School </a:t>
            </a:r>
            <a:r>
              <a:rPr lang="en-US" dirty="0">
                <a:solidFill>
                  <a:schemeClr val="bg1"/>
                </a:solidFill>
                <a:effectLst>
                  <a:outerShdw blurRad="38100" dist="38100" dir="2700000" algn="tl">
                    <a:srgbClr val="000000">
                      <a:alpha val="43137"/>
                    </a:srgbClr>
                  </a:outerShdw>
                </a:effectLst>
              </a:rPr>
              <a:t>of </a:t>
            </a:r>
            <a:r>
              <a:rPr lang="en-US" dirty="0" smtClean="0">
                <a:solidFill>
                  <a:schemeClr val="bg1"/>
                </a:solidFill>
                <a:effectLst>
                  <a:outerShdw blurRad="38100" dist="38100" dir="2700000" algn="tl">
                    <a:srgbClr val="000000">
                      <a:alpha val="43137"/>
                    </a:srgbClr>
                  </a:outerShdw>
                </a:effectLst>
              </a:rPr>
              <a:t>Entrepreneurship / Jim </a:t>
            </a:r>
            <a:r>
              <a:rPr lang="en-US" dirty="0">
                <a:solidFill>
                  <a:schemeClr val="bg1"/>
                </a:solidFill>
                <a:effectLst>
                  <a:outerShdw blurRad="38100" dist="38100" dir="2700000" algn="tl">
                    <a:srgbClr val="000000">
                      <a:alpha val="43137"/>
                    </a:srgbClr>
                  </a:outerShdw>
                </a:effectLst>
              </a:rPr>
              <a:t>Moran Institute</a:t>
            </a:r>
          </a:p>
        </p:txBody>
      </p:sp>
      <p:sp>
        <p:nvSpPr>
          <p:cNvPr id="4" name="Slide Number Placeholder 3"/>
          <p:cNvSpPr>
            <a:spLocks noGrp="1"/>
          </p:cNvSpPr>
          <p:nvPr>
            <p:ph type="sldNum" sz="quarter" idx="12"/>
          </p:nvPr>
        </p:nvSpPr>
        <p:spPr/>
        <p:txBody>
          <a:bodyPr/>
          <a:lstStyle/>
          <a:p>
            <a:fld id="{AB4657C7-E956-44D4-85A8-C32ECB814B09}" type="slidenum">
              <a:rPr lang="en-US" smtClean="0"/>
              <a:pPr/>
              <a:t>26</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215" t="19382" r="2586" b="28488"/>
          <a:stretch/>
        </p:blipFill>
        <p:spPr>
          <a:xfrm>
            <a:off x="822961" y="1661542"/>
            <a:ext cx="7543800" cy="2759927"/>
          </a:xfrm>
          <a:prstGeom prst="rect">
            <a:avLst/>
          </a:prstGeom>
        </p:spPr>
      </p:pic>
      <p:sp>
        <p:nvSpPr>
          <p:cNvPr id="6" name="TextBox 5"/>
          <p:cNvSpPr txBox="1"/>
          <p:nvPr/>
        </p:nvSpPr>
        <p:spPr>
          <a:xfrm>
            <a:off x="4138773" y="4827873"/>
            <a:ext cx="912173" cy="307777"/>
          </a:xfrm>
          <a:prstGeom prst="rect">
            <a:avLst/>
          </a:prstGeom>
          <a:noFill/>
        </p:spPr>
        <p:txBody>
          <a:bodyPr wrap="none" rtlCol="0">
            <a:spAutoFit/>
          </a:bodyPr>
          <a:lstStyle/>
          <a:p>
            <a:r>
              <a:rPr lang="en-US" dirty="0" smtClean="0">
                <a:solidFill>
                  <a:schemeClr val="tx1">
                    <a:lumMod val="75000"/>
                    <a:lumOff val="25000"/>
                  </a:schemeClr>
                </a:solidFill>
              </a:rPr>
              <a:t>First Floor</a:t>
            </a:r>
            <a:endParaRPr lang="en-US" dirty="0">
              <a:solidFill>
                <a:schemeClr val="tx1">
                  <a:lumMod val="75000"/>
                  <a:lumOff val="25000"/>
                </a:schemeClr>
              </a:solidFill>
            </a:endParaRPr>
          </a:p>
        </p:txBody>
      </p:sp>
    </p:spTree>
    <p:extLst>
      <p:ext uri="{BB962C8B-B14F-4D97-AF65-F5344CB8AC3E}">
        <p14:creationId xmlns:p14="http://schemas.microsoft.com/office/powerpoint/2010/main" val="4434222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effectLst>
                  <a:outerShdw blurRad="38100" dist="38100" dir="2700000" algn="tl">
                    <a:srgbClr val="000000">
                      <a:alpha val="43137"/>
                    </a:srgbClr>
                  </a:outerShdw>
                </a:effectLst>
              </a:rPr>
              <a:t>Jim Moran School </a:t>
            </a:r>
            <a:r>
              <a:rPr lang="en-US" dirty="0">
                <a:solidFill>
                  <a:schemeClr val="bg1"/>
                </a:solidFill>
                <a:effectLst>
                  <a:outerShdw blurRad="38100" dist="38100" dir="2700000" algn="tl">
                    <a:srgbClr val="000000">
                      <a:alpha val="43137"/>
                    </a:srgbClr>
                  </a:outerShdw>
                </a:effectLst>
              </a:rPr>
              <a:t>of </a:t>
            </a:r>
            <a:r>
              <a:rPr lang="en-US" dirty="0" smtClean="0">
                <a:solidFill>
                  <a:schemeClr val="bg1"/>
                </a:solidFill>
                <a:effectLst>
                  <a:outerShdw blurRad="38100" dist="38100" dir="2700000" algn="tl">
                    <a:srgbClr val="000000">
                      <a:alpha val="43137"/>
                    </a:srgbClr>
                  </a:outerShdw>
                </a:effectLst>
              </a:rPr>
              <a:t>Entrepreneurship / Jim </a:t>
            </a:r>
            <a:r>
              <a:rPr lang="en-US" dirty="0">
                <a:solidFill>
                  <a:schemeClr val="bg1"/>
                </a:solidFill>
                <a:effectLst>
                  <a:outerShdw blurRad="38100" dist="38100" dir="2700000" algn="tl">
                    <a:srgbClr val="000000">
                      <a:alpha val="43137"/>
                    </a:srgbClr>
                  </a:outerShdw>
                </a:effectLst>
              </a:rPr>
              <a:t>Moran Institute</a:t>
            </a:r>
          </a:p>
        </p:txBody>
      </p:sp>
      <p:sp>
        <p:nvSpPr>
          <p:cNvPr id="4" name="Slide Number Placeholder 3"/>
          <p:cNvSpPr>
            <a:spLocks noGrp="1"/>
          </p:cNvSpPr>
          <p:nvPr>
            <p:ph type="sldNum" sz="quarter" idx="12"/>
          </p:nvPr>
        </p:nvSpPr>
        <p:spPr/>
        <p:txBody>
          <a:bodyPr/>
          <a:lstStyle/>
          <a:p>
            <a:fld id="{AB4657C7-E956-44D4-85A8-C32ECB814B09}" type="slidenum">
              <a:rPr lang="en-US" smtClean="0"/>
              <a:pPr/>
              <a:t>27</a:t>
            </a:fld>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381" t="18981" r="2084" b="28488"/>
          <a:stretch/>
        </p:blipFill>
        <p:spPr>
          <a:xfrm>
            <a:off x="852180" y="1667956"/>
            <a:ext cx="7514580" cy="2701949"/>
          </a:xfrm>
          <a:prstGeom prst="rect">
            <a:avLst/>
          </a:prstGeom>
        </p:spPr>
      </p:pic>
      <p:sp>
        <p:nvSpPr>
          <p:cNvPr id="5" name="TextBox 4"/>
          <p:cNvSpPr txBox="1"/>
          <p:nvPr/>
        </p:nvSpPr>
        <p:spPr>
          <a:xfrm>
            <a:off x="4044988" y="4827873"/>
            <a:ext cx="1128963" cy="307777"/>
          </a:xfrm>
          <a:prstGeom prst="rect">
            <a:avLst/>
          </a:prstGeom>
          <a:noFill/>
        </p:spPr>
        <p:txBody>
          <a:bodyPr wrap="none" rtlCol="0">
            <a:spAutoFit/>
          </a:bodyPr>
          <a:lstStyle/>
          <a:p>
            <a:r>
              <a:rPr lang="en-US" dirty="0" smtClean="0">
                <a:solidFill>
                  <a:schemeClr val="tx1">
                    <a:lumMod val="75000"/>
                    <a:lumOff val="25000"/>
                  </a:schemeClr>
                </a:solidFill>
              </a:rPr>
              <a:t>Second Floor</a:t>
            </a:r>
            <a:endParaRPr lang="en-US" dirty="0">
              <a:solidFill>
                <a:schemeClr val="tx1">
                  <a:lumMod val="75000"/>
                  <a:lumOff val="25000"/>
                </a:schemeClr>
              </a:solidFill>
            </a:endParaRPr>
          </a:p>
        </p:txBody>
      </p:sp>
    </p:spTree>
    <p:extLst>
      <p:ext uri="{BB962C8B-B14F-4D97-AF65-F5344CB8AC3E}">
        <p14:creationId xmlns:p14="http://schemas.microsoft.com/office/powerpoint/2010/main" val="23611502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effectLst>
                  <a:outerShdw blurRad="38100" dist="38100" dir="2700000" algn="tl">
                    <a:srgbClr val="000000">
                      <a:alpha val="43137"/>
                    </a:srgbClr>
                  </a:outerShdw>
                </a:effectLst>
              </a:rPr>
              <a:t>Jim Moran School </a:t>
            </a:r>
            <a:r>
              <a:rPr lang="en-US" dirty="0">
                <a:solidFill>
                  <a:schemeClr val="bg1"/>
                </a:solidFill>
                <a:effectLst>
                  <a:outerShdw blurRad="38100" dist="38100" dir="2700000" algn="tl">
                    <a:srgbClr val="000000">
                      <a:alpha val="43137"/>
                    </a:srgbClr>
                  </a:outerShdw>
                </a:effectLst>
              </a:rPr>
              <a:t>of </a:t>
            </a:r>
            <a:r>
              <a:rPr lang="en-US" dirty="0" smtClean="0">
                <a:solidFill>
                  <a:schemeClr val="bg1"/>
                </a:solidFill>
                <a:effectLst>
                  <a:outerShdw blurRad="38100" dist="38100" dir="2700000" algn="tl">
                    <a:srgbClr val="000000">
                      <a:alpha val="43137"/>
                    </a:srgbClr>
                  </a:outerShdw>
                </a:effectLst>
              </a:rPr>
              <a:t>Entrepreneurship / Jim </a:t>
            </a:r>
            <a:r>
              <a:rPr lang="en-US" dirty="0">
                <a:solidFill>
                  <a:schemeClr val="bg1"/>
                </a:solidFill>
                <a:effectLst>
                  <a:outerShdw blurRad="38100" dist="38100" dir="2700000" algn="tl">
                    <a:srgbClr val="000000">
                      <a:alpha val="43137"/>
                    </a:srgbClr>
                  </a:outerShdw>
                </a:effectLst>
              </a:rPr>
              <a:t>Moran Institute</a:t>
            </a:r>
          </a:p>
        </p:txBody>
      </p:sp>
      <p:sp>
        <p:nvSpPr>
          <p:cNvPr id="4" name="Slide Number Placeholder 3"/>
          <p:cNvSpPr>
            <a:spLocks noGrp="1"/>
          </p:cNvSpPr>
          <p:nvPr>
            <p:ph type="sldNum" sz="quarter" idx="12"/>
          </p:nvPr>
        </p:nvSpPr>
        <p:spPr/>
        <p:txBody>
          <a:bodyPr/>
          <a:lstStyle/>
          <a:p>
            <a:fld id="{AB4657C7-E956-44D4-85A8-C32ECB814B09}" type="slidenum">
              <a:rPr lang="en-US" smtClean="0"/>
              <a:pPr/>
              <a:t>28</a:t>
            </a:fld>
            <a:endParaRPr lang="en-US" dirty="0"/>
          </a:p>
        </p:txBody>
      </p:sp>
      <p:sp>
        <p:nvSpPr>
          <p:cNvPr id="5" name="TextBox 4"/>
          <p:cNvSpPr txBox="1"/>
          <p:nvPr/>
        </p:nvSpPr>
        <p:spPr>
          <a:xfrm>
            <a:off x="4105399" y="4827873"/>
            <a:ext cx="978922" cy="307777"/>
          </a:xfrm>
          <a:prstGeom prst="rect">
            <a:avLst/>
          </a:prstGeom>
          <a:noFill/>
        </p:spPr>
        <p:txBody>
          <a:bodyPr wrap="none" rtlCol="0">
            <a:spAutoFit/>
          </a:bodyPr>
          <a:lstStyle/>
          <a:p>
            <a:r>
              <a:rPr lang="en-US" dirty="0" smtClean="0">
                <a:solidFill>
                  <a:schemeClr val="tx1">
                    <a:lumMod val="75000"/>
                    <a:lumOff val="25000"/>
                  </a:schemeClr>
                </a:solidFill>
              </a:rPr>
              <a:t>Third Floor</a:t>
            </a:r>
            <a:endParaRPr lang="en-US" dirty="0">
              <a:solidFill>
                <a:schemeClr val="tx1">
                  <a:lumMod val="75000"/>
                  <a:lumOff val="25000"/>
                </a:schemeClr>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035" t="18312" r="1651" b="27686"/>
          <a:stretch/>
        </p:blipFill>
        <p:spPr>
          <a:xfrm>
            <a:off x="832908" y="1640675"/>
            <a:ext cx="7576457" cy="2777577"/>
          </a:xfrm>
          <a:prstGeom prst="rect">
            <a:avLst/>
          </a:prstGeom>
        </p:spPr>
      </p:pic>
    </p:spTree>
    <p:extLst>
      <p:ext uri="{BB962C8B-B14F-4D97-AF65-F5344CB8AC3E}">
        <p14:creationId xmlns:p14="http://schemas.microsoft.com/office/powerpoint/2010/main" val="2670232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45769"/>
            <a:ext cx="2537804" cy="1714500"/>
          </a:xfrm>
        </p:spPr>
        <p:txBody>
          <a:bodyPr>
            <a:normAutofit/>
          </a:bodyPr>
          <a:lstStyle/>
          <a:p>
            <a:r>
              <a:rPr lang="en-US" dirty="0" smtClean="0">
                <a:effectLst>
                  <a:outerShdw blurRad="38100" dist="38100" dir="2700000" algn="tl">
                    <a:srgbClr val="000000">
                      <a:alpha val="43137"/>
                    </a:srgbClr>
                  </a:outerShdw>
                </a:effectLst>
              </a:rPr>
              <a:t>Black Student Union / African American Study Center</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AB4657C7-E956-44D4-85A8-C32ECB814B09}" type="slidenum">
              <a:rPr lang="en-US" smtClean="0"/>
              <a:pPr/>
              <a:t>29</a:t>
            </a:fld>
            <a:endParaRPr lang="en-US" dirty="0"/>
          </a:p>
        </p:txBody>
      </p:sp>
      <p:sp>
        <p:nvSpPr>
          <p:cNvPr id="5" name="Rectangle 4"/>
          <p:cNvSpPr/>
          <p:nvPr/>
        </p:nvSpPr>
        <p:spPr>
          <a:xfrm>
            <a:off x="3248526" y="225298"/>
            <a:ext cx="5654841" cy="4855175"/>
          </a:xfrm>
          <a:prstGeom prst="rect">
            <a:avLst/>
          </a:prstGeom>
        </p:spPr>
        <p:txBody>
          <a:bodyPr wrap="square">
            <a:spAutoFit/>
          </a:bodyPr>
          <a:lstStyle/>
          <a:p>
            <a:r>
              <a:rPr lang="en-US" sz="1800" b="1" dirty="0">
                <a:solidFill>
                  <a:schemeClr val="bg1"/>
                </a:solidFill>
                <a:latin typeface="+mj-lt"/>
              </a:rPr>
              <a:t>Substantial Completion Date:</a:t>
            </a:r>
            <a:r>
              <a:rPr lang="en-US" sz="1800" dirty="0">
                <a:solidFill>
                  <a:schemeClr val="bg1"/>
                </a:solidFill>
                <a:latin typeface="+mj-lt"/>
              </a:rPr>
              <a:t>  10/01/2017</a:t>
            </a:r>
          </a:p>
          <a:p>
            <a:r>
              <a:rPr lang="en-US" sz="1800" b="1" dirty="0">
                <a:solidFill>
                  <a:schemeClr val="bg1"/>
                </a:solidFill>
                <a:latin typeface="+mj-lt"/>
              </a:rPr>
              <a:t>GSF:</a:t>
            </a:r>
            <a:r>
              <a:rPr lang="en-US" sz="1800" dirty="0">
                <a:solidFill>
                  <a:schemeClr val="bg1"/>
                </a:solidFill>
                <a:latin typeface="+mj-lt"/>
              </a:rPr>
              <a:t>  6,500</a:t>
            </a:r>
          </a:p>
          <a:p>
            <a:r>
              <a:rPr lang="en-US" sz="1800" b="1" dirty="0">
                <a:solidFill>
                  <a:schemeClr val="bg1"/>
                </a:solidFill>
                <a:latin typeface="+mj-lt"/>
              </a:rPr>
              <a:t>Total Cost:</a:t>
            </a:r>
            <a:r>
              <a:rPr lang="en-US" sz="1800" dirty="0">
                <a:solidFill>
                  <a:schemeClr val="bg1"/>
                </a:solidFill>
                <a:latin typeface="+mj-lt"/>
              </a:rPr>
              <a:t>  $2,500,000</a:t>
            </a:r>
          </a:p>
          <a:p>
            <a:r>
              <a:rPr lang="en-US" sz="1800" b="1" dirty="0">
                <a:solidFill>
                  <a:schemeClr val="bg1"/>
                </a:solidFill>
                <a:latin typeface="+mj-lt"/>
              </a:rPr>
              <a:t>Fund Source:</a:t>
            </a:r>
            <a:r>
              <a:rPr lang="en-US" sz="1800" dirty="0">
                <a:solidFill>
                  <a:schemeClr val="bg1"/>
                </a:solidFill>
                <a:latin typeface="+mj-lt"/>
              </a:rPr>
              <a:t>  FCO/Private Funds</a:t>
            </a:r>
          </a:p>
          <a:p>
            <a:r>
              <a:rPr lang="en-US" sz="1800" b="1" dirty="0">
                <a:solidFill>
                  <a:schemeClr val="bg1"/>
                </a:solidFill>
                <a:latin typeface="+mj-lt"/>
              </a:rPr>
              <a:t> </a:t>
            </a:r>
            <a:endParaRPr lang="en-US" sz="1800" dirty="0">
              <a:solidFill>
                <a:schemeClr val="bg1"/>
              </a:solidFill>
              <a:latin typeface="+mj-lt"/>
            </a:endParaRPr>
          </a:p>
          <a:p>
            <a:r>
              <a:rPr lang="en-US" sz="1800" b="1" dirty="0">
                <a:solidFill>
                  <a:schemeClr val="bg1"/>
                </a:solidFill>
                <a:latin typeface="+mj-lt"/>
              </a:rPr>
              <a:t>Project Information:</a:t>
            </a:r>
            <a:endParaRPr lang="en-US" sz="1800" dirty="0">
              <a:solidFill>
                <a:schemeClr val="bg1"/>
              </a:solidFill>
              <a:latin typeface="+mj-lt"/>
            </a:endParaRPr>
          </a:p>
          <a:p>
            <a:pPr marL="463550" indent="0">
              <a:buNone/>
            </a:pPr>
            <a:r>
              <a:rPr lang="en-US" sz="1800" dirty="0">
                <a:solidFill>
                  <a:schemeClr val="bg1"/>
                </a:solidFill>
                <a:latin typeface="+mj-lt"/>
              </a:rPr>
              <a:t>This project provides new space for the Black Student Union and African American Study Center.  This facility will include a gallery, student lounge, multipurpose space, and administrative space.</a:t>
            </a:r>
          </a:p>
          <a:p>
            <a:pPr marL="463550" indent="0">
              <a:buNone/>
            </a:pPr>
            <a:endParaRPr lang="en-US" sz="1800" dirty="0">
              <a:solidFill>
                <a:schemeClr val="bg1"/>
              </a:solidFill>
              <a:latin typeface="+mj-lt"/>
            </a:endParaRPr>
          </a:p>
          <a:p>
            <a:pPr>
              <a:lnSpc>
                <a:spcPct val="115000"/>
              </a:lnSpc>
            </a:pPr>
            <a:r>
              <a:rPr lang="en-US" sz="1800" b="1" dirty="0">
                <a:solidFill>
                  <a:schemeClr val="bg1"/>
                </a:solidFill>
                <a:latin typeface="+mj-lt"/>
                <a:ea typeface="Calibri" panose="020F0502020204030204" pitchFamily="34" charset="0"/>
                <a:cs typeface="Times New Roman" panose="02020603050405020304" pitchFamily="18" charset="0"/>
              </a:rPr>
              <a:t>Consultants: </a:t>
            </a:r>
            <a:endParaRPr lang="en-US" sz="1800" dirty="0">
              <a:solidFill>
                <a:schemeClr val="bg1"/>
              </a:solidFill>
              <a:latin typeface="+mj-lt"/>
              <a:ea typeface="Calibri" panose="020F0502020204030204" pitchFamily="34" charset="0"/>
              <a:cs typeface="Times New Roman" panose="02020603050405020304" pitchFamily="18" charset="0"/>
            </a:endParaRPr>
          </a:p>
          <a:p>
            <a:pPr marL="457200">
              <a:lnSpc>
                <a:spcPct val="115000"/>
              </a:lnSpc>
            </a:pPr>
            <a:r>
              <a:rPr lang="en-US" sz="1800" dirty="0">
                <a:solidFill>
                  <a:schemeClr val="bg1"/>
                </a:solidFill>
                <a:latin typeface="+mj-lt"/>
                <a:ea typeface="Calibri" panose="020F0502020204030204" pitchFamily="34" charset="0"/>
                <a:cs typeface="Times New Roman" panose="02020603050405020304" pitchFamily="18" charset="0"/>
              </a:rPr>
              <a:t>Architects – Gilchrist, Ross, Crowe Architects, PA, Tallahassee, FL</a:t>
            </a:r>
          </a:p>
          <a:p>
            <a:pPr marL="457200">
              <a:lnSpc>
                <a:spcPct val="115000"/>
              </a:lnSpc>
            </a:pPr>
            <a:r>
              <a:rPr lang="en-US" sz="1800" dirty="0">
                <a:solidFill>
                  <a:schemeClr val="bg1"/>
                </a:solidFill>
                <a:latin typeface="+mj-lt"/>
                <a:ea typeface="Calibri" panose="020F0502020204030204" pitchFamily="34" charset="0"/>
                <a:cs typeface="Times New Roman" panose="02020603050405020304" pitchFamily="18" charset="0"/>
              </a:rPr>
              <a:t>Contractor – Mad Dog Construction/One Day Came, Tallahassee, FL</a:t>
            </a:r>
          </a:p>
          <a:p>
            <a:pPr marL="463550" indent="0">
              <a:buNone/>
            </a:pPr>
            <a:endParaRPr lang="en-US" sz="800" dirty="0"/>
          </a:p>
        </p:txBody>
      </p:sp>
    </p:spTree>
    <p:extLst>
      <p:ext uri="{BB962C8B-B14F-4D97-AF65-F5344CB8AC3E}">
        <p14:creationId xmlns:p14="http://schemas.microsoft.com/office/powerpoint/2010/main" val="4996921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Finance &amp; Administration Initiatives</a:t>
            </a:r>
            <a:endParaRPr lang="en-US" dirty="0">
              <a:effectLst>
                <a:outerShdw blurRad="38100" dist="38100" dir="2700000" algn="tl">
                  <a:srgbClr val="000000">
                    <a:alpha val="43137"/>
                  </a:srgbClr>
                </a:outerShdw>
              </a:effectLst>
            </a:endParaRPr>
          </a:p>
        </p:txBody>
      </p:sp>
      <p:sp>
        <p:nvSpPr>
          <p:cNvPr id="16" name="Slide Number Placeholder 3"/>
          <p:cNvSpPr>
            <a:spLocks noGrp="1"/>
          </p:cNvSpPr>
          <p:nvPr>
            <p:ph type="sldNum" sz="quarter" idx="12"/>
          </p:nvPr>
        </p:nvSpPr>
        <p:spPr/>
        <p:txBody>
          <a:bodyPr/>
          <a:lstStyle/>
          <a:p>
            <a:fld id="{AB4657C7-E956-44D4-85A8-C32ECB814B09}" type="slidenum">
              <a:rPr lang="en-US" smtClean="0">
                <a:solidFill>
                  <a:schemeClr val="tx2"/>
                </a:solidFill>
                <a:latin typeface="+mj-lt"/>
              </a:rPr>
              <a:pPr/>
              <a:t>3</a:t>
            </a:fld>
            <a:endParaRPr lang="en-US" dirty="0">
              <a:solidFill>
                <a:schemeClr val="tx2"/>
              </a:solidFill>
              <a:latin typeface="+mj-lt"/>
            </a:endParaRPr>
          </a:p>
        </p:txBody>
      </p:sp>
      <p:sp>
        <p:nvSpPr>
          <p:cNvPr id="5" name="Content Placeholder 2"/>
          <p:cNvSpPr>
            <a:spLocks noGrp="1"/>
          </p:cNvSpPr>
          <p:nvPr>
            <p:ph idx="1"/>
          </p:nvPr>
        </p:nvSpPr>
        <p:spPr>
          <a:xfrm>
            <a:off x="3412435" y="445769"/>
            <a:ext cx="5426766" cy="4399071"/>
          </a:xfrm>
        </p:spPr>
        <p:txBody>
          <a:bodyPr>
            <a:noAutofit/>
          </a:bodyPr>
          <a:lstStyle/>
          <a:p>
            <a:pPr>
              <a:buClr>
                <a:schemeClr val="bg1"/>
              </a:buClr>
              <a:buFont typeface="Arial" panose="020B0604020202020204" pitchFamily="34" charset="0"/>
              <a:buChar char="•"/>
            </a:pPr>
            <a:r>
              <a:rPr lang="en-US" sz="1600" dirty="0">
                <a:solidFill>
                  <a:schemeClr val="bg1"/>
                </a:solidFill>
                <a:latin typeface="+mj-lt"/>
              </a:rPr>
              <a:t> </a:t>
            </a:r>
            <a:r>
              <a:rPr lang="en-US" sz="1600" dirty="0" smtClean="0">
                <a:solidFill>
                  <a:schemeClr val="bg1"/>
                </a:solidFill>
                <a:latin typeface="+mj-lt"/>
              </a:rPr>
              <a:t>New 4Rivers location on campus</a:t>
            </a:r>
          </a:p>
          <a:p>
            <a:pPr>
              <a:buClr>
                <a:schemeClr val="bg1"/>
              </a:buClr>
              <a:buFont typeface="Arial" panose="020B0604020202020204" pitchFamily="34" charset="0"/>
              <a:buChar char="•"/>
            </a:pPr>
            <a:r>
              <a:rPr lang="en-US" sz="1600" dirty="0" smtClean="0">
                <a:solidFill>
                  <a:schemeClr val="bg1"/>
                </a:solidFill>
                <a:latin typeface="+mj-lt"/>
              </a:rPr>
              <a:t> FAMU/FSU Joint College of Engineering food service location</a:t>
            </a:r>
          </a:p>
          <a:p>
            <a:pPr>
              <a:buClr>
                <a:schemeClr val="bg1"/>
              </a:buClr>
              <a:buFont typeface="Arial" panose="020B0604020202020204" pitchFamily="34" charset="0"/>
              <a:buChar char="•"/>
            </a:pPr>
            <a:r>
              <a:rPr lang="en-US" sz="1600" dirty="0">
                <a:solidFill>
                  <a:schemeClr val="bg1"/>
                </a:solidFill>
                <a:latin typeface="+mj-lt"/>
              </a:rPr>
              <a:t> </a:t>
            </a:r>
            <a:r>
              <a:rPr lang="en-US" sz="1600" dirty="0" smtClean="0">
                <a:solidFill>
                  <a:schemeClr val="bg1"/>
                </a:solidFill>
                <a:latin typeface="+mj-lt"/>
              </a:rPr>
              <a:t>Compliance with the Payment Card Industry Data Security Standard</a:t>
            </a:r>
          </a:p>
          <a:p>
            <a:pPr>
              <a:buClr>
                <a:schemeClr val="bg1"/>
              </a:buClr>
              <a:buFont typeface="Arial" panose="020B0604020202020204" pitchFamily="34" charset="0"/>
              <a:buChar char="•"/>
            </a:pPr>
            <a:r>
              <a:rPr lang="en-US" sz="1600" dirty="0">
                <a:solidFill>
                  <a:schemeClr val="bg1"/>
                </a:solidFill>
                <a:latin typeface="+mj-lt"/>
              </a:rPr>
              <a:t> </a:t>
            </a:r>
            <a:r>
              <a:rPr lang="en-US" sz="1600" dirty="0" smtClean="0">
                <a:solidFill>
                  <a:schemeClr val="bg1"/>
                </a:solidFill>
                <a:latin typeface="+mj-lt"/>
              </a:rPr>
              <a:t>Expanding use of our SciQuest Procurement System (SpearMart)</a:t>
            </a:r>
          </a:p>
          <a:p>
            <a:pPr>
              <a:buClr>
                <a:schemeClr val="bg1"/>
              </a:buClr>
              <a:buFont typeface="Arial" panose="020B0604020202020204" pitchFamily="34" charset="0"/>
              <a:buChar char="•"/>
            </a:pPr>
            <a:r>
              <a:rPr lang="en-US" sz="1600" dirty="0" smtClean="0">
                <a:solidFill>
                  <a:schemeClr val="bg1"/>
                </a:solidFill>
                <a:latin typeface="+mj-lt"/>
              </a:rPr>
              <a:t> Travel Management Services and System</a:t>
            </a:r>
          </a:p>
          <a:p>
            <a:pPr>
              <a:buClr>
                <a:schemeClr val="bg1"/>
              </a:buClr>
              <a:buFont typeface="Arial" panose="020B0604020202020204" pitchFamily="34" charset="0"/>
              <a:buChar char="•"/>
            </a:pPr>
            <a:r>
              <a:rPr lang="en-US" sz="1600" dirty="0" smtClean="0">
                <a:solidFill>
                  <a:schemeClr val="bg1"/>
                </a:solidFill>
                <a:latin typeface="+mj-lt"/>
              </a:rPr>
              <a:t> FSU Panama City Branch Campus P3 Student Housing Facility</a:t>
            </a:r>
          </a:p>
          <a:p>
            <a:pPr>
              <a:buClr>
                <a:schemeClr val="bg1"/>
              </a:buClr>
              <a:buFont typeface="Arial" panose="020B0604020202020204" pitchFamily="34" charset="0"/>
              <a:buChar char="•"/>
            </a:pPr>
            <a:r>
              <a:rPr lang="en-US" sz="1600" dirty="0">
                <a:solidFill>
                  <a:schemeClr val="bg1"/>
                </a:solidFill>
                <a:latin typeface="+mj-lt"/>
              </a:rPr>
              <a:t> </a:t>
            </a:r>
            <a:r>
              <a:rPr lang="en-US" sz="1600" dirty="0" smtClean="0">
                <a:solidFill>
                  <a:schemeClr val="bg1"/>
                </a:solidFill>
                <a:latin typeface="+mj-lt"/>
              </a:rPr>
              <a:t>Food Service ITN</a:t>
            </a:r>
          </a:p>
          <a:p>
            <a:pPr>
              <a:buClr>
                <a:schemeClr val="bg1"/>
              </a:buClr>
              <a:buFont typeface="Arial" panose="020B0604020202020204" pitchFamily="34" charset="0"/>
              <a:buChar char="•"/>
            </a:pPr>
            <a:r>
              <a:rPr lang="en-US" sz="1600" dirty="0">
                <a:solidFill>
                  <a:schemeClr val="bg1"/>
                </a:solidFill>
                <a:latin typeface="+mj-lt"/>
              </a:rPr>
              <a:t> </a:t>
            </a:r>
            <a:r>
              <a:rPr lang="en-US" sz="1600" dirty="0" smtClean="0">
                <a:solidFill>
                  <a:schemeClr val="bg1"/>
                </a:solidFill>
                <a:latin typeface="+mj-lt"/>
              </a:rPr>
              <a:t>Shared services with Ringling, New College of Florida, and University of South Florida Sarasota</a:t>
            </a:r>
          </a:p>
          <a:p>
            <a:pPr>
              <a:buClr>
                <a:schemeClr val="bg1"/>
              </a:buClr>
              <a:buFont typeface="Arial" panose="020B0604020202020204" pitchFamily="34" charset="0"/>
              <a:buChar char="•"/>
            </a:pPr>
            <a:r>
              <a:rPr lang="en-US" sz="1600" dirty="0" smtClean="0">
                <a:solidFill>
                  <a:schemeClr val="bg1"/>
                </a:solidFill>
                <a:latin typeface="+mj-lt"/>
              </a:rPr>
              <a:t>Rating Agency visits with Fitch, Moody's and S&amp;P</a:t>
            </a:r>
          </a:p>
          <a:p>
            <a:pPr>
              <a:buClr>
                <a:schemeClr val="bg1"/>
              </a:buClr>
              <a:buFont typeface="Arial" panose="020B0604020202020204" pitchFamily="34" charset="0"/>
              <a:buChar char="•"/>
            </a:pPr>
            <a:r>
              <a:rPr lang="en-US" sz="1600" dirty="0" smtClean="0">
                <a:solidFill>
                  <a:schemeClr val="bg1"/>
                </a:solidFill>
                <a:latin typeface="+mj-lt"/>
              </a:rPr>
              <a:t>Refunded $7.6 million of long term debt with approximately $750k in savings</a:t>
            </a:r>
          </a:p>
          <a:p>
            <a:pPr>
              <a:buClr>
                <a:schemeClr val="bg1"/>
              </a:buClr>
              <a:buFont typeface="Arial" panose="020B0604020202020204" pitchFamily="34" charset="0"/>
              <a:buChar char="•"/>
            </a:pPr>
            <a:endParaRPr lang="en-US" sz="1600" dirty="0">
              <a:solidFill>
                <a:schemeClr val="bg1"/>
              </a:solidFill>
              <a:latin typeface="+mj-lt"/>
            </a:endParaRPr>
          </a:p>
        </p:txBody>
      </p:sp>
    </p:spTree>
    <p:extLst>
      <p:ext uri="{BB962C8B-B14F-4D97-AF65-F5344CB8AC3E}">
        <p14:creationId xmlns:p14="http://schemas.microsoft.com/office/powerpoint/2010/main" val="318720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45769"/>
            <a:ext cx="2537804" cy="1714500"/>
          </a:xfrm>
        </p:spPr>
        <p:txBody>
          <a:bodyPr>
            <a:normAutofit/>
          </a:bodyPr>
          <a:lstStyle/>
          <a:p>
            <a:r>
              <a:rPr lang="en-US" dirty="0" smtClean="0">
                <a:effectLst>
                  <a:outerShdw blurRad="38100" dist="38100" dir="2700000" algn="tl">
                    <a:srgbClr val="000000">
                      <a:alpha val="43137"/>
                    </a:srgbClr>
                  </a:outerShdw>
                </a:effectLst>
              </a:rPr>
              <a:t>Black Student Union / African American Study Center</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AB4657C7-E956-44D4-85A8-C32ECB814B09}" type="slidenum">
              <a:rPr lang="en-US" smtClean="0"/>
              <a:pPr/>
              <a:t>30</a:t>
            </a:fld>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5833" t="12879" r="32500" b="33029"/>
          <a:stretch/>
        </p:blipFill>
        <p:spPr>
          <a:xfrm>
            <a:off x="3190277" y="772314"/>
            <a:ext cx="5822521" cy="3304674"/>
          </a:xfrm>
          <a:prstGeom prst="rect">
            <a:avLst/>
          </a:prstGeom>
        </p:spPr>
      </p:pic>
    </p:spTree>
    <p:extLst>
      <p:ext uri="{BB962C8B-B14F-4D97-AF65-F5344CB8AC3E}">
        <p14:creationId xmlns:p14="http://schemas.microsoft.com/office/powerpoint/2010/main" val="35347987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45769"/>
            <a:ext cx="2537804" cy="1714500"/>
          </a:xfrm>
        </p:spPr>
        <p:txBody>
          <a:bodyPr>
            <a:normAutofit/>
          </a:bodyPr>
          <a:lstStyle/>
          <a:p>
            <a:r>
              <a:rPr lang="en-US" dirty="0" smtClean="0">
                <a:effectLst>
                  <a:outerShdw blurRad="38100" dist="38100" dir="2700000" algn="tl">
                    <a:srgbClr val="000000">
                      <a:alpha val="43137"/>
                    </a:srgbClr>
                  </a:outerShdw>
                </a:effectLst>
              </a:rPr>
              <a:t>Black Student Union / African American Study Center</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AB4657C7-E956-44D4-85A8-C32ECB814B09}" type="slidenum">
              <a:rPr lang="en-US" smtClean="0"/>
              <a:pPr/>
              <a:t>31</a:t>
            </a:fld>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0472" t="7999" r="3117" b="9411"/>
          <a:stretch/>
        </p:blipFill>
        <p:spPr>
          <a:xfrm>
            <a:off x="3898231" y="105703"/>
            <a:ext cx="4276367" cy="49241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7000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45769"/>
            <a:ext cx="2537804" cy="1714500"/>
          </a:xfrm>
        </p:spPr>
        <p:txBody>
          <a:bodyPr>
            <a:normAutofit/>
          </a:bodyPr>
          <a:lstStyle/>
          <a:p>
            <a:r>
              <a:rPr lang="en-US" dirty="0" smtClean="0">
                <a:effectLst>
                  <a:outerShdw blurRad="38100" dist="38100" dir="2700000" algn="tl">
                    <a:srgbClr val="000000">
                      <a:alpha val="43137"/>
                    </a:srgbClr>
                  </a:outerShdw>
                </a:effectLst>
              </a:rPr>
              <a:t>Black Student Union / African American Study Center</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AB4657C7-E956-44D4-85A8-C32ECB814B09}" type="slidenum">
              <a:rPr lang="en-US" smtClean="0"/>
              <a:pPr/>
              <a:t>32</a:t>
            </a:fld>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6971" t="7999" r="49230" b="9411"/>
          <a:stretch/>
        </p:blipFill>
        <p:spPr>
          <a:xfrm>
            <a:off x="4008234" y="112578"/>
            <a:ext cx="4035735" cy="49241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29127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Finance &amp; Administration Initiatives</a:t>
            </a:r>
            <a:endParaRPr lang="en-US" dirty="0">
              <a:effectLst>
                <a:outerShdw blurRad="38100" dist="38100" dir="2700000" algn="tl">
                  <a:srgbClr val="000000">
                    <a:alpha val="43137"/>
                  </a:srgbClr>
                </a:outerShdw>
              </a:effectLst>
            </a:endParaRPr>
          </a:p>
        </p:txBody>
      </p:sp>
      <p:sp>
        <p:nvSpPr>
          <p:cNvPr id="16" name="Slide Number Placeholder 3"/>
          <p:cNvSpPr>
            <a:spLocks noGrp="1"/>
          </p:cNvSpPr>
          <p:nvPr>
            <p:ph type="sldNum" sz="quarter" idx="12"/>
          </p:nvPr>
        </p:nvSpPr>
        <p:spPr/>
        <p:txBody>
          <a:bodyPr/>
          <a:lstStyle/>
          <a:p>
            <a:fld id="{AB4657C7-E956-44D4-85A8-C32ECB814B09}" type="slidenum">
              <a:rPr lang="en-US" smtClean="0">
                <a:solidFill>
                  <a:srgbClr val="D9D9DB"/>
                </a:solidFill>
                <a:latin typeface="Calibri Light" panose="020F0302020204030204"/>
              </a:rPr>
              <a:pPr/>
              <a:t>4</a:t>
            </a:fld>
            <a:endParaRPr lang="en-US" dirty="0">
              <a:solidFill>
                <a:srgbClr val="D9D9DB"/>
              </a:solidFill>
              <a:latin typeface="Calibri Light" panose="020F0302020204030204"/>
            </a:endParaRPr>
          </a:p>
        </p:txBody>
      </p:sp>
      <p:sp>
        <p:nvSpPr>
          <p:cNvPr id="5" name="Content Placeholder 2"/>
          <p:cNvSpPr>
            <a:spLocks noGrp="1"/>
          </p:cNvSpPr>
          <p:nvPr>
            <p:ph idx="1"/>
          </p:nvPr>
        </p:nvSpPr>
        <p:spPr>
          <a:xfrm>
            <a:off x="3412435" y="445769"/>
            <a:ext cx="5426766" cy="4399071"/>
          </a:xfrm>
        </p:spPr>
        <p:txBody>
          <a:bodyPr>
            <a:noAutofit/>
          </a:bodyPr>
          <a:lstStyle/>
          <a:p>
            <a:pPr>
              <a:buClr>
                <a:schemeClr val="bg1"/>
              </a:buClr>
              <a:buFont typeface="Arial" panose="020B0604020202020204" pitchFamily="34" charset="0"/>
              <a:buChar char="•"/>
            </a:pPr>
            <a:r>
              <a:rPr lang="en-US" sz="1600" dirty="0">
                <a:solidFill>
                  <a:schemeClr val="bg1"/>
                </a:solidFill>
                <a:latin typeface="+mj-lt"/>
              </a:rPr>
              <a:t> </a:t>
            </a:r>
            <a:r>
              <a:rPr lang="en-US" sz="1600" dirty="0" smtClean="0">
                <a:solidFill>
                  <a:schemeClr val="bg1"/>
                </a:solidFill>
                <a:latin typeface="+mj-lt"/>
              </a:rPr>
              <a:t>New Pouring Rights agreement</a:t>
            </a:r>
          </a:p>
          <a:p>
            <a:pPr>
              <a:buClr>
                <a:schemeClr val="bg1"/>
              </a:buClr>
              <a:buFont typeface="Arial" panose="020B0604020202020204" pitchFamily="34" charset="0"/>
              <a:buChar char="•"/>
            </a:pPr>
            <a:r>
              <a:rPr lang="en-US" sz="1600" dirty="0" smtClean="0">
                <a:solidFill>
                  <a:schemeClr val="bg1"/>
                </a:solidFill>
                <a:latin typeface="+mj-lt"/>
              </a:rPr>
              <a:t> Active discussions regarding multimedia rights</a:t>
            </a:r>
          </a:p>
          <a:p>
            <a:pPr>
              <a:buClr>
                <a:schemeClr val="bg1"/>
              </a:buClr>
              <a:buFont typeface="Arial" panose="020B0604020202020204" pitchFamily="34" charset="0"/>
              <a:buChar char="•"/>
            </a:pPr>
            <a:r>
              <a:rPr lang="en-US" sz="1600" dirty="0">
                <a:solidFill>
                  <a:schemeClr val="bg1"/>
                </a:solidFill>
                <a:latin typeface="+mj-lt"/>
              </a:rPr>
              <a:t> </a:t>
            </a:r>
            <a:r>
              <a:rPr lang="en-US" sz="1600" dirty="0" smtClean="0">
                <a:solidFill>
                  <a:schemeClr val="bg1"/>
                </a:solidFill>
                <a:latin typeface="+mj-lt"/>
              </a:rPr>
              <a:t>College Town Phase 3 Expansion</a:t>
            </a:r>
          </a:p>
          <a:p>
            <a:pPr>
              <a:buClr>
                <a:schemeClr val="bg1"/>
              </a:buClr>
              <a:buFont typeface="Arial" panose="020B0604020202020204" pitchFamily="34" charset="0"/>
              <a:buChar char="•"/>
            </a:pPr>
            <a:r>
              <a:rPr lang="en-US" sz="1600" dirty="0">
                <a:solidFill>
                  <a:schemeClr val="bg1"/>
                </a:solidFill>
                <a:latin typeface="+mj-lt"/>
              </a:rPr>
              <a:t> </a:t>
            </a:r>
            <a:r>
              <a:rPr lang="en-US" sz="1600" dirty="0" smtClean="0">
                <a:solidFill>
                  <a:schemeClr val="bg1"/>
                </a:solidFill>
                <a:latin typeface="+mj-lt"/>
              </a:rPr>
              <a:t>Banking Services ITN</a:t>
            </a:r>
          </a:p>
          <a:p>
            <a:pPr>
              <a:buClr>
                <a:schemeClr val="bg1"/>
              </a:buClr>
              <a:buFont typeface="Arial" panose="020B0604020202020204" pitchFamily="34" charset="0"/>
              <a:buChar char="•"/>
            </a:pPr>
            <a:r>
              <a:rPr lang="en-US" sz="1600" dirty="0" smtClean="0">
                <a:solidFill>
                  <a:schemeClr val="bg1"/>
                </a:solidFill>
                <a:latin typeface="+mj-lt"/>
              </a:rPr>
              <a:t>FSU Research Asset Management project</a:t>
            </a:r>
          </a:p>
          <a:p>
            <a:pPr>
              <a:buClr>
                <a:schemeClr val="bg1"/>
              </a:buClr>
              <a:buFont typeface="Arial" panose="020B0604020202020204" pitchFamily="34" charset="0"/>
              <a:buChar char="•"/>
            </a:pPr>
            <a:r>
              <a:rPr lang="en-US" sz="1600" dirty="0" smtClean="0">
                <a:solidFill>
                  <a:schemeClr val="bg1"/>
                </a:solidFill>
                <a:latin typeface="+mj-lt"/>
              </a:rPr>
              <a:t> Lean Cross Functional Teams</a:t>
            </a:r>
          </a:p>
          <a:p>
            <a:pPr>
              <a:buClr>
                <a:schemeClr val="bg1"/>
              </a:buClr>
              <a:buFont typeface="Arial" panose="020B0604020202020204" pitchFamily="34" charset="0"/>
              <a:buChar char="•"/>
            </a:pPr>
            <a:r>
              <a:rPr lang="en-US" sz="1600" dirty="0">
                <a:solidFill>
                  <a:schemeClr val="bg1"/>
                </a:solidFill>
                <a:latin typeface="+mj-lt"/>
              </a:rPr>
              <a:t> </a:t>
            </a:r>
            <a:r>
              <a:rPr lang="en-US" sz="1600" dirty="0" smtClean="0">
                <a:solidFill>
                  <a:schemeClr val="bg1"/>
                </a:solidFill>
                <a:latin typeface="+mj-lt"/>
              </a:rPr>
              <a:t>FLSA Implementation</a:t>
            </a:r>
          </a:p>
          <a:p>
            <a:pPr>
              <a:buClr>
                <a:schemeClr val="bg1"/>
              </a:buClr>
              <a:buFont typeface="Arial" panose="020B0604020202020204" pitchFamily="34" charset="0"/>
              <a:buChar char="•"/>
            </a:pPr>
            <a:r>
              <a:rPr lang="en-US" sz="1600" dirty="0">
                <a:solidFill>
                  <a:schemeClr val="bg1"/>
                </a:solidFill>
                <a:latin typeface="+mj-lt"/>
              </a:rPr>
              <a:t> </a:t>
            </a:r>
            <a:r>
              <a:rPr lang="en-US" sz="1600" dirty="0" smtClean="0">
                <a:solidFill>
                  <a:schemeClr val="bg1"/>
                </a:solidFill>
                <a:latin typeface="+mj-lt"/>
              </a:rPr>
              <a:t>Shared services with Ringling, New College of Florida, and University of South Florida Sarasota</a:t>
            </a:r>
          </a:p>
          <a:p>
            <a:pPr>
              <a:buClr>
                <a:schemeClr val="bg1"/>
              </a:buClr>
              <a:buFont typeface="Arial" panose="020B0604020202020204" pitchFamily="34" charset="0"/>
              <a:buChar char="•"/>
            </a:pPr>
            <a:r>
              <a:rPr lang="en-US" sz="1600" dirty="0" smtClean="0">
                <a:solidFill>
                  <a:schemeClr val="bg1"/>
                </a:solidFill>
                <a:latin typeface="+mj-lt"/>
              </a:rPr>
              <a:t>Rating Agency visits with Fitch, Moody's and S&amp;P</a:t>
            </a:r>
          </a:p>
          <a:p>
            <a:pPr>
              <a:buClr>
                <a:schemeClr val="bg1"/>
              </a:buClr>
              <a:buFont typeface="Arial" panose="020B0604020202020204" pitchFamily="34" charset="0"/>
              <a:buChar char="•"/>
            </a:pPr>
            <a:r>
              <a:rPr lang="en-US" sz="1600" dirty="0" smtClean="0">
                <a:solidFill>
                  <a:schemeClr val="bg1"/>
                </a:solidFill>
                <a:latin typeface="+mj-lt"/>
              </a:rPr>
              <a:t>Refunded $7.6 million of long term debt with approximately $750k in savings</a:t>
            </a:r>
          </a:p>
          <a:p>
            <a:pPr>
              <a:buClr>
                <a:schemeClr val="bg1"/>
              </a:buClr>
              <a:buFont typeface="Arial" panose="020B0604020202020204" pitchFamily="34" charset="0"/>
              <a:buChar char="•"/>
            </a:pPr>
            <a:endParaRPr lang="en-US" sz="1600" dirty="0">
              <a:solidFill>
                <a:schemeClr val="bg1"/>
              </a:solidFill>
              <a:latin typeface="+mj-lt"/>
            </a:endParaRPr>
          </a:p>
        </p:txBody>
      </p:sp>
    </p:spTree>
    <p:extLst>
      <p:ext uri="{BB962C8B-B14F-4D97-AF65-F5344CB8AC3E}">
        <p14:creationId xmlns:p14="http://schemas.microsoft.com/office/powerpoint/2010/main" val="462939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9130" y="1850064"/>
            <a:ext cx="5784113" cy="1967023"/>
          </a:xfrm>
        </p:spPr>
        <p:txBody>
          <a:bodyPr numCol="1">
            <a:noAutofit/>
          </a:bodyPr>
          <a:lstStyle/>
          <a:p>
            <a:pPr marL="0" lvl="0" indent="0" algn="ctr">
              <a:buClr>
                <a:schemeClr val="bg1"/>
              </a:buClr>
              <a:buNone/>
            </a:pPr>
            <a:r>
              <a:rPr lang="en-US" sz="2000" u="sng" dirty="0" smtClean="0">
                <a:solidFill>
                  <a:schemeClr val="bg1"/>
                </a:solidFill>
              </a:rPr>
              <a:t>Highlights</a:t>
            </a:r>
          </a:p>
          <a:p>
            <a:pPr>
              <a:buClr>
                <a:schemeClr val="bg1"/>
              </a:buClr>
              <a:buFont typeface="Arial" panose="020B0604020202020204" pitchFamily="34" charset="0"/>
              <a:buChar char="•"/>
            </a:pPr>
            <a:r>
              <a:rPr lang="en-US" sz="1800" dirty="0" smtClean="0">
                <a:solidFill>
                  <a:schemeClr val="bg1"/>
                </a:solidFill>
              </a:rPr>
              <a:t> </a:t>
            </a:r>
            <a:r>
              <a:rPr lang="en-US" sz="1600" dirty="0">
                <a:solidFill>
                  <a:schemeClr val="bg1"/>
                </a:solidFill>
              </a:rPr>
              <a:t>Enterprise software licensing agreements 	</a:t>
            </a:r>
            <a:r>
              <a:rPr lang="en-US" sz="1600" dirty="0" smtClean="0">
                <a:solidFill>
                  <a:schemeClr val="bg1"/>
                </a:solidFill>
              </a:rPr>
              <a:t>	$</a:t>
            </a:r>
            <a:r>
              <a:rPr lang="en-US" sz="1600" dirty="0">
                <a:solidFill>
                  <a:schemeClr val="bg1"/>
                </a:solidFill>
              </a:rPr>
              <a:t>9.3 </a:t>
            </a:r>
            <a:r>
              <a:rPr lang="en-US" sz="1600" dirty="0" smtClean="0">
                <a:solidFill>
                  <a:schemeClr val="bg1"/>
                </a:solidFill>
              </a:rPr>
              <a:t>Million</a:t>
            </a:r>
          </a:p>
          <a:p>
            <a:pPr>
              <a:buClr>
                <a:schemeClr val="bg1"/>
              </a:buClr>
              <a:buFont typeface="Arial" panose="020B0604020202020204" pitchFamily="34" charset="0"/>
              <a:buChar char="•"/>
            </a:pPr>
            <a:r>
              <a:rPr lang="en-US" sz="1600" dirty="0">
                <a:solidFill>
                  <a:schemeClr val="bg1"/>
                </a:solidFill>
              </a:rPr>
              <a:t> </a:t>
            </a:r>
            <a:r>
              <a:rPr lang="en-US" sz="1600" dirty="0" smtClean="0">
                <a:solidFill>
                  <a:schemeClr val="bg1"/>
                </a:solidFill>
              </a:rPr>
              <a:t>Procurement Savings – Cooperatives/Consortiums	$7.8 Million</a:t>
            </a:r>
          </a:p>
          <a:p>
            <a:pPr>
              <a:buClr>
                <a:schemeClr val="bg1"/>
              </a:buClr>
              <a:buFont typeface="Arial" panose="020B0604020202020204" pitchFamily="34" charset="0"/>
              <a:buChar char="•"/>
            </a:pPr>
            <a:r>
              <a:rPr lang="en-US" sz="1600" dirty="0" smtClean="0">
                <a:solidFill>
                  <a:schemeClr val="bg1"/>
                </a:solidFill>
              </a:rPr>
              <a:t> Procurement Savings – Competitive Solicitations 	$6.2 Million</a:t>
            </a:r>
          </a:p>
          <a:p>
            <a:pPr>
              <a:buClr>
                <a:schemeClr val="bg1"/>
              </a:buClr>
              <a:buFont typeface="Arial" panose="020B0604020202020204" pitchFamily="34" charset="0"/>
              <a:buChar char="•"/>
            </a:pPr>
            <a:r>
              <a:rPr lang="en-US" sz="1600" dirty="0">
                <a:solidFill>
                  <a:schemeClr val="bg1"/>
                </a:solidFill>
              </a:rPr>
              <a:t> </a:t>
            </a:r>
            <a:r>
              <a:rPr lang="en-US" sz="1600" dirty="0" smtClean="0">
                <a:solidFill>
                  <a:schemeClr val="bg1"/>
                </a:solidFill>
              </a:rPr>
              <a:t>Recurring Savings from July 2015 Report		$2.2 Million</a:t>
            </a:r>
          </a:p>
          <a:p>
            <a:pPr>
              <a:buClr>
                <a:schemeClr val="bg1"/>
              </a:buClr>
              <a:buFont typeface="Arial" panose="020B0604020202020204" pitchFamily="34" charset="0"/>
              <a:buChar char="•"/>
            </a:pPr>
            <a:r>
              <a:rPr lang="en-US" sz="1600" dirty="0" smtClean="0">
                <a:solidFill>
                  <a:schemeClr val="bg1"/>
                </a:solidFill>
              </a:rPr>
              <a:t> Prudential Productivity Awards				$1.9 Million</a:t>
            </a:r>
          </a:p>
          <a:p>
            <a:pPr>
              <a:buClr>
                <a:schemeClr val="bg1"/>
              </a:buClr>
              <a:buFont typeface="Arial" panose="020B0604020202020204" pitchFamily="34" charset="0"/>
              <a:buChar char="•"/>
            </a:pPr>
            <a:r>
              <a:rPr lang="en-US" sz="1600" dirty="0">
                <a:solidFill>
                  <a:schemeClr val="bg1"/>
                </a:solidFill>
              </a:rPr>
              <a:t> </a:t>
            </a:r>
            <a:r>
              <a:rPr lang="en-US" sz="1600" dirty="0" smtClean="0">
                <a:solidFill>
                  <a:schemeClr val="bg1"/>
                </a:solidFill>
              </a:rPr>
              <a:t>Grainger MRO Program					$1.8 Million</a:t>
            </a:r>
          </a:p>
          <a:p>
            <a:pPr>
              <a:buClr>
                <a:schemeClr val="bg1"/>
              </a:buClr>
              <a:buFont typeface="Arial" panose="020B0604020202020204" pitchFamily="34" charset="0"/>
              <a:buChar char="•"/>
            </a:pPr>
            <a:r>
              <a:rPr lang="en-US" sz="1600" dirty="0">
                <a:solidFill>
                  <a:schemeClr val="bg1"/>
                </a:solidFill>
              </a:rPr>
              <a:t> </a:t>
            </a:r>
            <a:r>
              <a:rPr lang="en-US" sz="1600" dirty="0" smtClean="0">
                <a:solidFill>
                  <a:schemeClr val="bg1"/>
                </a:solidFill>
              </a:rPr>
              <a:t>Student Health Ins. Payroll Deduction			$1.3 Million</a:t>
            </a:r>
            <a:r>
              <a:rPr lang="en-US" sz="1800" dirty="0" smtClean="0">
                <a:solidFill>
                  <a:schemeClr val="bg1"/>
                </a:solidFill>
              </a:rPr>
              <a:t>	</a:t>
            </a:r>
          </a:p>
          <a:p>
            <a:pPr lvl="0">
              <a:buClr>
                <a:schemeClr val="bg1"/>
              </a:buClr>
              <a:buFont typeface="Arial" panose="020B0604020202020204" pitchFamily="34" charset="0"/>
              <a:buChar char="•"/>
            </a:pPr>
            <a:endParaRPr lang="en-US" sz="1800" u="sng" dirty="0" smtClean="0">
              <a:solidFill>
                <a:schemeClr val="bg1"/>
              </a:solidFill>
            </a:endParaRPr>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AB4657C7-E956-44D4-85A8-C32ECB814B09}" type="slidenum">
              <a:rPr kumimoji="0" lang="en-US" sz="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Title 1"/>
          <p:cNvSpPr>
            <a:spLocks noGrp="1"/>
          </p:cNvSpPr>
          <p:nvPr>
            <p:ph type="title"/>
          </p:nvPr>
        </p:nvSpPr>
        <p:spPr>
          <a:xfrm>
            <a:off x="342900" y="445769"/>
            <a:ext cx="2400300" cy="1714500"/>
          </a:xfrm>
        </p:spPr>
        <p:txBody>
          <a:bodyPr>
            <a:noAutofit/>
          </a:bodyPr>
          <a:lstStyle/>
          <a:p>
            <a:pPr algn="ctr"/>
            <a:r>
              <a:rPr lang="en-US" sz="3200" dirty="0" smtClean="0">
                <a:solidFill>
                  <a:schemeClr val="bg1"/>
                </a:solidFill>
                <a:effectLst>
                  <a:outerShdw blurRad="38100" dist="38100" dir="2700000" algn="tl">
                    <a:srgbClr val="000000">
                      <a:alpha val="43137"/>
                    </a:srgbClr>
                  </a:outerShdw>
                </a:effectLst>
              </a:rPr>
              <a:t>State University System  Efficiencies</a:t>
            </a:r>
            <a:endParaRPr lang="en-US" sz="3200" dirty="0">
              <a:solidFill>
                <a:schemeClr val="bg1"/>
              </a:solidFill>
              <a:effectLst>
                <a:outerShdw blurRad="38100" dist="38100" dir="2700000" algn="tl">
                  <a:srgbClr val="000000">
                    <a:alpha val="43137"/>
                  </a:srgbClr>
                </a:outerShdw>
              </a:effectLst>
            </a:endParaRPr>
          </a:p>
        </p:txBody>
      </p:sp>
      <p:sp>
        <p:nvSpPr>
          <p:cNvPr id="10" name="Rectangle 9"/>
          <p:cNvSpPr/>
          <p:nvPr/>
        </p:nvSpPr>
        <p:spPr>
          <a:xfrm>
            <a:off x="3338623" y="247422"/>
            <a:ext cx="5582093" cy="1738938"/>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
                <a:srgbClr val="FFFFFF"/>
              </a:buClr>
              <a:buSzTx/>
              <a:buFontTx/>
              <a:buNone/>
              <a:tabLst/>
              <a:defRPr/>
            </a:pPr>
            <a:r>
              <a:rPr kumimoji="0" lang="en-US" sz="2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SUS Efficiency Summary</a:t>
            </a:r>
          </a:p>
          <a:p>
            <a:pPr marL="0" marR="0" lvl="0" indent="0" algn="ctr" defTabSz="342900" rtl="0" eaLnBrk="1" fontAlgn="auto" latinLnBrk="0" hangingPunct="1">
              <a:lnSpc>
                <a:spcPct val="100000"/>
              </a:lnSpc>
              <a:spcBef>
                <a:spcPts val="0"/>
              </a:spcBef>
              <a:spcAft>
                <a:spcPts val="0"/>
              </a:spcAft>
              <a:buClr>
                <a:srgbClr val="FFFFFF"/>
              </a:buClr>
              <a:buSzTx/>
              <a:buFontTx/>
              <a:buNone/>
              <a:tabLst/>
              <a:defRPr/>
            </a:pPr>
            <a:r>
              <a:rPr kumimoji="0" lang="en-US" sz="2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July 2016</a:t>
            </a:r>
          </a:p>
          <a:p>
            <a:pPr marL="0" marR="0" lvl="0" indent="0" algn="ctr" defTabSz="342900" rtl="0" eaLnBrk="1" fontAlgn="auto" latinLnBrk="0" hangingPunct="1">
              <a:lnSpc>
                <a:spcPct val="100000"/>
              </a:lnSpc>
              <a:spcBef>
                <a:spcPts val="0"/>
              </a:spcBef>
              <a:spcAft>
                <a:spcPts val="0"/>
              </a:spcAft>
              <a:buClr>
                <a:srgbClr val="FFFFFF"/>
              </a:buClr>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342900" rtl="0" eaLnBrk="1" fontAlgn="auto" latinLnBrk="0" hangingPunct="1">
              <a:lnSpc>
                <a:spcPct val="100000"/>
              </a:lnSpc>
              <a:spcBef>
                <a:spcPts val="0"/>
              </a:spcBef>
              <a:spcAft>
                <a:spcPts val="0"/>
              </a:spcAft>
              <a:buClr>
                <a:srgbClr val="FFFFFF"/>
              </a:buClr>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FSU Projected Savings of </a:t>
            </a:r>
            <a:r>
              <a:rPr kumimoji="0" lang="en-US" sz="2400" b="0" i="0" u="sng" strike="noStrike" kern="1200" cap="none" spc="0" normalizeH="0" baseline="0" noProof="0" dirty="0">
                <a:ln>
                  <a:noFill/>
                </a:ln>
                <a:solidFill>
                  <a:srgbClr val="FFFFFF"/>
                </a:solidFill>
                <a:effectLst/>
                <a:uLnTx/>
                <a:uFillTx/>
                <a:latin typeface="Calibri" panose="020F0502020204030204"/>
                <a:ea typeface="+mn-ea"/>
                <a:cs typeface="+mn-cs"/>
              </a:rPr>
              <a:t>$36.27 Million</a:t>
            </a:r>
          </a:p>
          <a:p>
            <a:pPr marL="0" marR="0" lvl="0" indent="0" algn="ctr" defTabSz="342900" rtl="0" eaLnBrk="1" fontAlgn="auto" latinLnBrk="0" hangingPunct="1">
              <a:lnSpc>
                <a:spcPct val="100000"/>
              </a:lnSpc>
              <a:spcBef>
                <a:spcPts val="0"/>
              </a:spcBef>
              <a:spcAft>
                <a:spcPts val="0"/>
              </a:spcAft>
              <a:buClr>
                <a:srgbClr val="FFFFFF"/>
              </a:buClr>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3076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smtClean="0">
                <a:solidFill>
                  <a:schemeClr val="bg1"/>
                </a:solidFill>
                <a:effectLst>
                  <a:outerShdw blurRad="38100" dist="38100" dir="2700000" algn="tl">
                    <a:srgbClr val="000000">
                      <a:alpha val="43137"/>
                    </a:srgbClr>
                  </a:outerShdw>
                </a:effectLst>
              </a:rPr>
              <a:t>Facilities Updates</a:t>
            </a:r>
            <a:endParaRPr lang="en-US" sz="54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type="subTitle" idx="1"/>
          </p:nvPr>
        </p:nvSpPr>
        <p:spPr/>
        <p:txBody>
          <a:bodyPr>
            <a:normAutofit/>
          </a:bodyPr>
          <a:lstStyle/>
          <a:p>
            <a:pPr marL="342900" lvl="0" indent="-342900" defTabSz="914400">
              <a:lnSpc>
                <a:spcPct val="100000"/>
              </a:lnSpc>
              <a:spcBef>
                <a:spcPct val="20000"/>
              </a:spcBef>
              <a:spcAft>
                <a:spcPts val="0"/>
              </a:spcAft>
              <a:buClrTx/>
              <a:buSzTx/>
              <a:buFont typeface="Arial" pitchFamily="34" charset="0"/>
              <a:buChar char="•"/>
            </a:pPr>
            <a:endParaRPr lang="en-US" sz="2200" dirty="0">
              <a:solidFill>
                <a:srgbClr val="FFFFFF"/>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78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Facilities Design &amp; Construction</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Active Major Projects</a:t>
            </a:r>
            <a:endParaRPr lang="en-US" dirty="0">
              <a:effectLst>
                <a:outerShdw blurRad="38100" dist="38100" dir="2700000" algn="tl">
                  <a:srgbClr val="000000">
                    <a:alpha val="43137"/>
                  </a:srgbClr>
                </a:outerShdw>
              </a:effectLst>
            </a:endParaRPr>
          </a:p>
        </p:txBody>
      </p:sp>
      <p:sp>
        <p:nvSpPr>
          <p:cNvPr id="16" name="Slide Number Placeholder 3"/>
          <p:cNvSpPr>
            <a:spLocks noGrp="1"/>
          </p:cNvSpPr>
          <p:nvPr>
            <p:ph type="sldNum" sz="quarter" idx="12"/>
          </p:nvPr>
        </p:nvSpPr>
        <p:spPr/>
        <p:txBody>
          <a:bodyPr/>
          <a:lstStyle/>
          <a:p>
            <a:fld id="{AB4657C7-E956-44D4-85A8-C32ECB814B09}" type="slidenum">
              <a:rPr lang="en-US" smtClean="0">
                <a:solidFill>
                  <a:schemeClr val="tx2"/>
                </a:solidFill>
                <a:latin typeface="+mj-lt"/>
              </a:rPr>
              <a:pPr/>
              <a:t>7</a:t>
            </a:fld>
            <a:endParaRPr lang="en-US" dirty="0">
              <a:solidFill>
                <a:schemeClr val="tx2"/>
              </a:solidFill>
              <a:latin typeface="+mj-lt"/>
            </a:endParaRPr>
          </a:p>
        </p:txBody>
      </p:sp>
      <p:graphicFrame>
        <p:nvGraphicFramePr>
          <p:cNvPr id="13" name="Table 12"/>
          <p:cNvGraphicFramePr>
            <a:graphicFrameLocks noGrp="1"/>
          </p:cNvGraphicFramePr>
          <p:nvPr>
            <p:extLst>
              <p:ext uri="{D42A27DB-BD31-4B8C-83A1-F6EECF244321}">
                <p14:modId xmlns:p14="http://schemas.microsoft.com/office/powerpoint/2010/main" val="2988297914"/>
              </p:ext>
            </p:extLst>
          </p:nvPr>
        </p:nvGraphicFramePr>
        <p:xfrm>
          <a:off x="3148837" y="708144"/>
          <a:ext cx="5898911" cy="3774479"/>
        </p:xfrm>
        <a:graphic>
          <a:graphicData uri="http://schemas.openxmlformats.org/drawingml/2006/table">
            <a:tbl>
              <a:tblPr/>
              <a:tblGrid>
                <a:gridCol w="351221">
                  <a:extLst>
                    <a:ext uri="{9D8B030D-6E8A-4147-A177-3AD203B41FA5}">
                      <a16:colId xmlns:a16="http://schemas.microsoft.com/office/drawing/2014/main" val="20000"/>
                    </a:ext>
                  </a:extLst>
                </a:gridCol>
                <a:gridCol w="1143463">
                  <a:extLst>
                    <a:ext uri="{9D8B030D-6E8A-4147-A177-3AD203B41FA5}">
                      <a16:colId xmlns:a16="http://schemas.microsoft.com/office/drawing/2014/main" val="20001"/>
                    </a:ext>
                  </a:extLst>
                </a:gridCol>
                <a:gridCol w="472951">
                  <a:extLst>
                    <a:ext uri="{9D8B030D-6E8A-4147-A177-3AD203B41FA5}">
                      <a16:colId xmlns:a16="http://schemas.microsoft.com/office/drawing/2014/main" val="20002"/>
                    </a:ext>
                  </a:extLst>
                </a:gridCol>
                <a:gridCol w="640579">
                  <a:extLst>
                    <a:ext uri="{9D8B030D-6E8A-4147-A177-3AD203B41FA5}">
                      <a16:colId xmlns:a16="http://schemas.microsoft.com/office/drawing/2014/main" val="20003"/>
                    </a:ext>
                  </a:extLst>
                </a:gridCol>
                <a:gridCol w="534813">
                  <a:extLst>
                    <a:ext uri="{9D8B030D-6E8A-4147-A177-3AD203B41FA5}">
                      <a16:colId xmlns:a16="http://schemas.microsoft.com/office/drawing/2014/main" val="20004"/>
                    </a:ext>
                  </a:extLst>
                </a:gridCol>
                <a:gridCol w="486919">
                  <a:extLst>
                    <a:ext uri="{9D8B030D-6E8A-4147-A177-3AD203B41FA5}">
                      <a16:colId xmlns:a16="http://schemas.microsoft.com/office/drawing/2014/main" val="20005"/>
                    </a:ext>
                  </a:extLst>
                </a:gridCol>
                <a:gridCol w="87805">
                  <a:extLst>
                    <a:ext uri="{9D8B030D-6E8A-4147-A177-3AD203B41FA5}">
                      <a16:colId xmlns:a16="http://schemas.microsoft.com/office/drawing/2014/main" val="20006"/>
                    </a:ext>
                  </a:extLst>
                </a:gridCol>
                <a:gridCol w="462973">
                  <a:extLst>
                    <a:ext uri="{9D8B030D-6E8A-4147-A177-3AD203B41FA5}">
                      <a16:colId xmlns:a16="http://schemas.microsoft.com/office/drawing/2014/main" val="20007"/>
                    </a:ext>
                  </a:extLst>
                </a:gridCol>
                <a:gridCol w="534813">
                  <a:extLst>
                    <a:ext uri="{9D8B030D-6E8A-4147-A177-3AD203B41FA5}">
                      <a16:colId xmlns:a16="http://schemas.microsoft.com/office/drawing/2014/main" val="20008"/>
                    </a:ext>
                  </a:extLst>
                </a:gridCol>
                <a:gridCol w="470955">
                  <a:extLst>
                    <a:ext uri="{9D8B030D-6E8A-4147-A177-3AD203B41FA5}">
                      <a16:colId xmlns:a16="http://schemas.microsoft.com/office/drawing/2014/main" val="20009"/>
                    </a:ext>
                  </a:extLst>
                </a:gridCol>
                <a:gridCol w="712419">
                  <a:extLst>
                    <a:ext uri="{9D8B030D-6E8A-4147-A177-3AD203B41FA5}">
                      <a16:colId xmlns:a16="http://schemas.microsoft.com/office/drawing/2014/main" val="20010"/>
                    </a:ext>
                  </a:extLst>
                </a:gridCol>
              </a:tblGrid>
              <a:tr h="244906">
                <a:tc>
                  <a:txBody>
                    <a:bodyPr/>
                    <a:lstStyle/>
                    <a:p>
                      <a:pPr algn="ctr" rtl="0" fontAlgn="b"/>
                      <a:endParaRPr lang="en-US" sz="600" b="1" i="0" u="none" strike="noStrike" dirty="0">
                        <a:solidFill>
                          <a:srgbClr val="FFFFFF"/>
                        </a:solidFill>
                        <a:effectLst/>
                        <a:latin typeface="Garamond"/>
                      </a:endParaRPr>
                    </a:p>
                  </a:txBody>
                  <a:tcPr marL="5823" marR="5823" marT="5823" marB="0" anchor="b">
                    <a:lnL>
                      <a:noFill/>
                    </a:lnL>
                    <a:lnR>
                      <a:noFill/>
                    </a:lnR>
                    <a:lnT>
                      <a:noFill/>
                    </a:lnT>
                    <a:lnB>
                      <a:noFill/>
                    </a:lnB>
                  </a:tcPr>
                </a:tc>
                <a:tc>
                  <a:txBody>
                    <a:bodyPr/>
                    <a:lstStyle/>
                    <a:p>
                      <a:pPr algn="l" rtl="0" fontAlgn="b"/>
                      <a:endParaRPr lang="en-US" sz="600" b="1" i="0" u="none" strike="noStrike" dirty="0">
                        <a:solidFill>
                          <a:srgbClr val="FFFFFF"/>
                        </a:solidFill>
                        <a:effectLst/>
                        <a:latin typeface="Garamond"/>
                      </a:endParaRPr>
                    </a:p>
                  </a:txBody>
                  <a:tcPr marL="5823" marR="5823" marT="5823" marB="0" anchor="b">
                    <a:lnL>
                      <a:noFill/>
                    </a:lnL>
                    <a:lnR>
                      <a:noFill/>
                    </a:lnR>
                    <a:lnT>
                      <a:noFill/>
                    </a:lnT>
                    <a:lnB>
                      <a:noFill/>
                    </a:lnB>
                  </a:tcPr>
                </a:tc>
                <a:tc gridSpan="4">
                  <a:txBody>
                    <a:bodyPr/>
                    <a:lstStyle/>
                    <a:p>
                      <a:pPr algn="ctr" rtl="0" fontAlgn="b"/>
                      <a:r>
                        <a:rPr lang="en-US" sz="800" b="1" i="0" u="none" strike="noStrike" dirty="0">
                          <a:solidFill>
                            <a:srgbClr val="FFFFFF"/>
                          </a:solidFill>
                          <a:effectLst/>
                          <a:latin typeface="Garamond"/>
                        </a:rPr>
                        <a:t>SCHEDULE</a:t>
                      </a:r>
                    </a:p>
                  </a:txBody>
                  <a:tcPr marL="5823" marR="5823" marT="5823" marB="0" anchor="b">
                    <a:lnL>
                      <a:noFill/>
                    </a:lnL>
                    <a:lnR>
                      <a:noFill/>
                    </a:lnR>
                    <a:lnT>
                      <a:noFill/>
                    </a:lnT>
                    <a:lnB w="6350" cap="flat" cmpd="sng" algn="ctr">
                      <a:solidFill>
                        <a:srgbClr val="FFFFFF"/>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rtl="0" fontAlgn="b"/>
                      <a:endParaRPr lang="en-US" sz="600" b="1" i="0" u="none" strike="noStrike" dirty="0">
                        <a:solidFill>
                          <a:srgbClr val="FFFFFF"/>
                        </a:solidFill>
                        <a:effectLst/>
                        <a:latin typeface="Garamond"/>
                      </a:endParaRPr>
                    </a:p>
                  </a:txBody>
                  <a:tcPr marL="5823" marR="5823" marT="5823" marB="0" anchor="b">
                    <a:lnL>
                      <a:noFill/>
                    </a:lnL>
                    <a:lnR>
                      <a:noFill/>
                    </a:lnR>
                    <a:lnT>
                      <a:noFill/>
                    </a:lnT>
                    <a:lnB>
                      <a:noFill/>
                    </a:lnB>
                  </a:tcPr>
                </a:tc>
                <a:tc gridSpan="4">
                  <a:txBody>
                    <a:bodyPr/>
                    <a:lstStyle/>
                    <a:p>
                      <a:pPr algn="ctr" rtl="0" fontAlgn="b"/>
                      <a:r>
                        <a:rPr lang="en-US" sz="800" b="1" i="0" u="none" strike="noStrike" dirty="0">
                          <a:solidFill>
                            <a:srgbClr val="FFFFFF"/>
                          </a:solidFill>
                          <a:effectLst/>
                          <a:latin typeface="Garamond"/>
                        </a:rPr>
                        <a:t>BUDGET</a:t>
                      </a:r>
                    </a:p>
                  </a:txBody>
                  <a:tcPr marL="5823" marR="5823" marT="5823" marB="0" anchor="b">
                    <a:lnL>
                      <a:noFill/>
                    </a:lnL>
                    <a:lnR>
                      <a:noFill/>
                    </a:lnR>
                    <a:lnT>
                      <a:noFill/>
                    </a:lnT>
                    <a:lnB w="6350" cap="flat" cmpd="sng" algn="ctr">
                      <a:solidFill>
                        <a:srgbClr val="FFFFFF"/>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62827">
                <a:tc>
                  <a:txBody>
                    <a:bodyPr/>
                    <a:lstStyle/>
                    <a:p>
                      <a:pPr algn="ctr" rtl="0" fontAlgn="b"/>
                      <a:r>
                        <a:rPr lang="en-US" sz="700" b="1" i="0" u="none" strike="noStrike" dirty="0">
                          <a:solidFill>
                            <a:srgbClr val="FFFFFF"/>
                          </a:solidFill>
                          <a:effectLst/>
                          <a:latin typeface="Garamond"/>
                        </a:rPr>
                        <a:t>Project Number</a:t>
                      </a:r>
                    </a:p>
                  </a:txBody>
                  <a:tcPr marL="5823" marR="5823" marT="5823" marB="0" anchor="b">
                    <a:lnL>
                      <a:noFill/>
                    </a:lnL>
                    <a:lnR>
                      <a:noFill/>
                    </a:lnR>
                    <a:lnT>
                      <a:noFill/>
                    </a:lnT>
                    <a:lnB w="6350" cap="flat" cmpd="sng" algn="ctr">
                      <a:solidFill>
                        <a:srgbClr val="FFFFFF"/>
                      </a:solidFill>
                      <a:prstDash val="solid"/>
                      <a:round/>
                      <a:headEnd type="none" w="med" len="med"/>
                      <a:tailEnd type="none" w="med" len="med"/>
                    </a:lnB>
                  </a:tcPr>
                </a:tc>
                <a:tc>
                  <a:txBody>
                    <a:bodyPr/>
                    <a:lstStyle/>
                    <a:p>
                      <a:pPr algn="ctr" rtl="0" fontAlgn="b"/>
                      <a:r>
                        <a:rPr lang="en-US" sz="700" b="1" i="0" u="none" strike="noStrike" dirty="0">
                          <a:solidFill>
                            <a:srgbClr val="FFFFFF"/>
                          </a:solidFill>
                          <a:effectLst/>
                          <a:latin typeface="Garamond"/>
                        </a:rPr>
                        <a:t>Project Description</a:t>
                      </a:r>
                    </a:p>
                  </a:txBody>
                  <a:tcPr marL="5823" marR="5823" marT="5823" marB="0" anchor="b">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tcPr>
                </a:tc>
                <a:tc>
                  <a:txBody>
                    <a:bodyPr/>
                    <a:lstStyle/>
                    <a:p>
                      <a:pPr algn="ctr" rtl="0" fontAlgn="b"/>
                      <a:r>
                        <a:rPr lang="en-US" sz="700" b="1" i="0" u="none" strike="noStrike" dirty="0">
                          <a:solidFill>
                            <a:srgbClr val="FFFFFF"/>
                          </a:solidFill>
                          <a:effectLst/>
                          <a:latin typeface="Garamond"/>
                        </a:rPr>
                        <a:t>Architect/ Engineer</a:t>
                      </a:r>
                    </a:p>
                  </a:txBody>
                  <a:tcPr marL="5823" marR="5823" marT="582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b"/>
                      <a:r>
                        <a:rPr lang="en-US" sz="700" b="1" i="0" u="none" strike="noStrike" dirty="0">
                          <a:solidFill>
                            <a:srgbClr val="FFFFFF"/>
                          </a:solidFill>
                          <a:effectLst/>
                          <a:latin typeface="Garamond"/>
                        </a:rPr>
                        <a:t>Bid/Guarantee Max Price</a:t>
                      </a:r>
                    </a:p>
                  </a:txBody>
                  <a:tcPr marL="5823" marR="5823" marT="582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b"/>
                      <a:r>
                        <a:rPr lang="en-US" sz="700" b="1" i="0" u="none" strike="noStrike" dirty="0">
                          <a:solidFill>
                            <a:srgbClr val="FFFFFF"/>
                          </a:solidFill>
                          <a:effectLst/>
                          <a:latin typeface="Garamond"/>
                        </a:rPr>
                        <a:t>Construction</a:t>
                      </a:r>
                    </a:p>
                  </a:txBody>
                  <a:tcPr marL="5823" marR="5823" marT="582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b"/>
                      <a:r>
                        <a:rPr lang="en-US" sz="700" b="1" i="0" u="none" strike="noStrike" dirty="0">
                          <a:solidFill>
                            <a:srgbClr val="FFFFFF"/>
                          </a:solidFill>
                          <a:effectLst/>
                          <a:latin typeface="Garamond"/>
                        </a:rPr>
                        <a:t>Substantial Completion</a:t>
                      </a:r>
                    </a:p>
                  </a:txBody>
                  <a:tcPr marL="5823" marR="5823" marT="582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b"/>
                      <a:endParaRPr lang="en-US" sz="700" b="1" i="0" u="none" strike="noStrike" dirty="0">
                        <a:solidFill>
                          <a:srgbClr val="FFFFFF"/>
                        </a:solidFill>
                        <a:effectLst/>
                        <a:latin typeface="Garamond"/>
                      </a:endParaRPr>
                    </a:p>
                  </a:txBody>
                  <a:tcPr marL="5823" marR="5823" marT="582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rtl="0" fontAlgn="b"/>
                      <a:r>
                        <a:rPr lang="en-US" sz="700" b="1" i="0" u="none" strike="noStrike" dirty="0">
                          <a:solidFill>
                            <a:srgbClr val="FFFFFF"/>
                          </a:solidFill>
                          <a:effectLst/>
                          <a:latin typeface="Garamond"/>
                        </a:rPr>
                        <a:t>Planning</a:t>
                      </a:r>
                    </a:p>
                  </a:txBody>
                  <a:tcPr marL="5823" marR="5823" marT="582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b"/>
                      <a:r>
                        <a:rPr lang="en-US" sz="700" b="1" i="0" u="none" strike="noStrike" dirty="0">
                          <a:solidFill>
                            <a:srgbClr val="FFFFFF"/>
                          </a:solidFill>
                          <a:effectLst/>
                          <a:latin typeface="Garamond"/>
                        </a:rPr>
                        <a:t>Construction</a:t>
                      </a:r>
                    </a:p>
                  </a:txBody>
                  <a:tcPr marL="5823" marR="5823" marT="582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b"/>
                      <a:r>
                        <a:rPr lang="en-US" sz="700" b="1" i="0" u="none" strike="noStrike" dirty="0">
                          <a:solidFill>
                            <a:srgbClr val="FFFFFF"/>
                          </a:solidFill>
                          <a:effectLst/>
                          <a:latin typeface="Garamond"/>
                        </a:rPr>
                        <a:t>Equipment</a:t>
                      </a:r>
                    </a:p>
                  </a:txBody>
                  <a:tcPr marL="5823" marR="5823" marT="582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b"/>
                      <a:r>
                        <a:rPr lang="en-US" sz="700" b="1" i="0" u="none" strike="noStrike" dirty="0">
                          <a:solidFill>
                            <a:srgbClr val="FFFFFF"/>
                          </a:solidFill>
                          <a:effectLst/>
                          <a:latin typeface="Garamond"/>
                        </a:rPr>
                        <a:t>Total</a:t>
                      </a:r>
                    </a:p>
                  </a:txBody>
                  <a:tcPr marL="5823" marR="5823" marT="582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334285">
                <a:tc>
                  <a:txBody>
                    <a:bodyPr/>
                    <a:lstStyle/>
                    <a:p>
                      <a:pPr algn="l" rtl="0" fontAlgn="t"/>
                      <a:r>
                        <a:rPr lang="en-US" sz="700" b="0" i="0" u="none" strike="noStrike" dirty="0" smtClean="0">
                          <a:solidFill>
                            <a:srgbClr val="FFFFFF"/>
                          </a:solidFill>
                          <a:effectLst/>
                          <a:latin typeface="Garamond"/>
                        </a:rPr>
                        <a:t>FS-221</a:t>
                      </a:r>
                      <a:endParaRPr lang="en-US" sz="700" b="0" i="0" u="none" strike="noStrike" dirty="0">
                        <a:solidFill>
                          <a:srgbClr val="FFFFFF"/>
                        </a:solidFill>
                        <a:effectLst/>
                        <a:latin typeface="Garamond"/>
                      </a:endParaRPr>
                    </a:p>
                  </a:txBody>
                  <a:tcPr marL="5823" marR="5823" marT="5823" marB="0">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rtl="0" fontAlgn="t"/>
                      <a:r>
                        <a:rPr lang="en-US" sz="700" b="0" i="0" u="none" strike="noStrike" dirty="0" smtClean="0">
                          <a:solidFill>
                            <a:srgbClr val="FFFFFF"/>
                          </a:solidFill>
                          <a:effectLst/>
                          <a:latin typeface="Garamond"/>
                        </a:rPr>
                        <a:t>University Housing </a:t>
                      </a:r>
                      <a:br>
                        <a:rPr lang="en-US" sz="700" b="0" i="0" u="none" strike="noStrike" dirty="0" smtClean="0">
                          <a:solidFill>
                            <a:srgbClr val="FFFFFF"/>
                          </a:solidFill>
                          <a:effectLst/>
                          <a:latin typeface="Garamond"/>
                        </a:rPr>
                      </a:br>
                      <a:r>
                        <a:rPr lang="en-US" sz="700" b="0" i="0" u="none" strike="noStrike" dirty="0" smtClean="0">
                          <a:solidFill>
                            <a:srgbClr val="FFFFFF"/>
                          </a:solidFill>
                          <a:effectLst/>
                          <a:latin typeface="Garamond"/>
                        </a:rPr>
                        <a:t>Replacement Phase</a:t>
                      </a:r>
                      <a:r>
                        <a:rPr lang="en-US" sz="700" b="0" i="0" u="none" strike="noStrike" baseline="0" dirty="0" smtClean="0">
                          <a:solidFill>
                            <a:srgbClr val="FFFFFF"/>
                          </a:solidFill>
                          <a:effectLst/>
                          <a:latin typeface="Garamond"/>
                        </a:rPr>
                        <a:t> 2 including 1851 Dining Concept</a:t>
                      </a:r>
                      <a:endParaRPr lang="en-US" sz="700" b="0" i="0" u="none" strike="noStrike" dirty="0">
                        <a:solidFill>
                          <a:srgbClr val="FFFFFF"/>
                        </a:solidFill>
                        <a:effectLst/>
                        <a:latin typeface="Garamond"/>
                      </a:endParaRPr>
                    </a:p>
                  </a:txBody>
                  <a:tcPr marL="5823" marR="5823" marT="5823" marB="0">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9/29/2014</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02/20/2015</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05/15/2015</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06/01/2017</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r" rtl="0" fontAlgn="ctr"/>
                      <a:r>
                        <a:rPr lang="en-US" sz="700" b="0" i="0" u="none" strike="noStrike" dirty="0">
                          <a:solidFill>
                            <a:srgbClr val="FFFFFF"/>
                          </a:solidFill>
                          <a:effectLst/>
                          <a:latin typeface="Garamond"/>
                        </a:rPr>
                        <a:t>   </a:t>
                      </a:r>
                      <a:r>
                        <a:rPr lang="en-US" sz="700" b="0" i="0" u="none" strike="noStrike" dirty="0" smtClean="0">
                          <a:solidFill>
                            <a:srgbClr val="FFFFFF"/>
                          </a:solidFill>
                          <a:effectLst/>
                          <a:latin typeface="Garamond"/>
                        </a:rPr>
                        <a:t>4,830,355 </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smtClean="0">
                          <a:solidFill>
                            <a:srgbClr val="FFFFFF"/>
                          </a:solidFill>
                          <a:effectLst/>
                          <a:latin typeface="Garamond"/>
                        </a:rPr>
                        <a:t>62,382,899 </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a:solidFill>
                            <a:srgbClr val="FFFFFF"/>
                          </a:solidFill>
                          <a:effectLst/>
                          <a:latin typeface="Garamond"/>
                        </a:rPr>
                        <a:t>   </a:t>
                      </a:r>
                      <a:r>
                        <a:rPr lang="en-US" sz="700" b="0" i="0" u="none" strike="noStrike" dirty="0" smtClean="0">
                          <a:solidFill>
                            <a:srgbClr val="FFFFFF"/>
                          </a:solidFill>
                          <a:effectLst/>
                          <a:latin typeface="Garamond"/>
                        </a:rPr>
                        <a:t>2,450,000 </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a:solidFill>
                            <a:srgbClr val="FFFFFF"/>
                          </a:solidFill>
                          <a:effectLst/>
                          <a:latin typeface="Garamond"/>
                        </a:rPr>
                        <a:t>            </a:t>
                      </a:r>
                      <a:r>
                        <a:rPr lang="en-US" sz="700" b="0" i="0" u="none" strike="noStrike" dirty="0" smtClean="0">
                          <a:solidFill>
                            <a:srgbClr val="FFFFFF"/>
                          </a:solidFill>
                          <a:effectLst/>
                          <a:latin typeface="Garamond"/>
                        </a:rPr>
                        <a:t>69,663,254 </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256853">
                <a:tc>
                  <a:txBody>
                    <a:bodyPr/>
                    <a:lstStyle/>
                    <a:p>
                      <a:pPr algn="l" rtl="0" fontAlgn="t"/>
                      <a:r>
                        <a:rPr lang="en-US" sz="700" b="0" i="0" u="none" strike="noStrike" dirty="0" smtClean="0">
                          <a:solidFill>
                            <a:srgbClr val="FFFFFF"/>
                          </a:solidFill>
                          <a:effectLst/>
                          <a:latin typeface="Garamond"/>
                        </a:rPr>
                        <a:t>FS-259</a:t>
                      </a:r>
                      <a:endParaRPr lang="en-US" sz="700" b="0" i="0" u="none" strike="noStrike" dirty="0">
                        <a:solidFill>
                          <a:srgbClr val="FFFFFF"/>
                        </a:solidFill>
                        <a:effectLst/>
                        <a:latin typeface="Garamond"/>
                      </a:endParaRPr>
                    </a:p>
                  </a:txBody>
                  <a:tcPr marL="5823" marR="5823" marT="5823" marB="0">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rtl="0" fontAlgn="t"/>
                      <a:r>
                        <a:rPr lang="en-US" sz="700" b="0" i="0" u="none" strike="noStrike" dirty="0" smtClean="0">
                          <a:solidFill>
                            <a:srgbClr val="FFFFFF"/>
                          </a:solidFill>
                          <a:effectLst/>
                          <a:latin typeface="Garamond"/>
                        </a:rPr>
                        <a:t>Earth Ocean. &amp; Atmospheric Sciences</a:t>
                      </a:r>
                      <a:r>
                        <a:rPr lang="en-US" sz="700" b="0" i="0" u="none" strike="noStrike" baseline="0" dirty="0" smtClean="0">
                          <a:solidFill>
                            <a:srgbClr val="FFFFFF"/>
                          </a:solidFill>
                          <a:effectLst/>
                          <a:latin typeface="Garamond"/>
                        </a:rPr>
                        <a:t> Building</a:t>
                      </a:r>
                      <a:r>
                        <a:rPr lang="en-US" sz="700" b="0" i="0" u="none" strike="noStrike" dirty="0" smtClean="0">
                          <a:solidFill>
                            <a:srgbClr val="FFFFFF"/>
                          </a:solidFill>
                          <a:effectLst/>
                          <a:latin typeface="Garamond"/>
                        </a:rPr>
                        <a:t> (EOAS)</a:t>
                      </a:r>
                      <a:endParaRPr lang="en-US" sz="700" b="0" i="0" u="none" strike="noStrike" dirty="0">
                        <a:solidFill>
                          <a:srgbClr val="FFFFFF"/>
                        </a:solidFill>
                        <a:effectLst/>
                        <a:latin typeface="Garamond"/>
                      </a:endParaRPr>
                    </a:p>
                  </a:txBody>
                  <a:tcPr marL="5823" marR="5823" marT="5823" marB="0">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09/05/2013</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12/15/2016</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02/15/2017</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02/15/2019</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r" rtl="0" fontAlgn="ctr"/>
                      <a:r>
                        <a:rPr lang="en-US" sz="700" b="0" i="0" u="none" strike="noStrike" dirty="0">
                          <a:solidFill>
                            <a:srgbClr val="FFFFFF"/>
                          </a:solidFill>
                          <a:effectLst/>
                          <a:latin typeface="Garamond"/>
                        </a:rPr>
                        <a:t>   </a:t>
                      </a:r>
                      <a:r>
                        <a:rPr lang="en-US" sz="700" b="0" i="0" u="none" strike="noStrike" dirty="0" smtClean="0">
                          <a:solidFill>
                            <a:srgbClr val="FFFFFF"/>
                          </a:solidFill>
                          <a:effectLst/>
                          <a:latin typeface="Garamond"/>
                        </a:rPr>
                        <a:t>3,504,462 </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a:solidFill>
                            <a:srgbClr val="FFFFFF"/>
                          </a:solidFill>
                          <a:effectLst/>
                          <a:latin typeface="Garamond"/>
                        </a:rPr>
                        <a:t>    </a:t>
                      </a:r>
                      <a:r>
                        <a:rPr lang="en-US" sz="700" b="0" i="0" u="none" strike="noStrike" dirty="0" smtClean="0">
                          <a:solidFill>
                            <a:srgbClr val="FFFFFF"/>
                          </a:solidFill>
                          <a:effectLst/>
                          <a:latin typeface="Garamond"/>
                        </a:rPr>
                        <a:t>61,000,000 </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a:solidFill>
                            <a:srgbClr val="FFFFFF"/>
                          </a:solidFill>
                          <a:effectLst/>
                          <a:latin typeface="Garamond"/>
                        </a:rPr>
                        <a:t>   </a:t>
                      </a:r>
                      <a:r>
                        <a:rPr lang="en-US" sz="700" b="0" i="0" u="none" strike="noStrike" dirty="0" smtClean="0">
                          <a:solidFill>
                            <a:srgbClr val="FFFFFF"/>
                          </a:solidFill>
                          <a:effectLst/>
                          <a:latin typeface="Garamond"/>
                        </a:rPr>
                        <a:t>5,345,538 </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a:solidFill>
                            <a:srgbClr val="FFFFFF"/>
                          </a:solidFill>
                          <a:effectLst/>
                          <a:latin typeface="Garamond"/>
                        </a:rPr>
                        <a:t>            </a:t>
                      </a:r>
                      <a:r>
                        <a:rPr lang="en-US" sz="700" b="0" i="0" u="none" strike="noStrike" dirty="0" smtClean="0">
                          <a:solidFill>
                            <a:srgbClr val="FFFFFF"/>
                          </a:solidFill>
                          <a:effectLst/>
                          <a:latin typeface="Garamond"/>
                        </a:rPr>
                        <a:t>69,850,000 </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256853">
                <a:tc>
                  <a:txBody>
                    <a:bodyPr/>
                    <a:lstStyle/>
                    <a:p>
                      <a:pPr algn="l" rtl="0" fontAlgn="t"/>
                      <a:r>
                        <a:rPr lang="en-US" sz="700" b="0" i="0" u="none" strike="noStrike" dirty="0" smtClean="0">
                          <a:solidFill>
                            <a:srgbClr val="FFFFFF"/>
                          </a:solidFill>
                          <a:effectLst/>
                          <a:latin typeface="Garamond"/>
                        </a:rPr>
                        <a:t>FS-218</a:t>
                      </a:r>
                      <a:endParaRPr lang="en-US" sz="700" b="0" i="0" u="none" strike="noStrike" dirty="0">
                        <a:solidFill>
                          <a:srgbClr val="FFFFFF"/>
                        </a:solidFill>
                        <a:effectLst/>
                        <a:latin typeface="Garamond"/>
                      </a:endParaRPr>
                    </a:p>
                  </a:txBody>
                  <a:tcPr marL="5823" marR="5823" marT="5823" marB="0">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700" b="0" i="0" u="none" strike="noStrike" dirty="0" smtClean="0">
                          <a:solidFill>
                            <a:srgbClr val="FFFFFF"/>
                          </a:solidFill>
                          <a:effectLst/>
                          <a:latin typeface="Garamond"/>
                        </a:rPr>
                        <a:t>Doak Campbell Stadium Improvements</a:t>
                      </a:r>
                    </a:p>
                  </a:txBody>
                  <a:tcPr marL="5823" marR="5823" marT="5823" marB="0">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09/01/2014</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01/15/2015</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02/01/2015</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09/02/16</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r" rtl="0" fontAlgn="ctr"/>
                      <a:r>
                        <a:rPr lang="en-US" sz="700" b="0" i="0" u="none" strike="noStrike" dirty="0" smtClean="0">
                          <a:solidFill>
                            <a:srgbClr val="FFFFFF"/>
                          </a:solidFill>
                          <a:effectLst/>
                          <a:latin typeface="Garamond"/>
                        </a:rPr>
                        <a:t>7,000,000</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a:solidFill>
                            <a:srgbClr val="FFFFFF"/>
                          </a:solidFill>
                          <a:effectLst/>
                          <a:latin typeface="Garamond"/>
                        </a:rPr>
                        <a:t>    </a:t>
                      </a:r>
                      <a:r>
                        <a:rPr lang="en-US" sz="700" b="0" i="0" u="none" strike="noStrike" dirty="0" smtClean="0">
                          <a:solidFill>
                            <a:srgbClr val="FFFFFF"/>
                          </a:solidFill>
                          <a:effectLst/>
                          <a:latin typeface="Garamond"/>
                        </a:rPr>
                        <a:t>87,500,000 </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smtClean="0">
                          <a:solidFill>
                            <a:srgbClr val="FFFFFF"/>
                          </a:solidFill>
                          <a:effectLst/>
                          <a:latin typeface="Garamond"/>
                        </a:rPr>
                        <a:t>2,500,000</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a:solidFill>
                            <a:srgbClr val="FFFFFF"/>
                          </a:solidFill>
                          <a:effectLst/>
                          <a:latin typeface="Garamond"/>
                        </a:rPr>
                        <a:t>            </a:t>
                      </a:r>
                      <a:r>
                        <a:rPr lang="en-US" sz="700" b="0" i="0" u="none" strike="noStrike" dirty="0" smtClean="0">
                          <a:solidFill>
                            <a:srgbClr val="FFFFFF"/>
                          </a:solidFill>
                          <a:effectLst/>
                          <a:latin typeface="Garamond"/>
                        </a:rPr>
                        <a:t>97,000,000 </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334285">
                <a:tc>
                  <a:txBody>
                    <a:bodyPr/>
                    <a:lstStyle/>
                    <a:p>
                      <a:pPr algn="l" rtl="0" fontAlgn="t"/>
                      <a:r>
                        <a:rPr lang="en-US" sz="700" b="0" i="0" u="none" strike="noStrike" dirty="0" smtClean="0">
                          <a:solidFill>
                            <a:srgbClr val="FFFFFF"/>
                          </a:solidFill>
                          <a:effectLst/>
                          <a:latin typeface="Garamond"/>
                        </a:rPr>
                        <a:t>FS-275</a:t>
                      </a:r>
                      <a:endParaRPr lang="en-US" sz="700" b="0" i="0" u="none" strike="noStrike" dirty="0">
                        <a:solidFill>
                          <a:srgbClr val="FFFFFF"/>
                        </a:solidFill>
                        <a:effectLst/>
                        <a:latin typeface="Garamond"/>
                      </a:endParaRPr>
                    </a:p>
                  </a:txBody>
                  <a:tcPr marL="5823" marR="5823" marT="5823" marB="0">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rtl="0" fontAlgn="t"/>
                      <a:r>
                        <a:rPr lang="en-US" sz="700" b="0" i="0" u="none" strike="noStrike" dirty="0" smtClean="0">
                          <a:solidFill>
                            <a:srgbClr val="FFFFFF"/>
                          </a:solidFill>
                          <a:effectLst/>
                          <a:latin typeface="Garamond"/>
                        </a:rPr>
                        <a:t>Interdisciplinary Research &amp; Commercialization Bldg (IRCB)</a:t>
                      </a:r>
                      <a:endParaRPr lang="en-US" sz="700" b="0" i="0" u="none" strike="noStrike" dirty="0">
                        <a:solidFill>
                          <a:srgbClr val="FFFFFF"/>
                        </a:solidFill>
                        <a:effectLst/>
                        <a:latin typeface="Garamond"/>
                      </a:endParaRPr>
                    </a:p>
                  </a:txBody>
                  <a:tcPr marL="5823" marR="5823" marT="5823" marB="0">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04/10/2015</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06/15/2017</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08/15/2017</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06/15/2019</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r" rtl="0" fontAlgn="ctr"/>
                      <a:r>
                        <a:rPr lang="en-US" sz="700" b="0" i="0" u="none" strike="noStrike" dirty="0">
                          <a:solidFill>
                            <a:srgbClr val="FFFFFF"/>
                          </a:solidFill>
                          <a:effectLst/>
                          <a:latin typeface="Garamond"/>
                        </a:rPr>
                        <a:t> </a:t>
                      </a:r>
                      <a:r>
                        <a:rPr lang="en-US" sz="700" b="0" i="0" u="none" strike="noStrike" dirty="0" smtClean="0">
                          <a:solidFill>
                            <a:srgbClr val="FFFFFF"/>
                          </a:solidFill>
                          <a:effectLst/>
                          <a:latin typeface="Garamond"/>
                        </a:rPr>
                        <a:t>5,000,000 </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a:solidFill>
                            <a:srgbClr val="FFFFFF"/>
                          </a:solidFill>
                          <a:effectLst/>
                          <a:latin typeface="Garamond"/>
                        </a:rPr>
                        <a:t>    </a:t>
                      </a:r>
                      <a:r>
                        <a:rPr lang="en-US" sz="700" b="0" i="0" u="none" strike="noStrike" dirty="0" smtClean="0">
                          <a:solidFill>
                            <a:srgbClr val="FFFFFF"/>
                          </a:solidFill>
                          <a:effectLst/>
                          <a:latin typeface="Garamond"/>
                        </a:rPr>
                        <a:t>63,000,000 </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a:solidFill>
                            <a:srgbClr val="FFFFFF"/>
                          </a:solidFill>
                          <a:effectLst/>
                          <a:latin typeface="Garamond"/>
                        </a:rPr>
                        <a:t> </a:t>
                      </a:r>
                      <a:r>
                        <a:rPr lang="en-US" sz="700" b="0" i="0" u="none" strike="noStrike" dirty="0" smtClean="0">
                          <a:solidFill>
                            <a:srgbClr val="FFFFFF"/>
                          </a:solidFill>
                          <a:effectLst/>
                          <a:latin typeface="Garamond"/>
                        </a:rPr>
                        <a:t>17,000,000 </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a:solidFill>
                            <a:srgbClr val="FFFFFF"/>
                          </a:solidFill>
                          <a:effectLst/>
                          <a:latin typeface="Garamond"/>
                        </a:rPr>
                        <a:t>            85,000,000 </a:t>
                      </a: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r h="256853">
                <a:tc>
                  <a:txBody>
                    <a:bodyPr/>
                    <a:lstStyle/>
                    <a:p>
                      <a:pPr algn="l" rtl="0" fontAlgn="t"/>
                      <a:r>
                        <a:rPr lang="en-US" sz="700" b="0" i="0" u="none" strike="noStrike" dirty="0" smtClean="0">
                          <a:solidFill>
                            <a:srgbClr val="FFFFFF"/>
                          </a:solidFill>
                          <a:effectLst/>
                          <a:latin typeface="Garamond"/>
                        </a:rPr>
                        <a:t>FS-253</a:t>
                      </a:r>
                      <a:endParaRPr lang="en-US" sz="700" b="0" i="0" u="none" strike="noStrike" dirty="0">
                        <a:solidFill>
                          <a:srgbClr val="FFFFFF"/>
                        </a:solidFill>
                        <a:effectLst/>
                        <a:latin typeface="Garamond"/>
                      </a:endParaRPr>
                    </a:p>
                  </a:txBody>
                  <a:tcPr marL="5823" marR="5823" marT="5823" marB="0">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rtl="0" fontAlgn="t"/>
                      <a:r>
                        <a:rPr lang="en-US" sz="700" b="0" i="0" u="none" strike="noStrike" dirty="0" smtClean="0">
                          <a:solidFill>
                            <a:srgbClr val="FFFFFF"/>
                          </a:solidFill>
                          <a:effectLst/>
                          <a:latin typeface="Garamond"/>
                        </a:rPr>
                        <a:t>Donald </a:t>
                      </a:r>
                      <a:r>
                        <a:rPr lang="en-US" sz="700" b="0" i="0" u="none" strike="noStrike" dirty="0">
                          <a:solidFill>
                            <a:srgbClr val="FFFFFF"/>
                          </a:solidFill>
                          <a:effectLst/>
                          <a:latin typeface="Garamond"/>
                        </a:rPr>
                        <a:t>L. Tucker Center</a:t>
                      </a:r>
                    </a:p>
                  </a:txBody>
                  <a:tcPr marL="5823" marR="5823" marT="5823" marB="0">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a:solidFill>
                            <a:srgbClr val="FFFFFF"/>
                          </a:solidFill>
                          <a:effectLst/>
                          <a:latin typeface="Garamond"/>
                        </a:rPr>
                        <a:t>Varies</a:t>
                      </a: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a:solidFill>
                            <a:srgbClr val="FFFFFF"/>
                          </a:solidFill>
                          <a:effectLst/>
                          <a:latin typeface="Garamond"/>
                        </a:rPr>
                        <a:t>Varies</a:t>
                      </a: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a:solidFill>
                            <a:srgbClr val="FFFFFF"/>
                          </a:solidFill>
                          <a:effectLst/>
                          <a:latin typeface="Garamond"/>
                        </a:rPr>
                        <a:t>Varies</a:t>
                      </a: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a:solidFill>
                            <a:srgbClr val="FFFFFF"/>
                          </a:solidFill>
                          <a:effectLst/>
                          <a:latin typeface="Garamond"/>
                        </a:rPr>
                        <a:t>Varies</a:t>
                      </a: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r" rtl="0" fontAlgn="ctr"/>
                      <a:r>
                        <a:rPr lang="en-US" sz="700" b="0" i="0" u="none" strike="noStrike" dirty="0" smtClean="0">
                          <a:solidFill>
                            <a:srgbClr val="FFFFFF"/>
                          </a:solidFill>
                          <a:effectLst/>
                          <a:latin typeface="Garamond"/>
                        </a:rPr>
                        <a:t>2,823,931     </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a:solidFill>
                            <a:srgbClr val="FFFFFF"/>
                          </a:solidFill>
                          <a:effectLst/>
                          <a:latin typeface="Garamond"/>
                        </a:rPr>
                        <a:t>      </a:t>
                      </a:r>
                      <a:r>
                        <a:rPr lang="en-US" sz="700" b="0" i="0" u="none" strike="noStrike" dirty="0" smtClean="0">
                          <a:solidFill>
                            <a:srgbClr val="FFFFFF"/>
                          </a:solidFill>
                          <a:effectLst/>
                          <a:latin typeface="Garamond"/>
                        </a:rPr>
                        <a:t>18,046,792 </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a:solidFill>
                            <a:srgbClr val="FFFFFF"/>
                          </a:solidFill>
                          <a:effectLst/>
                          <a:latin typeface="Garamond"/>
                        </a:rPr>
                        <a:t>   </a:t>
                      </a:r>
                      <a:r>
                        <a:rPr lang="en-US" sz="700" b="0" i="0" u="none" strike="noStrike" dirty="0" smtClean="0">
                          <a:solidFill>
                            <a:srgbClr val="FFFFFF"/>
                          </a:solidFill>
                          <a:effectLst/>
                          <a:latin typeface="Garamond"/>
                        </a:rPr>
                        <a:t>6,404,445 </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a:solidFill>
                            <a:srgbClr val="FFFFFF"/>
                          </a:solidFill>
                          <a:effectLst/>
                          <a:latin typeface="Garamond"/>
                        </a:rPr>
                        <a:t>            </a:t>
                      </a:r>
                      <a:r>
                        <a:rPr lang="en-US" sz="700" b="0" i="0" u="none" strike="noStrike" dirty="0" smtClean="0">
                          <a:solidFill>
                            <a:srgbClr val="FFFFFF"/>
                          </a:solidFill>
                          <a:effectLst/>
                          <a:latin typeface="Garamond"/>
                        </a:rPr>
                        <a:t>27,275,168 </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r h="256853">
                <a:tc>
                  <a:txBody>
                    <a:bodyPr/>
                    <a:lstStyle/>
                    <a:p>
                      <a:pPr algn="l" rtl="0" fontAlgn="t"/>
                      <a:r>
                        <a:rPr lang="en-US" sz="700" b="0" i="0" u="none" strike="noStrike" dirty="0" smtClean="0">
                          <a:solidFill>
                            <a:srgbClr val="FFFFFF"/>
                          </a:solidFill>
                          <a:effectLst/>
                          <a:latin typeface="Garamond"/>
                        </a:rPr>
                        <a:t>31780 / 31954</a:t>
                      </a:r>
                      <a:endParaRPr lang="en-US" sz="700" b="0" i="0" u="none" strike="noStrike" dirty="0">
                        <a:solidFill>
                          <a:srgbClr val="FFFFFF"/>
                        </a:solidFill>
                        <a:effectLst/>
                        <a:latin typeface="Garamond"/>
                      </a:endParaRPr>
                    </a:p>
                  </a:txBody>
                  <a:tcPr marL="5823" marR="5823" marT="5823" marB="0">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rtl="0" fontAlgn="t"/>
                      <a:r>
                        <a:rPr lang="en-US" sz="700" b="0" i="0" u="none" strike="noStrike" dirty="0" smtClean="0">
                          <a:solidFill>
                            <a:srgbClr val="FFFFFF"/>
                          </a:solidFill>
                          <a:effectLst/>
                          <a:latin typeface="Garamond"/>
                        </a:rPr>
                        <a:t>Tucker Locker Room Improvements</a:t>
                      </a:r>
                      <a:endParaRPr lang="en-US" sz="700" b="0" i="0" u="none" strike="noStrike" dirty="0">
                        <a:solidFill>
                          <a:srgbClr val="FFFFFF"/>
                        </a:solidFill>
                        <a:effectLst/>
                        <a:latin typeface="Garamond"/>
                      </a:endParaRPr>
                    </a:p>
                  </a:txBody>
                  <a:tcPr marL="5823" marR="5823" marT="5823" marB="0">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10/18/14</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05/18/2015</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baseline="0" dirty="0" smtClean="0">
                          <a:solidFill>
                            <a:srgbClr val="FFFFFF"/>
                          </a:solidFill>
                          <a:effectLst/>
                          <a:latin typeface="Garamond"/>
                        </a:rPr>
                        <a:t>05/25/2015</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12/30/2016</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r" rtl="0" fontAlgn="ctr"/>
                      <a:r>
                        <a:rPr lang="en-US" sz="700" b="0" i="0" u="none" strike="noStrike" dirty="0" smtClean="0">
                          <a:solidFill>
                            <a:srgbClr val="FFFFFF"/>
                          </a:solidFill>
                          <a:effectLst/>
                          <a:latin typeface="Garamond"/>
                        </a:rPr>
                        <a:t>422,846</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smtClean="0">
                          <a:solidFill>
                            <a:srgbClr val="FFFFFF"/>
                          </a:solidFill>
                          <a:effectLst/>
                          <a:latin typeface="Garamond"/>
                        </a:rPr>
                        <a:t>3,577,154</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smtClean="0">
                          <a:solidFill>
                            <a:srgbClr val="FFFFFF"/>
                          </a:solidFill>
                          <a:effectLst/>
                          <a:latin typeface="Garamond"/>
                        </a:rPr>
                        <a:t>300,000</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smtClean="0">
                          <a:solidFill>
                            <a:srgbClr val="FFFFFF"/>
                          </a:solidFill>
                          <a:effectLst/>
                          <a:latin typeface="Garamond"/>
                        </a:rPr>
                        <a:t>4,300,000</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7"/>
                  </a:ext>
                </a:extLst>
              </a:tr>
              <a:tr h="256853">
                <a:tc>
                  <a:txBody>
                    <a:bodyPr/>
                    <a:lstStyle/>
                    <a:p>
                      <a:pPr algn="l" rtl="0" fontAlgn="t"/>
                      <a:r>
                        <a:rPr lang="en-US" sz="700" b="0" i="0" u="none" strike="noStrike" dirty="0">
                          <a:solidFill>
                            <a:srgbClr val="FFFFFF"/>
                          </a:solidFill>
                          <a:effectLst/>
                          <a:latin typeface="Garamond"/>
                        </a:rPr>
                        <a:t>FS-321</a:t>
                      </a:r>
                    </a:p>
                  </a:txBody>
                  <a:tcPr marL="5823" marR="5823" marT="5823" marB="0">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rtl="0" fontAlgn="t"/>
                      <a:r>
                        <a:rPr lang="en-US" sz="700" b="0" i="0" u="none" strike="noStrike" dirty="0">
                          <a:solidFill>
                            <a:srgbClr val="FFFFFF"/>
                          </a:solidFill>
                          <a:effectLst/>
                          <a:latin typeface="Garamond"/>
                        </a:rPr>
                        <a:t>College of Engineering (FSU\FAMU)</a:t>
                      </a:r>
                    </a:p>
                  </a:txBody>
                  <a:tcPr marL="5823" marR="5823" marT="5823" marB="0">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02/01/2015</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06/01/2015</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09/02/2015</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09/02/2016</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r" rtl="0" fontAlgn="ctr"/>
                      <a:r>
                        <a:rPr lang="en-US" sz="700" b="0" i="0" u="none" strike="noStrike" dirty="0">
                          <a:solidFill>
                            <a:srgbClr val="FFFFFF"/>
                          </a:solidFill>
                          <a:effectLst/>
                          <a:latin typeface="Garamond"/>
                        </a:rPr>
                        <a:t>   </a:t>
                      </a:r>
                      <a:r>
                        <a:rPr lang="en-US" sz="700" b="0" i="0" u="none" strike="noStrike" dirty="0" smtClean="0">
                          <a:solidFill>
                            <a:srgbClr val="FFFFFF"/>
                          </a:solidFill>
                          <a:effectLst/>
                          <a:latin typeface="Garamond"/>
                        </a:rPr>
                        <a:t>1,650,000 </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a:solidFill>
                            <a:srgbClr val="FFFFFF"/>
                          </a:solidFill>
                          <a:effectLst/>
                          <a:latin typeface="Garamond"/>
                        </a:rPr>
                        <a:t>      </a:t>
                      </a:r>
                      <a:r>
                        <a:rPr lang="en-US" sz="700" b="0" i="0" u="none" strike="noStrike" dirty="0" smtClean="0">
                          <a:solidFill>
                            <a:srgbClr val="FFFFFF"/>
                          </a:solidFill>
                          <a:effectLst/>
                          <a:latin typeface="Garamond"/>
                        </a:rPr>
                        <a:t>9,162,196 </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a:solidFill>
                            <a:srgbClr val="FFFFFF"/>
                          </a:solidFill>
                          <a:effectLst/>
                          <a:latin typeface="Garamond"/>
                        </a:rPr>
                        <a:t>      </a:t>
                      </a:r>
                      <a:r>
                        <a:rPr lang="en-US" sz="700" b="0" i="0" u="none" strike="noStrike" dirty="0" smtClean="0">
                          <a:solidFill>
                            <a:srgbClr val="FFFFFF"/>
                          </a:solidFill>
                          <a:effectLst/>
                          <a:latin typeface="Garamond"/>
                        </a:rPr>
                        <a:t>250,000 </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a:solidFill>
                            <a:srgbClr val="FFFFFF"/>
                          </a:solidFill>
                          <a:effectLst/>
                          <a:latin typeface="Garamond"/>
                        </a:rPr>
                        <a:t>            </a:t>
                      </a:r>
                      <a:r>
                        <a:rPr lang="en-US" sz="700" b="0" i="0" u="none" strike="noStrike" dirty="0" smtClean="0">
                          <a:solidFill>
                            <a:srgbClr val="FFFFFF"/>
                          </a:solidFill>
                          <a:effectLst/>
                          <a:latin typeface="Garamond"/>
                        </a:rPr>
                        <a:t>11,062,196 </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8"/>
                  </a:ext>
                </a:extLst>
              </a:tr>
              <a:tr h="334285">
                <a:tc>
                  <a:txBody>
                    <a:bodyPr/>
                    <a:lstStyle/>
                    <a:p>
                      <a:pPr algn="l" rtl="0" fontAlgn="t"/>
                      <a:r>
                        <a:rPr lang="en-US" sz="700" b="0" i="0" u="none" strike="noStrike" dirty="0" smtClean="0">
                          <a:solidFill>
                            <a:srgbClr val="FFFFFF"/>
                          </a:solidFill>
                          <a:effectLst/>
                          <a:latin typeface="Garamond"/>
                        </a:rPr>
                        <a:t>FS-232</a:t>
                      </a:r>
                      <a:endParaRPr lang="en-US" sz="700" b="0" i="0" u="none" strike="noStrike" dirty="0">
                        <a:solidFill>
                          <a:srgbClr val="FFFFFF"/>
                        </a:solidFill>
                        <a:effectLst/>
                        <a:latin typeface="Garamond"/>
                      </a:endParaRPr>
                    </a:p>
                  </a:txBody>
                  <a:tcPr marL="5823" marR="5823" marT="5823" marB="0">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rtl="0" fontAlgn="t"/>
                      <a:r>
                        <a:rPr lang="en-US" sz="700" b="0" i="0" u="none" strike="noStrike" baseline="0" dirty="0" smtClean="0">
                          <a:solidFill>
                            <a:srgbClr val="FFFFFF"/>
                          </a:solidFill>
                          <a:effectLst/>
                          <a:latin typeface="Garamond"/>
                        </a:rPr>
                        <a:t>Jim Moran School of Entrepreneurship/</a:t>
                      </a:r>
                      <a:r>
                        <a:rPr lang="en-US" sz="700" b="0" i="0" u="none" strike="noStrike" dirty="0" smtClean="0">
                          <a:solidFill>
                            <a:srgbClr val="FFFFFF"/>
                          </a:solidFill>
                          <a:effectLst/>
                          <a:latin typeface="Garamond"/>
                        </a:rPr>
                        <a:t>Jim Moran</a:t>
                      </a:r>
                      <a:r>
                        <a:rPr lang="en-US" sz="700" b="0" i="0" u="none" strike="noStrike" baseline="0" dirty="0" smtClean="0">
                          <a:solidFill>
                            <a:srgbClr val="FFFFFF"/>
                          </a:solidFill>
                          <a:effectLst/>
                          <a:latin typeface="Garamond"/>
                        </a:rPr>
                        <a:t> Institute</a:t>
                      </a:r>
                      <a:endParaRPr lang="en-US" sz="700" b="0" i="0" u="none" strike="noStrike" dirty="0">
                        <a:solidFill>
                          <a:srgbClr val="FFFFFF"/>
                        </a:solidFill>
                        <a:effectLst/>
                        <a:latin typeface="Garamond"/>
                      </a:endParaRPr>
                    </a:p>
                  </a:txBody>
                  <a:tcPr marL="5823" marR="5823" marT="5823" marB="0">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TBD</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TBD</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11/17/2016</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08/15/2017</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r" rtl="0" fontAlgn="ctr"/>
                      <a:r>
                        <a:rPr lang="en-US" sz="700" b="0" i="0" u="none" strike="noStrike" dirty="0">
                          <a:solidFill>
                            <a:srgbClr val="FFFFFF"/>
                          </a:solidFill>
                          <a:effectLst/>
                          <a:latin typeface="Garamond"/>
                        </a:rPr>
                        <a:t>   </a:t>
                      </a:r>
                      <a:r>
                        <a:rPr lang="en-US" sz="700" b="0" i="0" u="none" strike="noStrike" dirty="0" smtClean="0">
                          <a:solidFill>
                            <a:srgbClr val="FFFFFF"/>
                          </a:solidFill>
                          <a:effectLst/>
                          <a:latin typeface="Garamond"/>
                        </a:rPr>
                        <a:t>1,350,000 </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smtClean="0">
                          <a:solidFill>
                            <a:srgbClr val="FFFFFF"/>
                          </a:solidFill>
                          <a:effectLst/>
                          <a:latin typeface="Garamond"/>
                        </a:rPr>
                        <a:t>6,500,000</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a:solidFill>
                            <a:srgbClr val="FFFFFF"/>
                          </a:solidFill>
                          <a:effectLst/>
                          <a:latin typeface="Garamond"/>
                        </a:rPr>
                        <a:t>      </a:t>
                      </a:r>
                      <a:r>
                        <a:rPr lang="en-US" sz="700" b="0" i="0" u="none" strike="noStrike" dirty="0" smtClean="0">
                          <a:solidFill>
                            <a:srgbClr val="FFFFFF"/>
                          </a:solidFill>
                          <a:effectLst/>
                          <a:latin typeface="Garamond"/>
                        </a:rPr>
                        <a:t>4000,000 </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smtClean="0">
                          <a:solidFill>
                            <a:srgbClr val="FFFFFF"/>
                          </a:solidFill>
                          <a:effectLst/>
                          <a:latin typeface="Garamond"/>
                        </a:rPr>
                        <a:t>8,250,000</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9"/>
                  </a:ext>
                </a:extLst>
              </a:tr>
              <a:tr h="256853">
                <a:tc>
                  <a:txBody>
                    <a:bodyPr/>
                    <a:lstStyle/>
                    <a:p>
                      <a:pPr algn="l" rtl="0" fontAlgn="t"/>
                      <a:r>
                        <a:rPr lang="en-US" sz="700" b="0" i="0" u="none" strike="noStrike" dirty="0" smtClean="0">
                          <a:solidFill>
                            <a:srgbClr val="FFFFFF"/>
                          </a:solidFill>
                          <a:effectLst/>
                          <a:latin typeface="Garamond"/>
                        </a:rPr>
                        <a:t>FS-263</a:t>
                      </a:r>
                      <a:endParaRPr lang="en-US" sz="700" b="0" i="0" u="none" strike="noStrike" dirty="0">
                        <a:solidFill>
                          <a:srgbClr val="FFFFFF"/>
                        </a:solidFill>
                        <a:effectLst/>
                        <a:latin typeface="Garamond"/>
                      </a:endParaRPr>
                    </a:p>
                  </a:txBody>
                  <a:tcPr marL="5823" marR="5823" marT="5823" marB="0">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rtl="0" fontAlgn="t"/>
                      <a:r>
                        <a:rPr lang="en-US" sz="700" b="0" i="0" u="none" strike="noStrike" dirty="0" smtClean="0">
                          <a:solidFill>
                            <a:srgbClr val="FFFFFF"/>
                          </a:solidFill>
                          <a:effectLst/>
                          <a:latin typeface="Garamond"/>
                        </a:rPr>
                        <a:t>Student Union Renovation/ Expansion</a:t>
                      </a:r>
                      <a:endParaRPr lang="en-US" sz="700" b="0" i="0" u="none" strike="noStrike" dirty="0">
                        <a:solidFill>
                          <a:srgbClr val="FFFFFF"/>
                        </a:solidFill>
                        <a:effectLst/>
                        <a:latin typeface="Garamond"/>
                      </a:endParaRPr>
                    </a:p>
                  </a:txBody>
                  <a:tcPr marL="5823" marR="5823" marT="5823" marB="0">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01/15/17</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01/15/2018</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baseline="0" dirty="0" smtClean="0">
                          <a:solidFill>
                            <a:srgbClr val="FFFFFF"/>
                          </a:solidFill>
                          <a:effectLst/>
                          <a:latin typeface="Garamond"/>
                        </a:rPr>
                        <a:t>02/15/2018</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07/15/20</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r" rtl="0" fontAlgn="ctr"/>
                      <a:r>
                        <a:rPr lang="en-US" sz="700" b="0" i="0" u="none" strike="noStrike" dirty="0" smtClean="0">
                          <a:solidFill>
                            <a:srgbClr val="FFFFFF"/>
                          </a:solidFill>
                          <a:effectLst/>
                          <a:latin typeface="Garamond"/>
                        </a:rPr>
                        <a:t>5,000,000</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smtClean="0">
                          <a:solidFill>
                            <a:srgbClr val="FFFFFF"/>
                          </a:solidFill>
                          <a:effectLst/>
                          <a:latin typeface="Garamond"/>
                        </a:rPr>
                        <a:t>45,000,000</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smtClean="0">
                          <a:solidFill>
                            <a:srgbClr val="FFFFFF"/>
                          </a:solidFill>
                          <a:effectLst/>
                          <a:latin typeface="Garamond"/>
                        </a:rPr>
                        <a:t>2,500,000</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smtClean="0">
                          <a:solidFill>
                            <a:srgbClr val="FFFFFF"/>
                          </a:solidFill>
                          <a:effectLst/>
                          <a:latin typeface="Garamond"/>
                        </a:rPr>
                        <a:t>52,500,000</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10"/>
                  </a:ext>
                </a:extLst>
              </a:tr>
              <a:tr h="256853">
                <a:tc>
                  <a:txBody>
                    <a:bodyPr/>
                    <a:lstStyle/>
                    <a:p>
                      <a:pPr algn="l" rtl="0" fontAlgn="t"/>
                      <a:r>
                        <a:rPr lang="en-US" sz="700" b="0" i="0" u="none" strike="noStrike" dirty="0" smtClean="0">
                          <a:solidFill>
                            <a:srgbClr val="FFFFFF"/>
                          </a:solidFill>
                          <a:effectLst/>
                          <a:latin typeface="Garamond"/>
                        </a:rPr>
                        <a:t>FS-206</a:t>
                      </a:r>
                      <a:endParaRPr lang="en-US" sz="700" b="0" i="0" u="none" strike="noStrike" dirty="0">
                        <a:solidFill>
                          <a:srgbClr val="FFFFFF"/>
                        </a:solidFill>
                        <a:effectLst/>
                        <a:latin typeface="Garamond"/>
                      </a:endParaRPr>
                    </a:p>
                  </a:txBody>
                  <a:tcPr marL="5823" marR="5823" marT="5823" marB="0">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rtl="0" fontAlgn="t"/>
                      <a:r>
                        <a:rPr lang="en-US" sz="700" b="0" i="0" u="none" strike="noStrike" dirty="0">
                          <a:solidFill>
                            <a:srgbClr val="FFFFFF"/>
                          </a:solidFill>
                          <a:effectLst/>
                          <a:latin typeface="Garamond"/>
                        </a:rPr>
                        <a:t>College of </a:t>
                      </a:r>
                      <a:r>
                        <a:rPr lang="en-US" sz="700" b="0" i="0" u="none" strike="noStrike" dirty="0" smtClean="0">
                          <a:solidFill>
                            <a:srgbClr val="FFFFFF"/>
                          </a:solidFill>
                          <a:effectLst/>
                          <a:latin typeface="Garamond"/>
                        </a:rPr>
                        <a:t>Business</a:t>
                      </a:r>
                      <a:endParaRPr lang="en-US" sz="700" b="0" i="0" u="none" strike="noStrike" dirty="0">
                        <a:solidFill>
                          <a:srgbClr val="FFFFFF"/>
                        </a:solidFill>
                        <a:effectLst/>
                        <a:latin typeface="Garamond"/>
                      </a:endParaRPr>
                    </a:p>
                  </a:txBody>
                  <a:tcPr marL="5823" marR="5823" marT="5823" marB="0">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TBD</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TBD</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TBD</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TBD</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r" rtl="0" fontAlgn="ctr"/>
                      <a:r>
                        <a:rPr lang="en-US" sz="700" b="0" i="0" u="none" strike="noStrike" dirty="0">
                          <a:solidFill>
                            <a:srgbClr val="FFFFFF"/>
                          </a:solidFill>
                          <a:effectLst/>
                          <a:latin typeface="Garamond"/>
                        </a:rPr>
                        <a:t>   </a:t>
                      </a:r>
                      <a:r>
                        <a:rPr lang="en-US" sz="700" b="0" i="0" u="none" strike="noStrike" dirty="0" smtClean="0">
                          <a:solidFill>
                            <a:srgbClr val="FFFFFF"/>
                          </a:solidFill>
                          <a:effectLst/>
                          <a:latin typeface="Garamond"/>
                        </a:rPr>
                        <a:t>7,500,000 </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smtClean="0">
                          <a:solidFill>
                            <a:srgbClr val="FFFFFF"/>
                          </a:solidFill>
                          <a:effectLst/>
                          <a:latin typeface="Garamond"/>
                        </a:rPr>
                        <a:t>73,500,000</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a:solidFill>
                            <a:srgbClr val="FFFFFF"/>
                          </a:solidFill>
                          <a:effectLst/>
                          <a:latin typeface="Garamond"/>
                        </a:rPr>
                        <a:t>     </a:t>
                      </a:r>
                      <a:r>
                        <a:rPr lang="en-US" sz="700" b="0" i="0" u="none" strike="noStrike" dirty="0" smtClean="0">
                          <a:solidFill>
                            <a:srgbClr val="FFFFFF"/>
                          </a:solidFill>
                          <a:effectLst/>
                          <a:latin typeface="Garamond"/>
                        </a:rPr>
                        <a:t>7,000,000</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smtClean="0">
                          <a:solidFill>
                            <a:srgbClr val="FFFFFF"/>
                          </a:solidFill>
                          <a:effectLst/>
                          <a:latin typeface="Garamond"/>
                        </a:rPr>
                        <a:t>88,000,000</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11"/>
                  </a:ext>
                </a:extLst>
              </a:tr>
              <a:tr h="256853">
                <a:tc>
                  <a:txBody>
                    <a:bodyPr/>
                    <a:lstStyle/>
                    <a:p>
                      <a:pPr algn="l" rtl="0" fontAlgn="t"/>
                      <a:endParaRPr lang="en-US" sz="700" b="0" i="0" u="none" strike="noStrike" dirty="0">
                        <a:solidFill>
                          <a:srgbClr val="FFFFFF"/>
                        </a:solidFill>
                        <a:effectLst/>
                        <a:latin typeface="Garamond"/>
                      </a:endParaRPr>
                    </a:p>
                  </a:txBody>
                  <a:tcPr marL="5823" marR="5823" marT="5823" marB="0">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rtl="0" fontAlgn="t"/>
                      <a:r>
                        <a:rPr lang="en-US" sz="700" b="0" i="0" u="none" strike="noStrike" dirty="0" smtClean="0">
                          <a:solidFill>
                            <a:srgbClr val="FFFFFF"/>
                          </a:solidFill>
                          <a:effectLst/>
                          <a:latin typeface="Garamond"/>
                        </a:rPr>
                        <a:t>BSU/African American Study</a:t>
                      </a:r>
                      <a:r>
                        <a:rPr lang="en-US" sz="700" b="0" i="0" u="none" strike="noStrike" baseline="0" dirty="0" smtClean="0">
                          <a:solidFill>
                            <a:srgbClr val="FFFFFF"/>
                          </a:solidFill>
                          <a:effectLst/>
                          <a:latin typeface="Garamond"/>
                        </a:rPr>
                        <a:t> Center</a:t>
                      </a:r>
                      <a:endParaRPr lang="en-US" sz="700" b="0" i="0" u="none" strike="noStrike" dirty="0">
                        <a:solidFill>
                          <a:srgbClr val="FFFFFF"/>
                        </a:solidFill>
                        <a:effectLst/>
                        <a:latin typeface="Garamond"/>
                      </a:endParaRPr>
                    </a:p>
                  </a:txBody>
                  <a:tcPr marL="5823" marR="5823" marT="5823" marB="0">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07/01/2016</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01/07/2017</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01/25/2017</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700" b="0" i="0" u="none" strike="noStrike" dirty="0" smtClean="0">
                          <a:solidFill>
                            <a:srgbClr val="FFFFFF"/>
                          </a:solidFill>
                          <a:effectLst/>
                          <a:latin typeface="Garamond"/>
                        </a:rPr>
                        <a:t>10/01/2017</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r" rtl="0" fontAlgn="ctr"/>
                      <a:r>
                        <a:rPr lang="en-US" sz="700" b="0" i="0" u="none" strike="noStrike" dirty="0" smtClean="0">
                          <a:solidFill>
                            <a:srgbClr val="FFFFFF"/>
                          </a:solidFill>
                          <a:effectLst/>
                          <a:latin typeface="Garamond"/>
                        </a:rPr>
                        <a:t>250,000</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smtClean="0">
                          <a:solidFill>
                            <a:srgbClr val="FFFFFF"/>
                          </a:solidFill>
                          <a:effectLst/>
                          <a:latin typeface="Garamond"/>
                        </a:rPr>
                        <a:t>2,000,000</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smtClean="0">
                          <a:solidFill>
                            <a:srgbClr val="FFFFFF"/>
                          </a:solidFill>
                          <a:effectLst/>
                          <a:latin typeface="Garamond"/>
                        </a:rPr>
                        <a:t>250,000</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r" rtl="0" fontAlgn="ctr"/>
                      <a:r>
                        <a:rPr lang="en-US" sz="700" b="0" i="0" u="none" strike="noStrike" dirty="0" smtClean="0">
                          <a:solidFill>
                            <a:srgbClr val="FFFFFF"/>
                          </a:solidFill>
                          <a:effectLst/>
                          <a:latin typeface="Garamond"/>
                        </a:rPr>
                        <a:t>2,500,000</a:t>
                      </a:r>
                      <a:endParaRPr lang="en-US" sz="700" b="0" i="0" u="none" strike="noStrike" dirty="0">
                        <a:solidFill>
                          <a:srgbClr val="FFFFFF"/>
                        </a:solidFill>
                        <a:effectLst/>
                        <a:latin typeface="Garamond"/>
                      </a:endParaRPr>
                    </a:p>
                  </a:txBody>
                  <a:tcPr marL="5823" marR="5823" marT="582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13"/>
                  </a:ext>
                </a:extLst>
              </a:tr>
              <a:tr h="209067">
                <a:tc gridSpan="6">
                  <a:txBody>
                    <a:bodyPr/>
                    <a:lstStyle/>
                    <a:p>
                      <a:pPr algn="ctr" rtl="0" fontAlgn="b"/>
                      <a:r>
                        <a:rPr lang="en-US" sz="1100" b="1" i="0" u="none" strike="noStrike" dirty="0">
                          <a:solidFill>
                            <a:srgbClr val="FFFFFF"/>
                          </a:solidFill>
                          <a:effectLst/>
                          <a:latin typeface="Garamond"/>
                        </a:rPr>
                        <a:t>Projects Underway</a:t>
                      </a:r>
                    </a:p>
                  </a:txBody>
                  <a:tcPr marL="5823" marR="5823" marT="5823" marB="0" anchor="b">
                    <a:lnL>
                      <a:noFill/>
                    </a:lnL>
                    <a:lnR>
                      <a:noFill/>
                    </a:lnR>
                    <a:lnT w="6350" cap="flat" cmpd="sng" algn="ctr">
                      <a:solidFill>
                        <a:srgbClr val="FFFFFF"/>
                      </a:solidFill>
                      <a:prstDash val="solid"/>
                      <a:round/>
                      <a:headEnd type="none" w="med" len="med"/>
                      <a:tailEnd type="none" w="med" len="med"/>
                    </a:lnT>
                    <a:lnB>
                      <a:noFill/>
                    </a:lnB>
                  </a:tcPr>
                </a:tc>
                <a:tc hMerge="1">
                  <a:txBody>
                    <a:bodyPr/>
                    <a:lstStyle/>
                    <a:p>
                      <a:endParaRPr lang="en-US"/>
                    </a:p>
                  </a:txBody>
                  <a:tcPr/>
                </a:tc>
                <a:tc hMerge="1">
                  <a:txBody>
                    <a:bodyPr/>
                    <a:lstStyle/>
                    <a:p>
                      <a:pPr algn="ctr" rtl="0" fontAlgn="b"/>
                      <a:endParaRPr lang="en-US" sz="1100" b="0" i="0" u="none" strike="noStrike" dirty="0">
                        <a:solidFill>
                          <a:srgbClr val="FFFFFF"/>
                        </a:solidFill>
                        <a:effectLst/>
                        <a:latin typeface="Garamond"/>
                      </a:endParaRPr>
                    </a:p>
                  </a:txBody>
                  <a:tcPr marL="7764" marR="7764" marT="7764" marB="0" anchor="b">
                    <a:lnL>
                      <a:noFill/>
                    </a:lnL>
                    <a:lnR>
                      <a:noFill/>
                    </a:lnR>
                    <a:lnT w="6350" cap="flat" cmpd="sng" algn="ctr">
                      <a:solidFill>
                        <a:srgbClr val="FFFFFF"/>
                      </a:solidFill>
                      <a:prstDash val="solid"/>
                      <a:round/>
                      <a:headEnd type="none" w="med" len="med"/>
                      <a:tailEnd type="none" w="med" len="med"/>
                    </a:lnT>
                    <a:lnB>
                      <a:noFill/>
                    </a:lnB>
                  </a:tcPr>
                </a:tc>
                <a:tc hMerge="1">
                  <a:txBody>
                    <a:bodyPr/>
                    <a:lstStyle/>
                    <a:p>
                      <a:pPr algn="ctr" rtl="0" fontAlgn="b"/>
                      <a:endParaRPr lang="en-US" sz="1100" b="0" i="0" u="none" strike="noStrike" dirty="0">
                        <a:solidFill>
                          <a:srgbClr val="FFFFFF"/>
                        </a:solidFill>
                        <a:effectLst/>
                        <a:latin typeface="Garamond"/>
                      </a:endParaRPr>
                    </a:p>
                  </a:txBody>
                  <a:tcPr marL="7764" marR="7764" marT="7764" marB="0" anchor="b">
                    <a:lnL>
                      <a:noFill/>
                    </a:lnL>
                    <a:lnR>
                      <a:noFill/>
                    </a:lnR>
                    <a:lnT w="6350" cap="flat" cmpd="sng" algn="ctr">
                      <a:solidFill>
                        <a:srgbClr val="FFFFFF"/>
                      </a:solidFill>
                      <a:prstDash val="solid"/>
                      <a:round/>
                      <a:headEnd type="none" w="med" len="med"/>
                      <a:tailEnd type="none" w="med" len="med"/>
                    </a:lnT>
                    <a:lnB>
                      <a:noFill/>
                    </a:lnB>
                  </a:tcPr>
                </a:tc>
                <a:tc hMerge="1">
                  <a:txBody>
                    <a:bodyPr/>
                    <a:lstStyle/>
                    <a:p>
                      <a:pPr algn="ctr" rtl="0" fontAlgn="b"/>
                      <a:endParaRPr lang="en-US" sz="1100" b="0" i="0" u="none" strike="noStrike" dirty="0">
                        <a:solidFill>
                          <a:srgbClr val="FFFFFF"/>
                        </a:solidFill>
                        <a:effectLst/>
                        <a:latin typeface="Garamond"/>
                      </a:endParaRPr>
                    </a:p>
                  </a:txBody>
                  <a:tcPr marL="7764" marR="7764" marT="7764" marB="0" anchor="b">
                    <a:lnL>
                      <a:noFill/>
                    </a:lnL>
                    <a:lnR>
                      <a:noFill/>
                    </a:lnR>
                    <a:lnT w="6350" cap="flat" cmpd="sng" algn="ctr">
                      <a:solidFill>
                        <a:srgbClr val="FFFFFF"/>
                      </a:solidFill>
                      <a:prstDash val="solid"/>
                      <a:round/>
                      <a:headEnd type="none" w="med" len="med"/>
                      <a:tailEnd type="none" w="med" len="med"/>
                    </a:lnT>
                    <a:lnB>
                      <a:noFill/>
                    </a:lnB>
                  </a:tcPr>
                </a:tc>
                <a:tc hMerge="1">
                  <a:txBody>
                    <a:bodyPr/>
                    <a:lstStyle/>
                    <a:p>
                      <a:pPr algn="ctr" rtl="0" fontAlgn="b"/>
                      <a:endParaRPr lang="en-US" sz="1100" b="0" i="0" u="none" strike="noStrike" dirty="0">
                        <a:solidFill>
                          <a:srgbClr val="FFFFFF"/>
                        </a:solidFill>
                        <a:effectLst/>
                        <a:latin typeface="Garamond"/>
                      </a:endParaRPr>
                    </a:p>
                  </a:txBody>
                  <a:tcPr marL="7764" marR="7764" marT="7764" marB="0" anchor="b">
                    <a:lnL>
                      <a:noFill/>
                    </a:lnL>
                    <a:lnR>
                      <a:noFill/>
                    </a:lnR>
                    <a:lnT w="6350" cap="flat" cmpd="sng" algn="ctr">
                      <a:solidFill>
                        <a:srgbClr val="FFFFFF"/>
                      </a:solidFill>
                      <a:prstDash val="solid"/>
                      <a:round/>
                      <a:headEnd type="none" w="med" len="med"/>
                      <a:tailEnd type="none" w="med" len="med"/>
                    </a:lnT>
                    <a:lnB>
                      <a:noFill/>
                    </a:lnB>
                  </a:tcPr>
                </a:tc>
                <a:tc>
                  <a:txBody>
                    <a:bodyPr/>
                    <a:lstStyle/>
                    <a:p>
                      <a:pPr algn="ctr" rtl="0" fontAlgn="b"/>
                      <a:endParaRPr lang="en-US" sz="800" b="0" i="0" u="none" strike="noStrike" dirty="0">
                        <a:solidFill>
                          <a:srgbClr val="FFFFFF"/>
                        </a:solidFill>
                        <a:effectLst/>
                        <a:latin typeface="Garamond"/>
                      </a:endParaRPr>
                    </a:p>
                  </a:txBody>
                  <a:tcPr marL="5823" marR="5823" marT="5823" marB="0" anchor="b">
                    <a:lnL>
                      <a:noFill/>
                    </a:lnL>
                    <a:lnR>
                      <a:noFill/>
                    </a:lnR>
                    <a:lnT>
                      <a:noFill/>
                    </a:lnT>
                    <a:lnB>
                      <a:noFill/>
                    </a:lnB>
                  </a:tcPr>
                </a:tc>
                <a:tc gridSpan="4">
                  <a:txBody>
                    <a:bodyPr/>
                    <a:lstStyle/>
                    <a:p>
                      <a:pPr algn="ctr" rtl="0" fontAlgn="b"/>
                      <a:r>
                        <a:rPr lang="en-US" sz="1100" b="1" i="0" u="none" strike="noStrike" dirty="0" smtClean="0">
                          <a:solidFill>
                            <a:srgbClr val="FFFFFF"/>
                          </a:solidFill>
                          <a:effectLst/>
                          <a:latin typeface="Garamond"/>
                        </a:rPr>
                        <a:t>                                    </a:t>
                      </a:r>
                      <a:r>
                        <a:rPr lang="en-US" sz="1100" b="1" i="0" u="none" strike="noStrike" dirty="0">
                          <a:solidFill>
                            <a:srgbClr val="FFFFFF"/>
                          </a:solidFill>
                          <a:effectLst/>
                          <a:latin typeface="Garamond"/>
                        </a:rPr>
                        <a:t>$    </a:t>
                      </a:r>
                      <a:r>
                        <a:rPr lang="en-US" sz="1100" b="1" i="0" u="none" strike="noStrike" dirty="0" smtClean="0">
                          <a:solidFill>
                            <a:srgbClr val="FFFFFF"/>
                          </a:solidFill>
                          <a:effectLst/>
                          <a:latin typeface="Garamond"/>
                        </a:rPr>
                        <a:t>515,400,618 </a:t>
                      </a:r>
                      <a:endParaRPr lang="en-US" sz="1100" b="1" i="0" u="none" strike="noStrike" dirty="0">
                        <a:solidFill>
                          <a:srgbClr val="FFFFFF"/>
                        </a:solidFill>
                        <a:effectLst/>
                        <a:latin typeface="Garamond"/>
                      </a:endParaRPr>
                    </a:p>
                  </a:txBody>
                  <a:tcPr marL="5823" marR="5823" marT="5823" marB="0" anchor="b">
                    <a:lnL>
                      <a:noFill/>
                    </a:lnL>
                    <a:lnR>
                      <a:noFill/>
                    </a:lnR>
                    <a:lnT w="6350" cap="flat" cmpd="sng" algn="ctr">
                      <a:solidFill>
                        <a:srgbClr val="FFFFFF"/>
                      </a:solidFill>
                      <a:prstDash val="solid"/>
                      <a:round/>
                      <a:headEnd type="none" w="med" len="med"/>
                      <a:tailEnd type="none" w="med" len="med"/>
                    </a:lnT>
                    <a:lnB>
                      <a:noFill/>
                    </a:lnB>
                  </a:tcPr>
                </a:tc>
                <a:tc hMerge="1">
                  <a:txBody>
                    <a:bodyPr/>
                    <a:lstStyle/>
                    <a:p>
                      <a:pPr algn="l" fontAlgn="b"/>
                      <a:endParaRPr lang="en-US" sz="1400" b="0" i="0" u="none" strike="noStrike" dirty="0">
                        <a:solidFill>
                          <a:srgbClr val="FFFFFF"/>
                        </a:solidFill>
                        <a:effectLst/>
                        <a:latin typeface="Garamond"/>
                      </a:endParaRPr>
                    </a:p>
                  </a:txBody>
                  <a:tcPr marL="7764" marR="7764" marT="7764" marB="0" anchor="b">
                    <a:lnL>
                      <a:noFill/>
                    </a:lnL>
                    <a:lnR>
                      <a:noFill/>
                    </a:lnR>
                    <a:lnT w="6350" cap="flat" cmpd="sng" algn="ctr">
                      <a:solidFill>
                        <a:srgbClr val="FFFFFF"/>
                      </a:solidFill>
                      <a:prstDash val="solid"/>
                      <a:round/>
                      <a:headEnd type="none" w="med" len="med"/>
                      <a:tailEnd type="none" w="med" len="med"/>
                    </a:lnT>
                    <a:lnB>
                      <a:noFill/>
                    </a:lnB>
                  </a:tcPr>
                </a:tc>
                <a:tc hMerge="1">
                  <a:txBody>
                    <a:bodyPr/>
                    <a:lstStyle/>
                    <a:p>
                      <a:pPr algn="ctr" rtl="0" fontAlgn="b"/>
                      <a:endParaRPr lang="en-US" sz="1400" b="0" i="0" u="none" strike="noStrike" dirty="0">
                        <a:solidFill>
                          <a:srgbClr val="FFFFFF"/>
                        </a:solidFill>
                        <a:effectLst/>
                        <a:latin typeface="Garamond"/>
                      </a:endParaRPr>
                    </a:p>
                  </a:txBody>
                  <a:tcPr marL="7764" marR="7764" marT="7764" marB="0" anchor="b">
                    <a:lnL>
                      <a:noFill/>
                    </a:lnL>
                    <a:lnR>
                      <a:noFill/>
                    </a:lnR>
                    <a:lnT w="6350" cap="flat" cmpd="sng" algn="ctr">
                      <a:solidFill>
                        <a:srgbClr val="FFFFFF"/>
                      </a:solidFill>
                      <a:prstDash val="solid"/>
                      <a:round/>
                      <a:headEnd type="none" w="med" len="med"/>
                      <a:tailEnd type="none" w="med" len="med"/>
                    </a:lnT>
                    <a:lnB>
                      <a:noFill/>
                    </a:lnB>
                  </a:tcPr>
                </a:tc>
                <a:tc hMerge="1">
                  <a:txBody>
                    <a:bodyPr/>
                    <a:lstStyle/>
                    <a:p>
                      <a:pPr algn="r" rtl="0" fontAlgn="b"/>
                      <a:endParaRPr lang="en-US" sz="1400" b="1" i="0" u="none" strike="noStrike" dirty="0">
                        <a:solidFill>
                          <a:srgbClr val="FFFFFF"/>
                        </a:solidFill>
                        <a:effectLst/>
                        <a:latin typeface="Garamond"/>
                      </a:endParaRPr>
                    </a:p>
                  </a:txBody>
                  <a:tcPr marL="7764" marR="7764" marT="7764" marB="0" anchor="b">
                    <a:lnL>
                      <a:noFill/>
                    </a:lnL>
                    <a:lnR>
                      <a:noFill/>
                    </a:lnR>
                    <a:lnT w="635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521926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45769"/>
            <a:ext cx="2505136" cy="1714500"/>
          </a:xfrm>
        </p:spPr>
        <p:txBody>
          <a:bodyPr>
            <a:normAutofit fontScale="90000"/>
          </a:bodyPr>
          <a:lstStyle/>
          <a:p>
            <a:r>
              <a:rPr lang="en-US" sz="3200" dirty="0" smtClean="0">
                <a:solidFill>
                  <a:schemeClr val="bg1"/>
                </a:solidFill>
                <a:effectLst>
                  <a:outerShdw blurRad="38100" dist="38100" dir="2700000" algn="tl">
                    <a:srgbClr val="000000">
                      <a:alpha val="43137"/>
                    </a:srgbClr>
                  </a:outerShdw>
                </a:effectLst>
              </a:rPr>
              <a:t>University Housing Replacement Phase II</a:t>
            </a:r>
            <a:endParaRPr lang="en-US" sz="32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347050" y="330009"/>
            <a:ext cx="5492151" cy="4514831"/>
          </a:xfrm>
        </p:spPr>
        <p:txBody>
          <a:bodyPr>
            <a:normAutofit fontScale="92500" lnSpcReduction="20000"/>
          </a:bodyPr>
          <a:lstStyle/>
          <a:p>
            <a:pPr>
              <a:lnSpc>
                <a:spcPct val="115000"/>
              </a:lnSpc>
            </a:pPr>
            <a:r>
              <a:rPr lang="en-US" b="1" dirty="0">
                <a:solidFill>
                  <a:schemeClr val="bg1"/>
                </a:solidFill>
                <a:latin typeface="+mj-lt"/>
                <a:ea typeface="Calibri" panose="020F0502020204030204" pitchFamily="34" charset="0"/>
                <a:cs typeface="Times New Roman" panose="02020603050405020304" pitchFamily="18" charset="0"/>
              </a:rPr>
              <a:t>Substantial Completion Date:</a:t>
            </a:r>
            <a:r>
              <a:rPr lang="en-US" dirty="0">
                <a:solidFill>
                  <a:schemeClr val="bg1"/>
                </a:solidFill>
                <a:latin typeface="+mj-lt"/>
                <a:ea typeface="Calibri" panose="020F0502020204030204" pitchFamily="34" charset="0"/>
                <a:cs typeface="Times New Roman" panose="02020603050405020304" pitchFamily="18" charset="0"/>
              </a:rPr>
              <a:t>  6/1/2017</a:t>
            </a:r>
          </a:p>
          <a:p>
            <a:pPr>
              <a:lnSpc>
                <a:spcPct val="115000"/>
              </a:lnSpc>
            </a:pPr>
            <a:r>
              <a:rPr lang="en-US" b="1" dirty="0">
                <a:solidFill>
                  <a:schemeClr val="bg1"/>
                </a:solidFill>
                <a:latin typeface="+mj-lt"/>
                <a:ea typeface="Calibri" panose="020F0502020204030204" pitchFamily="34" charset="0"/>
                <a:cs typeface="Times New Roman" panose="02020603050405020304" pitchFamily="18" charset="0"/>
              </a:rPr>
              <a:t>GSF:</a:t>
            </a:r>
            <a:r>
              <a:rPr lang="en-US" dirty="0">
                <a:solidFill>
                  <a:schemeClr val="bg1"/>
                </a:solidFill>
                <a:latin typeface="+mj-lt"/>
                <a:ea typeface="Calibri" panose="020F0502020204030204" pitchFamily="34" charset="0"/>
                <a:cs typeface="Times New Roman" panose="02020603050405020304" pitchFamily="18" charset="0"/>
              </a:rPr>
              <a:t>  209,000 (Buildings 3 &amp; 4); 19,300 GSF for Urban Eateries</a:t>
            </a:r>
          </a:p>
          <a:p>
            <a:pPr>
              <a:lnSpc>
                <a:spcPct val="115000"/>
              </a:lnSpc>
            </a:pPr>
            <a:r>
              <a:rPr lang="en-US" b="1" dirty="0">
                <a:solidFill>
                  <a:schemeClr val="bg1"/>
                </a:solidFill>
                <a:latin typeface="+mj-lt"/>
                <a:ea typeface="Calibri" panose="020F0502020204030204" pitchFamily="34" charset="0"/>
                <a:cs typeface="Times New Roman" panose="02020603050405020304" pitchFamily="18" charset="0"/>
              </a:rPr>
              <a:t>Total Cost:</a:t>
            </a:r>
            <a:r>
              <a:rPr lang="en-US" dirty="0">
                <a:solidFill>
                  <a:schemeClr val="bg1"/>
                </a:solidFill>
                <a:latin typeface="+mj-lt"/>
                <a:ea typeface="Calibri" panose="020F0502020204030204" pitchFamily="34" charset="0"/>
                <a:cs typeface="Times New Roman" panose="02020603050405020304" pitchFamily="18" charset="0"/>
              </a:rPr>
              <a:t>  $</a:t>
            </a:r>
            <a:r>
              <a:rPr lang="en-US" dirty="0">
                <a:solidFill>
                  <a:schemeClr val="bg1"/>
                </a:solidFill>
                <a:latin typeface="+mj-lt"/>
              </a:rPr>
              <a:t> 69,663,254 </a:t>
            </a:r>
          </a:p>
          <a:p>
            <a:pPr>
              <a:lnSpc>
                <a:spcPct val="115000"/>
              </a:lnSpc>
            </a:pPr>
            <a:r>
              <a:rPr lang="en-US" b="1" dirty="0">
                <a:solidFill>
                  <a:schemeClr val="bg1"/>
                </a:solidFill>
                <a:latin typeface="+mj-lt"/>
                <a:ea typeface="Calibri" panose="020F0502020204030204" pitchFamily="34" charset="0"/>
                <a:cs typeface="Times New Roman" panose="02020603050405020304" pitchFamily="18" charset="0"/>
              </a:rPr>
              <a:t>Fund Source:</a:t>
            </a:r>
            <a:r>
              <a:rPr lang="en-US" dirty="0">
                <a:solidFill>
                  <a:schemeClr val="bg1"/>
                </a:solidFill>
                <a:latin typeface="+mj-lt"/>
                <a:ea typeface="Calibri" panose="020F0502020204030204" pitchFamily="34" charset="0"/>
                <a:cs typeface="Times New Roman" panose="02020603050405020304" pitchFamily="18" charset="0"/>
              </a:rPr>
              <a:t>  University Funds</a:t>
            </a:r>
          </a:p>
          <a:p>
            <a:pPr>
              <a:lnSpc>
                <a:spcPct val="115000"/>
              </a:lnSpc>
            </a:pPr>
            <a:r>
              <a:rPr lang="en-US" b="1" dirty="0">
                <a:solidFill>
                  <a:schemeClr val="bg1"/>
                </a:solidFill>
                <a:latin typeface="+mj-lt"/>
                <a:ea typeface="Calibri" panose="020F0502020204030204" pitchFamily="34" charset="0"/>
                <a:cs typeface="Times New Roman" panose="02020603050405020304" pitchFamily="18" charset="0"/>
              </a:rPr>
              <a:t> </a:t>
            </a:r>
            <a:endParaRPr lang="en-US" dirty="0">
              <a:solidFill>
                <a:schemeClr val="bg1"/>
              </a:solidFill>
              <a:latin typeface="+mj-lt"/>
              <a:ea typeface="Calibri" panose="020F0502020204030204" pitchFamily="34" charset="0"/>
              <a:cs typeface="Times New Roman" panose="02020603050405020304" pitchFamily="18" charset="0"/>
            </a:endParaRPr>
          </a:p>
          <a:p>
            <a:pPr>
              <a:lnSpc>
                <a:spcPct val="115000"/>
              </a:lnSpc>
            </a:pPr>
            <a:r>
              <a:rPr lang="en-US" b="1" dirty="0">
                <a:solidFill>
                  <a:schemeClr val="bg1"/>
                </a:solidFill>
                <a:latin typeface="+mj-lt"/>
                <a:ea typeface="Calibri" panose="020F0502020204030204" pitchFamily="34" charset="0"/>
                <a:cs typeface="Times New Roman" panose="02020603050405020304" pitchFamily="18" charset="0"/>
              </a:rPr>
              <a:t>Project Information:</a:t>
            </a:r>
            <a:endParaRPr lang="en-US" dirty="0">
              <a:solidFill>
                <a:schemeClr val="bg1"/>
              </a:solidFill>
              <a:latin typeface="+mj-lt"/>
              <a:ea typeface="Calibri" panose="020F0502020204030204" pitchFamily="34" charset="0"/>
              <a:cs typeface="Times New Roman" panose="02020603050405020304" pitchFamily="18" charset="0"/>
            </a:endParaRPr>
          </a:p>
          <a:p>
            <a:pPr marL="457200">
              <a:lnSpc>
                <a:spcPct val="115000"/>
              </a:lnSpc>
            </a:pPr>
            <a:r>
              <a:rPr lang="en-US" dirty="0">
                <a:solidFill>
                  <a:schemeClr val="bg1"/>
                </a:solidFill>
                <a:latin typeface="+mj-lt"/>
                <a:ea typeface="Calibri" panose="020F0502020204030204" pitchFamily="34" charset="0"/>
                <a:cs typeface="Times New Roman" panose="02020603050405020304" pitchFamily="18" charset="0"/>
              </a:rPr>
              <a:t>A 912-bed facility will be constructed in a suite style configuration. </a:t>
            </a:r>
            <a:r>
              <a:rPr lang="en-US" sz="1400" dirty="0">
                <a:solidFill>
                  <a:schemeClr val="bg1"/>
                </a:solidFill>
                <a:latin typeface="+mj-lt"/>
              </a:rPr>
              <a:t>Magnolia Hall (Building 3), Azalea Hall (Building 4) consists of 912-bed suites and the 1851 Dining concept which were ready for Fall 2017 semester.  </a:t>
            </a:r>
            <a:r>
              <a:rPr lang="en-US" dirty="0">
                <a:solidFill>
                  <a:schemeClr val="bg1"/>
                </a:solidFill>
                <a:latin typeface="+mj-lt"/>
                <a:ea typeface="Calibri" panose="020F0502020204030204" pitchFamily="34" charset="0"/>
                <a:cs typeface="Times New Roman" panose="02020603050405020304" pitchFamily="18" charset="0"/>
              </a:rPr>
              <a:t>Common areas for study, lectures, recreation, and laundry are all included, as well as landscaped courtyards.  1851 Dining Concept is a unique food service venue located along Jefferson Street</a:t>
            </a:r>
            <a:r>
              <a:rPr lang="en-US" dirty="0" smtClean="0">
                <a:solidFill>
                  <a:schemeClr val="bg1"/>
                </a:solidFill>
                <a:latin typeface="+mj-lt"/>
                <a:ea typeface="Calibri" panose="020F0502020204030204" pitchFamily="34" charset="0"/>
                <a:cs typeface="Times New Roman" panose="02020603050405020304" pitchFamily="18" charset="0"/>
              </a:rPr>
              <a:t>.</a:t>
            </a:r>
            <a:endParaRPr lang="en-US" b="1" dirty="0">
              <a:solidFill>
                <a:schemeClr val="bg1"/>
              </a:solidFill>
              <a:latin typeface="+mj-lt"/>
              <a:ea typeface="Calibri" panose="020F0502020204030204" pitchFamily="34" charset="0"/>
              <a:cs typeface="Times New Roman" panose="02020603050405020304" pitchFamily="18" charset="0"/>
            </a:endParaRPr>
          </a:p>
          <a:p>
            <a:pPr>
              <a:lnSpc>
                <a:spcPct val="115000"/>
              </a:lnSpc>
            </a:pPr>
            <a:r>
              <a:rPr lang="en-US" b="1" dirty="0">
                <a:solidFill>
                  <a:schemeClr val="bg1"/>
                </a:solidFill>
                <a:latin typeface="+mj-lt"/>
                <a:ea typeface="Calibri" panose="020F0502020204030204" pitchFamily="34" charset="0"/>
                <a:cs typeface="Times New Roman" panose="02020603050405020304" pitchFamily="18" charset="0"/>
              </a:rPr>
              <a:t>Consultants: </a:t>
            </a:r>
            <a:endParaRPr lang="en-US" dirty="0">
              <a:solidFill>
                <a:schemeClr val="bg1"/>
              </a:solidFill>
              <a:latin typeface="+mj-lt"/>
              <a:ea typeface="Calibri" panose="020F0502020204030204" pitchFamily="34" charset="0"/>
              <a:cs typeface="Times New Roman" panose="02020603050405020304" pitchFamily="18" charset="0"/>
            </a:endParaRPr>
          </a:p>
          <a:p>
            <a:pPr marL="457200">
              <a:lnSpc>
                <a:spcPct val="115000"/>
              </a:lnSpc>
            </a:pPr>
            <a:r>
              <a:rPr lang="en-US" dirty="0">
                <a:solidFill>
                  <a:schemeClr val="bg1"/>
                </a:solidFill>
                <a:latin typeface="+mj-lt"/>
                <a:ea typeface="Calibri" panose="020F0502020204030204" pitchFamily="34" charset="0"/>
                <a:cs typeface="Times New Roman" panose="02020603050405020304" pitchFamily="18" charset="0"/>
              </a:rPr>
              <a:t>Architect – Gilchrist, Ross, Crowe Architects, Tallahassee, FL</a:t>
            </a:r>
          </a:p>
          <a:p>
            <a:pPr marL="457200">
              <a:lnSpc>
                <a:spcPct val="115000"/>
              </a:lnSpc>
            </a:pPr>
            <a:r>
              <a:rPr lang="en-US" dirty="0">
                <a:solidFill>
                  <a:schemeClr val="bg1"/>
                </a:solidFill>
                <a:latin typeface="+mj-lt"/>
                <a:ea typeface="Calibri" panose="020F0502020204030204" pitchFamily="34" charset="0"/>
                <a:cs typeface="Times New Roman" panose="02020603050405020304" pitchFamily="18" charset="0"/>
              </a:rPr>
              <a:t>Contractor – Culpepper Construction, Inc., Tallahassee, FL</a:t>
            </a:r>
          </a:p>
          <a:p>
            <a:endParaRPr lang="en-US" dirty="0">
              <a:latin typeface="+mj-lt"/>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37419560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82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45769"/>
            <a:ext cx="2505136" cy="1714500"/>
          </a:xfrm>
        </p:spPr>
        <p:txBody>
          <a:bodyPr>
            <a:normAutofit fontScale="90000"/>
          </a:bodyPr>
          <a:lstStyle/>
          <a:p>
            <a:r>
              <a:rPr lang="en-US" sz="3200" dirty="0" smtClean="0">
                <a:solidFill>
                  <a:schemeClr val="bg1"/>
                </a:solidFill>
                <a:effectLst>
                  <a:outerShdw blurRad="38100" dist="38100" dir="2700000" algn="tl">
                    <a:srgbClr val="000000">
                      <a:alpha val="43137"/>
                    </a:srgbClr>
                  </a:outerShdw>
                </a:effectLst>
              </a:rPr>
              <a:t>University Housing Replacement Phase II</a:t>
            </a:r>
            <a:endParaRPr lang="en-US" sz="3200" dirty="0">
              <a:solidFill>
                <a:schemeClr val="bg1"/>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249" r="4493" b="20635"/>
          <a:stretch/>
        </p:blipFill>
        <p:spPr bwMode="auto">
          <a:xfrm>
            <a:off x="3320717" y="493894"/>
            <a:ext cx="5610155" cy="40354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34367830"/>
      </p:ext>
    </p:extLst>
  </p:cSld>
  <p:clrMapOvr>
    <a:masterClrMapping/>
  </p:clrMapOvr>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Retrospect">
  <a:themeElements>
    <a:clrScheme name="Custom 9">
      <a:dk1>
        <a:srgbClr val="000000"/>
      </a:dk1>
      <a:lt1>
        <a:srgbClr val="FFFFFF"/>
      </a:lt1>
      <a:dk2>
        <a:srgbClr val="D9D9DB"/>
      </a:dk2>
      <a:lt2>
        <a:srgbClr val="CEB888"/>
      </a:lt2>
      <a:accent1>
        <a:srgbClr val="421A24"/>
      </a:accent1>
      <a:accent2>
        <a:srgbClr val="CEB888"/>
      </a:accent2>
      <a:accent3>
        <a:srgbClr val="006666"/>
      </a:accent3>
      <a:accent4>
        <a:srgbClr val="B9A489"/>
      </a:accent4>
      <a:accent5>
        <a:srgbClr val="58222F"/>
      </a:accent5>
      <a:accent6>
        <a:srgbClr val="CEB888"/>
      </a:accent6>
      <a:hlink>
        <a:srgbClr val="67AABF"/>
      </a:hlink>
      <a:folHlink>
        <a:srgbClr val="ABAFA5"/>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6_Retrospect">
  <a:themeElements>
    <a:clrScheme name="Custom 9">
      <a:dk1>
        <a:srgbClr val="000000"/>
      </a:dk1>
      <a:lt1>
        <a:srgbClr val="FFFFFF"/>
      </a:lt1>
      <a:dk2>
        <a:srgbClr val="D9D9DB"/>
      </a:dk2>
      <a:lt2>
        <a:srgbClr val="CEB888"/>
      </a:lt2>
      <a:accent1>
        <a:srgbClr val="421A24"/>
      </a:accent1>
      <a:accent2>
        <a:srgbClr val="CEB888"/>
      </a:accent2>
      <a:accent3>
        <a:srgbClr val="006666"/>
      </a:accent3>
      <a:accent4>
        <a:srgbClr val="B9A489"/>
      </a:accent4>
      <a:accent5>
        <a:srgbClr val="58222F"/>
      </a:accent5>
      <a:accent6>
        <a:srgbClr val="CEB888"/>
      </a:accent6>
      <a:hlink>
        <a:srgbClr val="67AABF"/>
      </a:hlink>
      <a:folHlink>
        <a:srgbClr val="ABAFA5"/>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1240</TotalTime>
  <Words>788</Words>
  <Application>Microsoft Office PowerPoint</Application>
  <PresentationFormat>On-screen Show (16:9)</PresentationFormat>
  <Paragraphs>307</Paragraphs>
  <Slides>32</Slides>
  <Notes>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32</vt:i4>
      </vt:variant>
    </vt:vector>
  </HeadingPairs>
  <TitlesOfParts>
    <vt:vector size="42" baseType="lpstr">
      <vt:lpstr>Agency FB</vt:lpstr>
      <vt:lpstr>Arial</vt:lpstr>
      <vt:lpstr>Calibri</vt:lpstr>
      <vt:lpstr>Calibri Light</vt:lpstr>
      <vt:lpstr>Garamond</vt:lpstr>
      <vt:lpstr>Times New Roman</vt:lpstr>
      <vt:lpstr>Wingdings 2</vt:lpstr>
      <vt:lpstr>HDOfficeLightV0</vt:lpstr>
      <vt:lpstr>Retrospect</vt:lpstr>
      <vt:lpstr>6_Retrospect</vt:lpstr>
      <vt:lpstr> Financial Representative Meeting</vt:lpstr>
      <vt:lpstr>Finance and Administration Updates</vt:lpstr>
      <vt:lpstr>Finance &amp; Administration Initiatives</vt:lpstr>
      <vt:lpstr>Finance &amp; Administration Initiatives</vt:lpstr>
      <vt:lpstr>State University System  Efficiencies</vt:lpstr>
      <vt:lpstr>Facilities Updates</vt:lpstr>
      <vt:lpstr>Facilities Design &amp; Construction Active Major Projects</vt:lpstr>
      <vt:lpstr>University Housing Replacement Phase II</vt:lpstr>
      <vt:lpstr>University Housing Replacement Phase II</vt:lpstr>
      <vt:lpstr>University Housing Replacement Phase II</vt:lpstr>
      <vt:lpstr>Earth, Ocean &amp; Atmospheric Sciences</vt:lpstr>
      <vt:lpstr>Earth, Ocean &amp; Atmospheric Sciences</vt:lpstr>
      <vt:lpstr>Earth, Ocean &amp; Atmospheric Sciences</vt:lpstr>
      <vt:lpstr>Interdisciplinary Research &amp; Commercialization Building (IRCB)</vt:lpstr>
      <vt:lpstr>Interdisciplinary Research &amp; Commercialization Building (IRCB)</vt:lpstr>
      <vt:lpstr>Interdisciplinary Research &amp; Commercialization Building (IRCB)</vt:lpstr>
      <vt:lpstr>College of Business</vt:lpstr>
      <vt:lpstr>College of Business</vt:lpstr>
      <vt:lpstr>College of Business</vt:lpstr>
      <vt:lpstr>Student Union Expansion</vt:lpstr>
      <vt:lpstr>Student Union Expansion</vt:lpstr>
      <vt:lpstr>Student Union Expansion</vt:lpstr>
      <vt:lpstr>Jim Moran School of Entrepreneurship / Jim Moran Institute</vt:lpstr>
      <vt:lpstr>Jim Moran School of Entrepreneurship / Jim Moran Institute</vt:lpstr>
      <vt:lpstr>Jim Moran School of Entrepreneurship / Jim Moran Institute</vt:lpstr>
      <vt:lpstr>Jim Moran School of Entrepreneurship / Jim Moran Institute</vt:lpstr>
      <vt:lpstr>Jim Moran School of Entrepreneurship / Jim Moran Institute</vt:lpstr>
      <vt:lpstr>Jim Moran School of Entrepreneurship / Jim Moran Institute</vt:lpstr>
      <vt:lpstr>Black Student Union / African American Study Center</vt:lpstr>
      <vt:lpstr>Black Student Union / African American Study Center</vt:lpstr>
      <vt:lpstr>Black Student Union / African American Study Center</vt:lpstr>
      <vt:lpstr>Black Student Union / African American Study Center</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on Strategic Planning Process</dc:title>
  <dc:creator>Mills, Mary A.</dc:creator>
  <cp:lastModifiedBy>Adams, Geoffrey</cp:lastModifiedBy>
  <cp:revision>120</cp:revision>
  <cp:lastPrinted>2016-03-03T18:01:56Z</cp:lastPrinted>
  <dcterms:created xsi:type="dcterms:W3CDTF">2016-01-26T23:53:30Z</dcterms:created>
  <dcterms:modified xsi:type="dcterms:W3CDTF">2017-02-23T17:31:40Z</dcterms:modified>
</cp:coreProperties>
</file>