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292" r:id="rId3"/>
    <p:sldId id="293" r:id="rId4"/>
    <p:sldId id="267" r:id="rId5"/>
    <p:sldId id="268" r:id="rId6"/>
    <p:sldId id="269" r:id="rId7"/>
    <p:sldId id="270" r:id="rId8"/>
    <p:sldId id="271" r:id="rId9"/>
    <p:sldId id="300" r:id="rId10"/>
    <p:sldId id="261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309" r:id="rId39"/>
    <p:sldId id="310" r:id="rId40"/>
    <p:sldId id="262" r:id="rId41"/>
    <p:sldId id="311" r:id="rId42"/>
    <p:sldId id="312" r:id="rId43"/>
    <p:sldId id="319" r:id="rId44"/>
    <p:sldId id="320" r:id="rId45"/>
    <p:sldId id="313" r:id="rId46"/>
    <p:sldId id="314" r:id="rId47"/>
    <p:sldId id="315" r:id="rId48"/>
    <p:sldId id="316" r:id="rId49"/>
    <p:sldId id="317" r:id="rId50"/>
    <p:sldId id="318" r:id="rId51"/>
    <p:sldId id="321" r:id="rId52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C90"/>
    <a:srgbClr val="CDC092"/>
    <a:srgbClr val="782F40"/>
    <a:srgbClr val="541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5040" autoAdjust="0"/>
  </p:normalViewPr>
  <p:slideViewPr>
    <p:cSldViewPr>
      <p:cViewPr varScale="1">
        <p:scale>
          <a:sx n="74" d="100"/>
          <a:sy n="74" d="100"/>
        </p:scale>
        <p:origin x="998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15" y="48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27351D93-88EC-4E36-8C10-0857ACB0FE8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07AEEAE8-5FC2-4CEE-ADB7-36B36FB1D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46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4A98FC75-4553-422C-8860-13CF389AB473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0549EED4-6D06-425B-A4F5-EDA445243D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0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79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84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57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55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00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30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67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43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66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73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4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9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2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10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84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3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6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EED4-6D06-425B-A4F5-EDA445243D3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3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81200" y="-54"/>
            <a:ext cx="102066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46198" y="1143000"/>
            <a:ext cx="9076656" cy="914427"/>
          </a:xfrm>
        </p:spPr>
        <p:txBody>
          <a:bodyPr anchor="t">
            <a:normAutofit/>
          </a:bodyPr>
          <a:lstStyle>
            <a:lvl1pPr algn="l">
              <a:lnSpc>
                <a:spcPts val="4500"/>
              </a:lnSpc>
              <a:buNone/>
              <a:defRPr sz="4000" b="1" cap="all" baseline="0">
                <a:solidFill>
                  <a:srgbClr val="782F40"/>
                </a:solidFill>
                <a:effectLst/>
                <a:latin typeface="+mn-lt"/>
                <a:cs typeface="Times New Roman" panose="02020603050405020304" pitchFamily="18" charset="0"/>
              </a:defRPr>
            </a:lvl1pPr>
            <a:extLst/>
          </a:lstStyle>
          <a:p>
            <a:r>
              <a:rPr kumimoji="0" lang="en-US" dirty="0" smtClean="0"/>
              <a:t>New Section header goes here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2240" y="2292100"/>
            <a:ext cx="9076656" cy="914400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800" baseline="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r>
              <a:rPr kumimoji="0" lang="en-US" dirty="0" smtClean="0"/>
              <a:t>Optional subtitle can go here</a:t>
            </a:r>
          </a:p>
          <a:p>
            <a:pPr lvl="0" eaLnBrk="1" latinLnBrk="0" hangingPunct="1"/>
            <a:endParaRPr kumimoji="0" lang="en-US" dirty="0" smtClean="0"/>
          </a:p>
          <a:p>
            <a:pPr lvl="0" eaLnBrk="1" latinLnBrk="0" hangingPunct="1"/>
            <a:endParaRPr kumimoji="0"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82F40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4489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4"/>
          <p:cNvSpPr>
            <a:spLocks noGrp="1"/>
          </p:cNvSpPr>
          <p:nvPr>
            <p:ph type="title"/>
          </p:nvPr>
        </p:nvSpPr>
        <p:spPr>
          <a:xfrm>
            <a:off x="1600200" y="274638"/>
            <a:ext cx="10311384" cy="71596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baseline="0">
                <a:solidFill>
                  <a:srgbClr val="782F40"/>
                </a:solidFill>
              </a:defRPr>
            </a:lvl1pPr>
            <a:extLst/>
          </a:lstStyle>
          <a:p>
            <a:r>
              <a:rPr kumimoji="0" lang="en-US" dirty="0" smtClean="0"/>
              <a:t>Click to edit header</a:t>
            </a:r>
            <a:endParaRPr kumimoji="0"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idx="1"/>
          </p:nvPr>
        </p:nvSpPr>
        <p:spPr>
          <a:xfrm>
            <a:off x="1600200" y="1244135"/>
            <a:ext cx="10311384" cy="53852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5029200" cy="5334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295400"/>
            <a:ext cx="5257800" cy="5334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Title Placeholder 4"/>
          <p:cNvSpPr>
            <a:spLocks noGrp="1"/>
          </p:cNvSpPr>
          <p:nvPr>
            <p:ph type="title"/>
          </p:nvPr>
        </p:nvSpPr>
        <p:spPr>
          <a:xfrm>
            <a:off x="1600200" y="274638"/>
            <a:ext cx="10311384" cy="71596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effectLst/>
              </a:defRPr>
            </a:lvl1pPr>
            <a:extLst/>
          </a:lstStyle>
          <a:p>
            <a:r>
              <a:rPr kumimoji="0" lang="en-US" dirty="0" smtClean="0"/>
              <a:t>Click to edit header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4"/>
          <p:cNvSpPr>
            <a:spLocks noGrp="1"/>
          </p:cNvSpPr>
          <p:nvPr>
            <p:ph type="title"/>
          </p:nvPr>
        </p:nvSpPr>
        <p:spPr>
          <a:xfrm>
            <a:off x="1600200" y="274638"/>
            <a:ext cx="10311384" cy="7159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dirty="0" smtClean="0"/>
              <a:t>Click to edit header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600200" y="1244135"/>
            <a:ext cx="10311384" cy="53852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600200" y="274638"/>
            <a:ext cx="10311384" cy="7159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dirty="0" smtClean="0"/>
              <a:t>Click to edit header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2" r:id="rId3"/>
    <p:sldLayoutId id="2147483664" r:id="rId4"/>
    <p:sldLayoutId id="2147483666" r:id="rId5"/>
    <p:sldLayoutId id="2147483667" r:id="rId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baseline="0">
          <a:solidFill>
            <a:srgbClr val="782F40"/>
          </a:solidFill>
          <a:effectLst/>
          <a:latin typeface="+mn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brown5@fsu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its-mysoft.its.fsu.edu/selfservic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controller.vpfa.fsu.edu/auxiliary-ar-billin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crayne@fsu.ed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aggaer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s.usnews.rankingsandreviews.com/best-colleges/fsu-1489/overall-ranking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news.com/education/blogs/college-rankings-blog/2015/01/15/data-show-which-top-ranked-colleges-operate-most-efficiently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s.usnews.rankingsandreviews.com/best-colleges/fsu-1489/overall-ranking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laws.flrules.org/2016/6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ws.flrules.org/2016/62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govrel.fsu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strategicplan.fsu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krpierce@fsu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curement.fsu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rocurement.fsu.edu/spearmart/spearmart-enhancement-projec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Financial Rep Meeting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1600200" y="1244600"/>
            <a:ext cx="10591800" cy="53848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600" b="1" dirty="0" smtClean="0">
                <a:solidFill>
                  <a:srgbClr val="B6AC90"/>
                </a:solidFill>
              </a:rPr>
              <a:t>February 15, 2017</a:t>
            </a:r>
            <a:endParaRPr lang="en-US" sz="3600" b="1" dirty="0">
              <a:solidFill>
                <a:srgbClr val="B6AC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908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Disbursement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782F40"/>
              </a:solidFill>
            </a:endParaRPr>
          </a:p>
          <a:p>
            <a:endParaRPr lang="en-US" dirty="0" smtClean="0">
              <a:solidFill>
                <a:srgbClr val="782F40"/>
              </a:solidFill>
            </a:endParaRPr>
          </a:p>
          <a:p>
            <a:r>
              <a:rPr lang="en-US" sz="4000" dirty="0" smtClean="0">
                <a:solidFill>
                  <a:srgbClr val="782F40"/>
                </a:solidFill>
              </a:rPr>
              <a:t>New </a:t>
            </a:r>
            <a:r>
              <a:rPr lang="en-US" sz="4000" dirty="0">
                <a:solidFill>
                  <a:srgbClr val="782F40"/>
                </a:solidFill>
              </a:rPr>
              <a:t>Travel System</a:t>
            </a:r>
          </a:p>
          <a:p>
            <a:pPr marL="82296" indent="0">
              <a:buNone/>
            </a:pPr>
            <a:endParaRPr lang="en-US" sz="4000" dirty="0" smtClean="0">
              <a:solidFill>
                <a:srgbClr val="782F40"/>
              </a:solidFill>
            </a:endParaRPr>
          </a:p>
          <a:p>
            <a:pPr marL="82296" indent="0">
              <a:buNone/>
            </a:pPr>
            <a:endParaRPr lang="en-US" sz="4000" dirty="0">
              <a:solidFill>
                <a:srgbClr val="782F40"/>
              </a:solidFill>
            </a:endParaRPr>
          </a:p>
          <a:p>
            <a:r>
              <a:rPr lang="en-US" sz="4000" dirty="0">
                <a:solidFill>
                  <a:srgbClr val="782F40"/>
                </a:solidFill>
              </a:rPr>
              <a:t>Management Updates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90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 to meet all of your travel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782F40"/>
              </a:solidFill>
            </a:endParaRPr>
          </a:p>
          <a:p>
            <a:pPr marL="82296" indent="0">
              <a:buNone/>
            </a:pPr>
            <a:endParaRPr lang="en-US" dirty="0" smtClean="0">
              <a:solidFill>
                <a:srgbClr val="782F40"/>
              </a:solidFill>
            </a:endParaRPr>
          </a:p>
          <a:p>
            <a:endParaRPr lang="en-US" sz="3200" dirty="0">
              <a:solidFill>
                <a:srgbClr val="782F40"/>
              </a:solidFill>
            </a:endParaRPr>
          </a:p>
          <a:p>
            <a:pPr marL="82296" indent="0">
              <a:buNone/>
            </a:pPr>
            <a:endParaRPr lang="en-US" dirty="0"/>
          </a:p>
          <a:p>
            <a:r>
              <a:rPr lang="en-US" dirty="0">
                <a:solidFill>
                  <a:srgbClr val="782F40"/>
                </a:solidFill>
              </a:rPr>
              <a:t>Dedicated Travel Management Company (TMC)</a:t>
            </a:r>
          </a:p>
          <a:p>
            <a:pPr marL="82296" indent="0">
              <a:buNone/>
            </a:pPr>
            <a:r>
              <a:rPr lang="en-US" dirty="0">
                <a:solidFill>
                  <a:srgbClr val="782F40"/>
                </a:solidFill>
              </a:rPr>
              <a:t>	World Travel Service, Inc.</a:t>
            </a:r>
          </a:p>
          <a:p>
            <a:pPr marL="82296" indent="0">
              <a:buNone/>
            </a:pPr>
            <a:r>
              <a:rPr lang="en-US" dirty="0">
                <a:solidFill>
                  <a:srgbClr val="782F40"/>
                </a:solidFill>
              </a:rPr>
              <a:t>	865-777-1481</a:t>
            </a:r>
          </a:p>
          <a:p>
            <a:pPr marL="82296" indent="0">
              <a:buNone/>
            </a:pPr>
            <a:r>
              <a:rPr lang="en-US" dirty="0">
                <a:solidFill>
                  <a:srgbClr val="782F40"/>
                </a:solidFill>
              </a:rPr>
              <a:t>	www/worldtrav.com</a:t>
            </a:r>
          </a:p>
          <a:p>
            <a:endParaRPr lang="en-US" sz="2800" dirty="0"/>
          </a:p>
        </p:txBody>
      </p:sp>
      <p:sp>
        <p:nvSpPr>
          <p:cNvPr id="9" name="AutoShape 10" descr="Image result for Concur"/>
          <p:cNvSpPr>
            <a:spLocks noChangeAspect="1" noChangeArrowheads="1"/>
          </p:cNvSpPr>
          <p:nvPr/>
        </p:nvSpPr>
        <p:spPr bwMode="auto">
          <a:xfrm>
            <a:off x="155575" y="-579438"/>
            <a:ext cx="37433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00200"/>
            <a:ext cx="3838095" cy="1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 Project Goals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782F40"/>
              </a:solidFill>
            </a:endParaRPr>
          </a:p>
          <a:p>
            <a:endParaRPr lang="en-US" dirty="0" smtClean="0">
              <a:solidFill>
                <a:srgbClr val="782F40"/>
              </a:solidFill>
            </a:endParaRPr>
          </a:p>
          <a:p>
            <a:endParaRPr lang="en-US" sz="2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1064877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"/>
            <a:ext cx="3838095" cy="1257143"/>
          </a:xfrm>
          <a:prstGeom prst="rect">
            <a:avLst/>
          </a:prstGeom>
        </p:spPr>
      </p:pic>
      <p:pic>
        <p:nvPicPr>
          <p:cNvPr id="6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4800" y="1343503"/>
            <a:ext cx="715952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Tentative</a:t>
            </a:r>
            <a:r>
              <a:rPr lang="en-US" sz="4000" dirty="0" smtClean="0"/>
              <a:t> Implementation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Planning:  January – March 2017</a:t>
            </a:r>
          </a:p>
          <a:p>
            <a:pPr marL="82296" indent="0">
              <a:buNone/>
            </a:pPr>
            <a:endParaRPr lang="en-US" sz="3200" dirty="0" smtClean="0"/>
          </a:p>
          <a:p>
            <a:r>
              <a:rPr lang="en-US" sz="3200" dirty="0" smtClean="0"/>
              <a:t>Travel Advisory Group meetings – February-October 2017</a:t>
            </a:r>
          </a:p>
          <a:p>
            <a:pPr lvl="1"/>
            <a:r>
              <a:rPr lang="en-US" sz="3200" dirty="0" smtClean="0"/>
              <a:t>First Meeting - </a:t>
            </a:r>
            <a:r>
              <a:rPr lang="en-US" sz="3200" b="1" dirty="0" smtClean="0"/>
              <a:t>February 17, 2017 3:00pm-4:00pm</a:t>
            </a:r>
          </a:p>
          <a:p>
            <a:pPr marL="82296" indent="0">
              <a:buNone/>
            </a:pPr>
            <a:endParaRPr lang="en-US" sz="3200" dirty="0" smtClean="0"/>
          </a:p>
          <a:p>
            <a:r>
              <a:rPr lang="en-US" sz="3200" dirty="0" smtClean="0"/>
              <a:t>Pilot Testing – Summer 2017</a:t>
            </a:r>
          </a:p>
          <a:p>
            <a:pPr marL="82296" indent="0">
              <a:buNone/>
            </a:pPr>
            <a:endParaRPr lang="en-US" sz="3200" dirty="0"/>
          </a:p>
          <a:p>
            <a:r>
              <a:rPr lang="en-US" sz="3200" dirty="0" smtClean="0"/>
              <a:t>Campus Wide Training – October 2017</a:t>
            </a:r>
          </a:p>
          <a:p>
            <a:pPr marL="82296" indent="0">
              <a:buNone/>
            </a:pPr>
            <a:endParaRPr lang="en-US" sz="3200" dirty="0" smtClean="0"/>
          </a:p>
          <a:p>
            <a:r>
              <a:rPr lang="en-US" sz="3200" dirty="0" smtClean="0"/>
              <a:t>Campus Go-Live – November 2017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76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en-US" sz="8800" dirty="0" smtClean="0"/>
          </a:p>
          <a:p>
            <a:pPr marL="82296" indent="0" algn="ctr">
              <a:buNone/>
            </a:pPr>
            <a:r>
              <a:rPr lang="en-US" sz="8800" dirty="0" smtClean="0">
                <a:solidFill>
                  <a:srgbClr val="782F40"/>
                </a:solidFill>
              </a:rPr>
              <a:t>QUESTIONS ??</a:t>
            </a:r>
            <a:endParaRPr lang="en-US" sz="8800" dirty="0">
              <a:solidFill>
                <a:srgbClr val="782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Management Updates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82F40"/>
                </a:solidFill>
              </a:rPr>
              <a:t>New Accounts Payable Manager:</a:t>
            </a:r>
          </a:p>
          <a:p>
            <a:pPr marL="82296" indent="0">
              <a:buNone/>
            </a:pPr>
            <a:r>
              <a:rPr lang="en-US" sz="3600" dirty="0">
                <a:solidFill>
                  <a:srgbClr val="782F40"/>
                </a:solidFill>
              </a:rPr>
              <a:t>	</a:t>
            </a:r>
            <a:r>
              <a:rPr lang="en-US" sz="3600" dirty="0" smtClean="0">
                <a:solidFill>
                  <a:srgbClr val="782F40"/>
                </a:solidFill>
              </a:rPr>
              <a:t>Denise Winchester</a:t>
            </a:r>
          </a:p>
          <a:p>
            <a:pPr marL="82296" indent="0">
              <a:buNone/>
            </a:pPr>
            <a:endParaRPr lang="en-US" sz="3600" dirty="0" smtClean="0">
              <a:solidFill>
                <a:srgbClr val="782F40"/>
              </a:solidFill>
            </a:endParaRPr>
          </a:p>
          <a:p>
            <a:r>
              <a:rPr lang="en-US" sz="3600" dirty="0" smtClean="0">
                <a:solidFill>
                  <a:srgbClr val="782F40"/>
                </a:solidFill>
              </a:rPr>
              <a:t>New Accounts Payable-Encumbered Payments 	Supervisor:  Laurel McKinney</a:t>
            </a:r>
          </a:p>
          <a:p>
            <a:pPr marL="82296" indent="0">
              <a:buNone/>
            </a:pPr>
            <a:endParaRPr lang="en-US" sz="3600" dirty="0" smtClean="0">
              <a:solidFill>
                <a:srgbClr val="782F40"/>
              </a:solidFill>
            </a:endParaRPr>
          </a:p>
          <a:p>
            <a:r>
              <a:rPr lang="en-US" sz="3600" dirty="0" smtClean="0">
                <a:solidFill>
                  <a:srgbClr val="782F40"/>
                </a:solidFill>
              </a:rPr>
              <a:t>New Vendor/Imaging Team Manager: </a:t>
            </a:r>
          </a:p>
          <a:p>
            <a:pPr marL="82296" indent="0">
              <a:buNone/>
            </a:pPr>
            <a:r>
              <a:rPr lang="en-US" sz="3600" dirty="0">
                <a:solidFill>
                  <a:srgbClr val="782F40"/>
                </a:solidFill>
              </a:rPr>
              <a:t>	</a:t>
            </a:r>
            <a:r>
              <a:rPr lang="en-US" sz="3600" dirty="0" smtClean="0">
                <a:solidFill>
                  <a:srgbClr val="782F40"/>
                </a:solidFill>
              </a:rPr>
              <a:t>Lauren Barrett</a:t>
            </a:r>
            <a:endParaRPr lang="en-US" sz="3600" dirty="0">
              <a:solidFill>
                <a:srgbClr val="782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990600"/>
            <a:ext cx="5029200" cy="5638800"/>
          </a:xfrm>
        </p:spPr>
        <p:txBody>
          <a:bodyPr/>
          <a:lstStyle/>
          <a:p>
            <a:r>
              <a:rPr lang="en-US" sz="2400" dirty="0" smtClean="0"/>
              <a:t>Carla Daniels			</a:t>
            </a:r>
          </a:p>
          <a:p>
            <a:pPr lvl="1"/>
            <a:r>
              <a:rPr lang="en-US" dirty="0" smtClean="0"/>
              <a:t>ccdaniels@fsu.edu</a:t>
            </a:r>
          </a:p>
          <a:p>
            <a:pPr lvl="1"/>
            <a:r>
              <a:rPr lang="en-US" dirty="0" smtClean="0"/>
              <a:t>644-1841</a:t>
            </a:r>
          </a:p>
          <a:p>
            <a:pPr lvl="1"/>
            <a:endParaRPr lang="en-US" dirty="0"/>
          </a:p>
          <a:p>
            <a:r>
              <a:rPr lang="en-US" sz="2400" dirty="0" smtClean="0"/>
              <a:t>Denise Winchester</a:t>
            </a:r>
            <a:r>
              <a:rPr lang="en-US" sz="2400" dirty="0"/>
              <a:t>		</a:t>
            </a:r>
          </a:p>
          <a:p>
            <a:pPr lvl="1"/>
            <a:r>
              <a:rPr lang="en-US" dirty="0" smtClean="0"/>
              <a:t>dmwinchester@fsu.edu</a:t>
            </a:r>
            <a:endParaRPr lang="en-US" dirty="0"/>
          </a:p>
          <a:p>
            <a:pPr lvl="1"/>
            <a:r>
              <a:rPr lang="en-US" dirty="0" smtClean="0"/>
              <a:t>645-6594</a:t>
            </a:r>
            <a:endParaRPr lang="en-US" dirty="0"/>
          </a:p>
          <a:p>
            <a:pPr lvl="1"/>
            <a:endParaRPr lang="en-US" sz="2800" dirty="0" smtClean="0"/>
          </a:p>
          <a:p>
            <a:r>
              <a:rPr lang="en-US" sz="2400" dirty="0"/>
              <a:t>Jennifer Pittman			</a:t>
            </a:r>
          </a:p>
          <a:p>
            <a:pPr lvl="1"/>
            <a:r>
              <a:rPr lang="en-US" dirty="0"/>
              <a:t>jpittman@fsu.edu</a:t>
            </a:r>
          </a:p>
          <a:p>
            <a:pPr lvl="1"/>
            <a:r>
              <a:rPr lang="en-US" dirty="0"/>
              <a:t>644-9410</a:t>
            </a:r>
          </a:p>
          <a:p>
            <a:pPr lvl="1"/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Lauren Barrett</a:t>
            </a:r>
          </a:p>
          <a:p>
            <a:pPr lvl="1"/>
            <a:r>
              <a:rPr lang="en-US" dirty="0" smtClean="0"/>
              <a:t>lmbarrett@fsu.edu</a:t>
            </a:r>
            <a:endParaRPr lang="en-US" dirty="0"/>
          </a:p>
          <a:p>
            <a:pPr lvl="1"/>
            <a:r>
              <a:rPr lang="en-US" dirty="0" smtClean="0"/>
              <a:t>645-8611</a:t>
            </a:r>
            <a:endParaRPr lang="en-US" dirty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r>
              <a:rPr lang="en-US" sz="2400" dirty="0" smtClean="0"/>
              <a:t>Laurel McKinney</a:t>
            </a:r>
            <a:r>
              <a:rPr lang="en-US" sz="2400" dirty="0"/>
              <a:t>			</a:t>
            </a:r>
          </a:p>
          <a:p>
            <a:pPr lvl="1"/>
            <a:r>
              <a:rPr lang="en-US" dirty="0" smtClean="0"/>
              <a:t>lmckinney@fsu.edu</a:t>
            </a:r>
            <a:endParaRPr lang="en-US" dirty="0"/>
          </a:p>
          <a:p>
            <a:pPr lvl="1"/>
            <a:r>
              <a:rPr lang="en-US" dirty="0" smtClean="0"/>
              <a:t>645-7183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Disbursement Services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Reporting &amp; Business Intelligence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Budget &amp; Transaction Dashboard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672" y="120439"/>
            <a:ext cx="10311384" cy="715962"/>
          </a:xfrm>
        </p:spPr>
        <p:txBody>
          <a:bodyPr>
            <a:normAutofit/>
          </a:bodyPr>
          <a:lstStyle/>
          <a:p>
            <a:r>
              <a:rPr lang="en-US" dirty="0"/>
              <a:t>Background Information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76" y="3048000"/>
            <a:ext cx="10444064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88" y="381000"/>
            <a:ext cx="4620768" cy="223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76400" y="836401"/>
            <a:ext cx="502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Reports are available to all financials users. Access to some sub-reports are dependent upon security roles.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Reports were developed to provide a quick &amp; easy answer to the question of “how much money do I have?”</a:t>
            </a:r>
          </a:p>
        </p:txBody>
      </p:sp>
    </p:spTree>
    <p:extLst>
      <p:ext uri="{BB962C8B-B14F-4D97-AF65-F5344CB8AC3E}">
        <p14:creationId xmlns:p14="http://schemas.microsoft.com/office/powerpoint/2010/main" val="28144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Introduction</a:t>
            </a:r>
          </a:p>
          <a:p>
            <a:pPr lvl="1"/>
            <a:r>
              <a:rPr lang="en-US" dirty="0"/>
              <a:t>Orientation</a:t>
            </a:r>
          </a:p>
          <a:p>
            <a:pPr lvl="1"/>
            <a:r>
              <a:rPr lang="en-US" dirty="0" smtClean="0"/>
              <a:t>Question Handling </a:t>
            </a:r>
            <a:r>
              <a:rPr lang="en-US" dirty="0"/>
              <a:t>-</a:t>
            </a:r>
            <a:r>
              <a:rPr lang="en-US" dirty="0" smtClean="0"/>
              <a:t> and - Skype for Online viewers to ask questions</a:t>
            </a:r>
          </a:p>
          <a:p>
            <a:endParaRPr lang="en-US" dirty="0" smtClean="0"/>
          </a:p>
          <a:p>
            <a:r>
              <a:rPr lang="en-US" dirty="0" smtClean="0"/>
              <a:t>Agenda</a:t>
            </a:r>
          </a:p>
          <a:p>
            <a:pPr lvl="1"/>
            <a:r>
              <a:rPr lang="en-US" dirty="0" smtClean="0"/>
              <a:t>Procurement / SpearMart</a:t>
            </a:r>
          </a:p>
          <a:p>
            <a:pPr lvl="1"/>
            <a:r>
              <a:rPr lang="en-US" dirty="0" smtClean="0"/>
              <a:t>Disbursement Services / Travel Concur</a:t>
            </a:r>
          </a:p>
          <a:p>
            <a:pPr lvl="1"/>
            <a:r>
              <a:rPr lang="en-US" dirty="0" smtClean="0"/>
              <a:t>Intermission</a:t>
            </a:r>
          </a:p>
          <a:p>
            <a:pPr lvl="1"/>
            <a:r>
              <a:rPr lang="en-US" dirty="0"/>
              <a:t>BI DashBoard </a:t>
            </a:r>
            <a:r>
              <a:rPr lang="en-US" dirty="0" smtClean="0"/>
              <a:t>Demo</a:t>
            </a:r>
          </a:p>
          <a:p>
            <a:pPr lvl="1"/>
            <a:r>
              <a:rPr lang="en-US" dirty="0" smtClean="0"/>
              <a:t>Accounting Services – AR / Billing</a:t>
            </a:r>
          </a:p>
          <a:p>
            <a:pPr lvl="1"/>
            <a:r>
              <a:rPr lang="en-US" dirty="0"/>
              <a:t>OBIEE Oracle 12 C new database / new look and feel</a:t>
            </a:r>
          </a:p>
          <a:p>
            <a:pPr lvl="1"/>
            <a:r>
              <a:rPr lang="en-US" dirty="0" smtClean="0"/>
              <a:t>Reminders</a:t>
            </a:r>
          </a:p>
          <a:p>
            <a:pPr lvl="1"/>
            <a:r>
              <a:rPr lang="en-US" dirty="0"/>
              <a:t>VPFA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Executive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2" y="990600"/>
            <a:ext cx="10535204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3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E&amp;G Detail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7222342" cy="492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1219200"/>
            <a:ext cx="3048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Drillable links!!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Drill down to purchase orders, travel authorizations, vouchers, expense reports, journals, and payroll (depending upon security roles)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View encumbrances by:</a:t>
            </a:r>
          </a:p>
          <a:p>
            <a:r>
              <a:rPr lang="en-US" b="1" dirty="0">
                <a:solidFill>
                  <a:prstClr val="black"/>
                </a:solidFill>
              </a:rPr>
              <a:t>Account</a:t>
            </a:r>
          </a:p>
          <a:p>
            <a:r>
              <a:rPr lang="en-US" b="1" dirty="0">
                <a:solidFill>
                  <a:prstClr val="black"/>
                </a:solidFill>
              </a:rPr>
              <a:t>Doc. ID</a:t>
            </a:r>
          </a:p>
          <a:p>
            <a:r>
              <a:rPr lang="en-US" b="1" dirty="0">
                <a:solidFill>
                  <a:prstClr val="black"/>
                </a:solidFill>
              </a:rPr>
              <a:t>Supplier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Drill into salary expenses or leave them rolled up into subtotals.</a:t>
            </a:r>
          </a:p>
        </p:txBody>
      </p:sp>
    </p:spTree>
    <p:extLst>
      <p:ext uri="{BB962C8B-B14F-4D97-AF65-F5344CB8AC3E}">
        <p14:creationId xmlns:p14="http://schemas.microsoft.com/office/powerpoint/2010/main" val="34207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 Detail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20" y="1295400"/>
            <a:ext cx="10241344" cy="477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81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Contracts, Grants, SRAD, &amp; PI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34" y="1244135"/>
            <a:ext cx="7781012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13716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SRAD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Research Support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Salary Accounts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Contracts &amp; Grants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Click on the linked contract or grant to launch the Sponsored Project Lookup!</a:t>
            </a:r>
          </a:p>
        </p:txBody>
      </p:sp>
    </p:spTree>
    <p:extLst>
      <p:ext uri="{BB962C8B-B14F-4D97-AF65-F5344CB8AC3E}">
        <p14:creationId xmlns:p14="http://schemas.microsoft.com/office/powerpoint/2010/main" val="24047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Sponsored Project Lookup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10" y="1052206"/>
            <a:ext cx="7010400" cy="5403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1981200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Ready made high-level report!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View PI/Co-PIs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Active Appointments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Available Budget</a:t>
            </a:r>
          </a:p>
          <a:p>
            <a:endParaRPr lang="en-US" b="1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prstClr val="black"/>
                </a:solidFill>
              </a:rPr>
              <a:t>Drill to transaction-level data</a:t>
            </a:r>
          </a:p>
        </p:txBody>
      </p:sp>
    </p:spTree>
    <p:extLst>
      <p:ext uri="{BB962C8B-B14F-4D97-AF65-F5344CB8AC3E}">
        <p14:creationId xmlns:p14="http://schemas.microsoft.com/office/powerpoint/2010/main" val="1456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&amp; Comments?</a:t>
            </a:r>
          </a:p>
          <a:p>
            <a:endParaRPr lang="en-US" dirty="0"/>
          </a:p>
          <a:p>
            <a:r>
              <a:rPr lang="en-US" u="sng" dirty="0"/>
              <a:t>Contact</a:t>
            </a:r>
          </a:p>
          <a:p>
            <a:pPr lvl="1"/>
            <a:r>
              <a:rPr lang="en-US" dirty="0"/>
              <a:t>Chance Brown</a:t>
            </a:r>
          </a:p>
          <a:p>
            <a:pPr lvl="3"/>
            <a:r>
              <a:rPr lang="en-US" sz="2000" dirty="0">
                <a:hlinkClick r:id="rId3"/>
              </a:rPr>
              <a:t>cbrown5@fsu.edu</a:t>
            </a:r>
            <a:endParaRPr lang="en-US" sz="2000" dirty="0"/>
          </a:p>
          <a:p>
            <a:pPr lvl="3"/>
            <a:r>
              <a:rPr lang="en-US" sz="2000" dirty="0"/>
              <a:t>645-7875</a:t>
            </a:r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Accounting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19400" y="2133600"/>
            <a:ext cx="9076656" cy="1981200"/>
          </a:xfrm>
        </p:spPr>
        <p:txBody>
          <a:bodyPr/>
          <a:lstStyle/>
          <a:p>
            <a:pPr marL="475488" indent="-457200">
              <a:buFont typeface="Arial" panose="020B0604020202020204" pitchFamily="34" charset="0"/>
              <a:buChar char="•"/>
            </a:pPr>
            <a:r>
              <a:rPr lang="en-US" dirty="0" smtClean="0"/>
              <a:t>Cash Balance Trend Report</a:t>
            </a:r>
          </a:p>
          <a:p>
            <a:pPr marL="475488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475488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General Ledger Reminders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Balance 12 Period Trend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1447" y="1018514"/>
            <a:ext cx="10388890" cy="55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Ledger Reminders &amp;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Purchasers: </a:t>
            </a:r>
          </a:p>
          <a:p>
            <a:pPr lvl="1"/>
            <a:r>
              <a:rPr lang="en-US" u="sng" dirty="0" smtClean="0"/>
              <a:t>Extra step required</a:t>
            </a:r>
            <a:r>
              <a:rPr lang="en-US" dirty="0" smtClean="0"/>
              <a:t>: When purchasing an OCO item on SpearMart, you must select an OCO category code.</a:t>
            </a:r>
            <a:endParaRPr lang="en-US" sz="2800" dirty="0" smtClean="0"/>
          </a:p>
          <a:p>
            <a:r>
              <a:rPr lang="en-US" dirty="0"/>
              <a:t>Travel Reps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cash advance refunds should be applied back to the advancing department ID/Fund 499/Account 151005 </a:t>
            </a:r>
            <a:endParaRPr lang="en-US" dirty="0" smtClean="0"/>
          </a:p>
          <a:p>
            <a:r>
              <a:rPr lang="en-US" dirty="0" smtClean="0"/>
              <a:t>Cash Transfer Uploads</a:t>
            </a:r>
          </a:p>
          <a:p>
            <a:pPr lvl="1"/>
            <a:r>
              <a:rPr lang="en-US" dirty="0" smtClean="0"/>
              <a:t>Cash = E&amp;G Budgets by the end of business the day after a transfer is made.</a:t>
            </a:r>
          </a:p>
          <a:p>
            <a:r>
              <a:rPr lang="en-US" dirty="0" smtClean="0"/>
              <a:t>All checks processed should be coded as external revenue or an expense reimbursement.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17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Questions?</a:t>
            </a:r>
          </a:p>
          <a:p>
            <a:endParaRPr lang="en-US" dirty="0"/>
          </a:p>
          <a:p>
            <a:r>
              <a:rPr lang="en-US" sz="2800" dirty="0" smtClean="0"/>
              <a:t>Corey Jones</a:t>
            </a:r>
          </a:p>
          <a:p>
            <a:pPr lvl="1"/>
            <a:r>
              <a:rPr lang="en-US" sz="2800" dirty="0" smtClean="0"/>
              <a:t>cjjones@fsu.edu</a:t>
            </a:r>
          </a:p>
          <a:p>
            <a:pPr lvl="1"/>
            <a:r>
              <a:rPr lang="en-US" sz="2800" dirty="0" smtClean="0"/>
              <a:t>644-5022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2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SERVICES</a:t>
            </a:r>
            <a:endParaRPr lang="en-US" dirty="0"/>
          </a:p>
        </p:txBody>
      </p:sp>
      <p:pic>
        <p:nvPicPr>
          <p:cNvPr id="1027" name="Picture 1" descr="SpearMart Enhancement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98" y="2057427"/>
            <a:ext cx="8162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0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Accounting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Updates &amp; Reminders: Auxiliary AR &amp; Billing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Go-Live: January 2017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ITS’ first billing cycle was 1/25/2017 </a:t>
            </a:r>
          </a:p>
          <a:p>
            <a:endParaRPr lang="en-US" sz="2800" dirty="0" smtClean="0"/>
          </a:p>
          <a:p>
            <a:r>
              <a:rPr lang="en-US" dirty="0" smtClean="0"/>
              <a:t>95% of ITS’ expected billable lines for January were processed as expected </a:t>
            </a:r>
          </a:p>
          <a:p>
            <a:endParaRPr lang="en-US" dirty="0"/>
          </a:p>
          <a:p>
            <a:r>
              <a:rPr lang="en-US" dirty="0" smtClean="0"/>
              <a:t>Invoices are at a summary level; detailed backup retrieved via normal means 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Continue to review your backup as needed at </a:t>
            </a:r>
            <a:r>
              <a:rPr lang="en-US" dirty="0"/>
              <a:t> </a:t>
            </a:r>
            <a:r>
              <a:rPr lang="en-US" dirty="0" smtClean="0">
                <a:hlinkClick r:id="rId2"/>
              </a:rPr>
              <a:t>its-mysoft.its.fsu.edu/selfservice</a:t>
            </a:r>
            <a:r>
              <a:rPr lang="en-US" dirty="0" smtClean="0"/>
              <a:t> ; request access if needed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06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Available to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controller.vpfa.fsu.edu/auxiliary-ar-billing</a:t>
            </a:r>
            <a:r>
              <a:rPr lang="en-US" dirty="0" smtClean="0"/>
              <a:t> </a:t>
            </a:r>
          </a:p>
          <a:p>
            <a:endParaRPr lang="en-US" sz="2800" dirty="0"/>
          </a:p>
          <a:p>
            <a:endParaRPr lang="en-US" dirty="0" smtClean="0"/>
          </a:p>
          <a:p>
            <a:r>
              <a:rPr lang="en-US" sz="2800" dirty="0" smtClean="0"/>
              <a:t>Step-by-Step Training Guides </a:t>
            </a:r>
          </a:p>
          <a:p>
            <a:r>
              <a:rPr lang="en-US" dirty="0" smtClean="0"/>
              <a:t>Frequently Asked Questions </a:t>
            </a:r>
          </a:p>
          <a:p>
            <a:r>
              <a:rPr lang="en-US" sz="2800" dirty="0" smtClean="0"/>
              <a:t>Change Order Form </a:t>
            </a:r>
          </a:p>
          <a:p>
            <a:r>
              <a:rPr lang="en-US" dirty="0" smtClean="0"/>
              <a:t>Contact Information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55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Frequently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Who receives auxiliary (internal) invoice emails?  </a:t>
            </a:r>
          </a:p>
          <a:p>
            <a:pPr lvl="1"/>
            <a:r>
              <a:rPr lang="en-US" dirty="0" smtClean="0"/>
              <a:t>Budget Manager associated with the PO department </a:t>
            </a:r>
          </a:p>
          <a:p>
            <a:r>
              <a:rPr lang="en-US" b="1" dirty="0" smtClean="0"/>
              <a:t>Do I need to enter a receipt on internal PO’s? </a:t>
            </a:r>
          </a:p>
          <a:p>
            <a:pPr lvl="1"/>
            <a:r>
              <a:rPr lang="en-US" dirty="0" smtClean="0"/>
              <a:t>No; internal PO’s do not require receipts in OMNI. They will be paid through the monthly processes without receipts. </a:t>
            </a:r>
          </a:p>
          <a:p>
            <a:r>
              <a:rPr lang="en-US" b="1" dirty="0" smtClean="0"/>
              <a:t>How can I review internal bills and invoice data? </a:t>
            </a:r>
          </a:p>
          <a:p>
            <a:pPr lvl="1"/>
            <a:r>
              <a:rPr lang="en-US" dirty="0" smtClean="0"/>
              <a:t>Multiple Ways! See training guide called “Understanding Auxiliary AR/Billings Charges”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PO is the Charge Mechanism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The </a:t>
            </a:r>
            <a:r>
              <a:rPr lang="en-US" dirty="0"/>
              <a:t>Purchase Order is your billing/charging mechanism – it does not place an order with the auxiliary . </a:t>
            </a: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b="1" dirty="0" smtClean="0"/>
              <a:t>Always </a:t>
            </a:r>
            <a:r>
              <a:rPr lang="en-US" b="1" dirty="0"/>
              <a:t>update the selling auxiliary when you have changes to the goods/services provided, </a:t>
            </a:r>
            <a:r>
              <a:rPr lang="en-US" dirty="0"/>
              <a:t>including the PO/line you want to charge.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Information: Quantity vs. Amount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 smtClean="0"/>
              <a:t>For internal open-ended requisitions/purchase orders: </a:t>
            </a:r>
          </a:p>
          <a:p>
            <a:endParaRPr lang="en-US" dirty="0"/>
          </a:p>
          <a:p>
            <a:r>
              <a:rPr lang="en-US" sz="2800" dirty="0" smtClean="0"/>
              <a:t>Price should always be equal to the amount you expect to spend</a:t>
            </a:r>
          </a:p>
          <a:p>
            <a:r>
              <a:rPr lang="en-US" dirty="0" smtClean="0"/>
              <a:t>Quantity should always be equal to 1 </a:t>
            </a:r>
          </a:p>
          <a:p>
            <a:r>
              <a:rPr lang="en-US" sz="2800" dirty="0" smtClean="0"/>
              <a:t>Requisition lines should always be flagged as “amount only” </a:t>
            </a:r>
          </a:p>
        </p:txBody>
      </p:sp>
    </p:spTree>
    <p:extLst>
      <p:ext uri="{BB962C8B-B14F-4D97-AF65-F5344CB8AC3E}">
        <p14:creationId xmlns:p14="http://schemas.microsoft.com/office/powerpoint/2010/main" val="18215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next fiscal year, you’ll need to ensure PO’s are entered for ITS and OBS </a:t>
            </a:r>
          </a:p>
          <a:p>
            <a:pPr lvl="1"/>
            <a:r>
              <a:rPr lang="en-US" i="1" dirty="0" smtClean="0"/>
              <a:t>Suggest copying from prior year PO’s and adjusting as needed </a:t>
            </a:r>
          </a:p>
          <a:p>
            <a:pPr lvl="1"/>
            <a:r>
              <a:rPr lang="en-US" i="1" dirty="0" smtClean="0"/>
              <a:t>More information and instructions forthcoming, but no need to wait to plan! 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We are identifying and solidifying our next “cohort” and plan to share more information in late Spring.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Questions? Feedback? Ideas? </a:t>
            </a:r>
          </a:p>
          <a:p>
            <a:endParaRPr lang="en-US" dirty="0"/>
          </a:p>
          <a:p>
            <a:r>
              <a:rPr lang="en-US" sz="2800" dirty="0" smtClean="0"/>
              <a:t>Cassandra Rayne Gross </a:t>
            </a:r>
          </a:p>
          <a:p>
            <a:pPr lvl="1"/>
            <a:r>
              <a:rPr lang="en-US" sz="2800" dirty="0" smtClean="0">
                <a:hlinkClick r:id="rId2"/>
              </a:rPr>
              <a:t>crayne@fsu.edu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644-1824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22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Controller’s Office – Quality Assurance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42240" y="2292100"/>
            <a:ext cx="9076656" cy="832100"/>
          </a:xfrm>
        </p:spPr>
        <p:txBody>
          <a:bodyPr>
            <a:normAutofit/>
          </a:bodyPr>
          <a:lstStyle/>
          <a:p>
            <a:r>
              <a:rPr lang="en-US" dirty="0" smtClean="0"/>
              <a:t>Updates and Reminders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905000"/>
            <a:ext cx="2362405" cy="1950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3" y="3855889"/>
            <a:ext cx="57150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and Reminders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OBIEE Oracle 12 C new database / new look and feel</a:t>
            </a:r>
          </a:p>
          <a:p>
            <a:pPr lvl="1"/>
            <a:r>
              <a:rPr lang="en-US" dirty="0" smtClean="0"/>
              <a:t>Demonstrate Trend Ledger</a:t>
            </a:r>
          </a:p>
          <a:p>
            <a:pPr marL="402336" lvl="1" indent="0">
              <a:buNone/>
            </a:pPr>
            <a:endParaRPr lang="en-US" dirty="0"/>
          </a:p>
          <a:p>
            <a:r>
              <a:rPr lang="en-US" dirty="0" smtClean="0"/>
              <a:t>Controller’s Office </a:t>
            </a:r>
          </a:p>
          <a:p>
            <a:endParaRPr lang="en-US" dirty="0" smtClean="0"/>
          </a:p>
          <a:p>
            <a:r>
              <a:rPr lang="en-US" dirty="0" smtClean="0"/>
              <a:t>Location of Resources on Controller’s Office Website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 smtClean="0"/>
              <a:t>Financial Representatives Certificate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78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SpearMart Enhancement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 </a:t>
            </a:r>
            <a:r>
              <a:rPr lang="en-US" dirty="0"/>
              <a:t>the capabilities of SpearMart, FSU’s online electronic procurement system, hosted by </a:t>
            </a:r>
            <a:r>
              <a:rPr lang="en-US" dirty="0" smtClean="0">
                <a:hlinkClick r:id="rId2"/>
              </a:rPr>
              <a:t>JAGGAER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All </a:t>
            </a:r>
            <a:r>
              <a:rPr lang="en-US" b="1" dirty="0"/>
              <a:t>requisition and purchase order activity will take place in SpearMart including shopping, requisition creation, workflow approvals, and order distribution. </a:t>
            </a:r>
            <a:endParaRPr lang="en-US" b="1" dirty="0" smtClean="0"/>
          </a:p>
          <a:p>
            <a:pPr marL="82296" indent="0">
              <a:buNone/>
            </a:pPr>
            <a:endParaRPr lang="en-US" b="1" dirty="0" smtClean="0"/>
          </a:p>
          <a:p>
            <a:r>
              <a:rPr lang="en-US" dirty="0" smtClean="0"/>
              <a:t>FSU’s </a:t>
            </a:r>
            <a:r>
              <a:rPr lang="en-US" dirty="0"/>
              <a:t>receiving and invoicing processes will continue in OMNI as they do today.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38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Questions</a:t>
            </a:r>
            <a:r>
              <a:rPr lang="en-US" dirty="0"/>
              <a:t>? Feedback? Ideas? </a:t>
            </a:r>
            <a:endParaRPr lang="en-US" sz="2800" dirty="0" smtClean="0"/>
          </a:p>
          <a:p>
            <a:endParaRPr lang="en-US" dirty="0"/>
          </a:p>
          <a:p>
            <a:r>
              <a:rPr lang="en-US" dirty="0" smtClean="0"/>
              <a:t>Geoffrey Adams</a:t>
            </a:r>
            <a:endParaRPr lang="en-US" sz="2800" dirty="0" smtClean="0"/>
          </a:p>
          <a:p>
            <a:pPr lvl="1"/>
            <a:r>
              <a:rPr lang="en-US" dirty="0" smtClean="0"/>
              <a:t>gdadams@fsu.edu</a:t>
            </a:r>
            <a:endParaRPr lang="en-US" sz="2800" dirty="0" smtClean="0"/>
          </a:p>
          <a:p>
            <a:pPr lvl="1"/>
            <a:r>
              <a:rPr lang="en-US" sz="2800" dirty="0" smtClean="0"/>
              <a:t>645 - </a:t>
            </a:r>
            <a:r>
              <a:rPr lang="en-US" dirty="0" smtClean="0"/>
              <a:t>7758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94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Vice President </a:t>
            </a:r>
            <a:br>
              <a:rPr lang="en-US" dirty="0" smtClean="0"/>
            </a:br>
            <a:r>
              <a:rPr lang="en-US" dirty="0" smtClean="0"/>
              <a:t>Finance and Administration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913800"/>
            <a:ext cx="1942857" cy="1333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51667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State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Accomplishments</a:t>
            </a:r>
          </a:p>
          <a:p>
            <a:pPr>
              <a:lnSpc>
                <a:spcPct val="90000"/>
              </a:lnSpc>
            </a:pPr>
            <a:endParaRPr lang="en-US" sz="2600" dirty="0">
              <a:hlinkClick r:id="rId3"/>
            </a:endParaRPr>
          </a:p>
          <a:p>
            <a:pPr lvl="1"/>
            <a:r>
              <a:rPr lang="en-US" u="sng" dirty="0" smtClean="0">
                <a:hlinkClick r:id="rId3"/>
              </a:rPr>
              <a:t>Jumped </a:t>
            </a:r>
            <a:r>
              <a:rPr lang="en-US" u="sng" dirty="0">
                <a:hlinkClick r:id="rId3"/>
              </a:rPr>
              <a:t>to </a:t>
            </a:r>
            <a:r>
              <a:rPr lang="en-US" u="sng" dirty="0" smtClean="0">
                <a:hlinkClick r:id="rId3"/>
              </a:rPr>
              <a:t># 38 in </a:t>
            </a:r>
            <a:r>
              <a:rPr lang="en-US" u="sng" dirty="0">
                <a:hlinkClick r:id="rId3"/>
              </a:rPr>
              <a:t>the top public </a:t>
            </a:r>
            <a:r>
              <a:rPr lang="en-US" u="sng" dirty="0" smtClean="0">
                <a:hlinkClick r:id="rId3"/>
              </a:rPr>
              <a:t>school </a:t>
            </a:r>
            <a:r>
              <a:rPr lang="en-US" u="sng" dirty="0">
                <a:hlinkClick r:id="rId3"/>
              </a:rPr>
              <a:t>rankings on US News and World </a:t>
            </a:r>
            <a:r>
              <a:rPr lang="en-US" u="sng" dirty="0" smtClean="0">
                <a:hlinkClick r:id="rId3"/>
              </a:rPr>
              <a:t>Report</a:t>
            </a:r>
            <a:endParaRPr lang="en-US" u="sng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ive </a:t>
            </a:r>
            <a:r>
              <a:rPr lang="en-US" dirty="0"/>
              <a:t>places </a:t>
            </a:r>
            <a:r>
              <a:rPr lang="en-US" dirty="0" smtClean="0"/>
              <a:t>in one </a:t>
            </a:r>
            <a:r>
              <a:rPr lang="en-US" dirty="0"/>
              <a:t>year</a:t>
            </a:r>
            <a:r>
              <a:rPr lang="en-US" dirty="0" smtClean="0"/>
              <a:t>, we are on our way to the Top 25	</a:t>
            </a:r>
          </a:p>
          <a:p>
            <a:pPr lvl="1"/>
            <a:endParaRPr lang="en-US" dirty="0" smtClean="0"/>
          </a:p>
          <a:p>
            <a:pPr lvl="1"/>
            <a:r>
              <a:rPr lang="en-US" u="sng" dirty="0" smtClean="0">
                <a:hlinkClick r:id="rId4"/>
              </a:rPr>
              <a:t>Still </a:t>
            </a:r>
            <a:r>
              <a:rPr lang="en-US" u="sng" dirty="0">
                <a:hlinkClick r:id="rId4"/>
              </a:rPr>
              <a:t>considered one of the most efficiently run </a:t>
            </a:r>
            <a:r>
              <a:rPr lang="en-US" u="sng" dirty="0" smtClean="0">
                <a:hlinkClick r:id="rId4"/>
              </a:rPr>
              <a:t>Universities</a:t>
            </a:r>
            <a:endParaRPr lang="en-US" u="sng" dirty="0" smtClean="0"/>
          </a:p>
          <a:p>
            <a:pPr lvl="1"/>
            <a:endParaRPr lang="en-US" u="sng" dirty="0"/>
          </a:p>
          <a:p>
            <a:r>
              <a:rPr lang="en-US" dirty="0" smtClean="0"/>
              <a:t>VPFA Perspective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u="sng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72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lnSpc>
                <a:spcPct val="90000"/>
              </a:lnSpc>
              <a:buNone/>
            </a:pPr>
            <a:r>
              <a:rPr lang="en-US" sz="2600" b="1" dirty="0" smtClean="0"/>
              <a:t>Key Dates for 2017-2018 Operating Budget 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March 1, 2017 – Proposals due to the Budget Office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March 7, 2017 – Legislative Session convenes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April 28, 2017 – Review of proposals complete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May 5, 2017 – Legislative Session ends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June 8, 2017 – Board of Trustees approves Budget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July 1, 2017 – New allocations provided in departmental base budgets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endParaRPr lang="en-US" u="sng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1551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90601"/>
            <a:ext cx="10311384" cy="5638800"/>
          </a:xfrm>
        </p:spPr>
        <p:txBody>
          <a:bodyPr>
            <a:normAutofit fontScale="92500" lnSpcReduction="10000"/>
          </a:bodyPr>
          <a:lstStyle/>
          <a:p>
            <a:pPr marL="82296" indent="0">
              <a:lnSpc>
                <a:spcPct val="90000"/>
              </a:lnSpc>
              <a:buNone/>
            </a:pPr>
            <a:r>
              <a:rPr lang="en-US" sz="2600" b="1" dirty="0" smtClean="0"/>
              <a:t>Upgrades made to the Hyperion budget application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 marL="82296" indent="0">
              <a:lnSpc>
                <a:spcPct val="90000"/>
              </a:lnSpc>
              <a:buNone/>
            </a:pPr>
            <a:r>
              <a:rPr lang="en-US" sz="2600" dirty="0" smtClean="0"/>
              <a:t>SALARY</a:t>
            </a:r>
            <a:endParaRPr lang="en-US" sz="2600" dirty="0"/>
          </a:p>
          <a:p>
            <a:pPr lvl="1"/>
            <a:r>
              <a:rPr lang="en-US" dirty="0"/>
              <a:t>Various enhancements to make SALARY easier and more intuitive to </a:t>
            </a:r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Added </a:t>
            </a:r>
            <a:r>
              <a:rPr lang="en-US" dirty="0"/>
              <a:t>the ability to provide percentage salary increases by employee or department</a:t>
            </a:r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send </a:t>
            </a:r>
            <a:r>
              <a:rPr lang="en-US" dirty="0" smtClean="0"/>
              <a:t>non-E&amp;G </a:t>
            </a:r>
            <a:r>
              <a:rPr lang="en-US" dirty="0"/>
              <a:t>salary and benefit totals to the ALLFUND application (previously, this had to be done manually</a:t>
            </a:r>
            <a:r>
              <a:rPr lang="en-US" dirty="0" smtClean="0"/>
              <a:t>)</a:t>
            </a:r>
          </a:p>
          <a:p>
            <a:pPr marL="82296" indent="0">
              <a:buNone/>
            </a:pPr>
            <a:r>
              <a:rPr lang="en-US" dirty="0" smtClean="0"/>
              <a:t>ALLFUND</a:t>
            </a:r>
          </a:p>
          <a:p>
            <a:pPr lvl="1"/>
            <a:r>
              <a:rPr lang="en-US" dirty="0"/>
              <a:t>Streamlined reporting by providing a more user-friendly interface in </a:t>
            </a:r>
            <a:r>
              <a:rPr lang="en-US" dirty="0" smtClean="0"/>
              <a:t>BI</a:t>
            </a:r>
            <a:endParaRPr lang="en-US" dirty="0"/>
          </a:p>
          <a:p>
            <a:pPr lvl="1"/>
            <a:r>
              <a:rPr lang="en-US" dirty="0" smtClean="0"/>
              <a:t>Provided </a:t>
            </a:r>
            <a:r>
              <a:rPr lang="en-US" dirty="0"/>
              <a:t>users two new tools to help verify their budget </a:t>
            </a:r>
            <a:r>
              <a:rPr lang="en-US" dirty="0" smtClean="0"/>
              <a:t>entry</a:t>
            </a:r>
            <a:endParaRPr lang="en-US" dirty="0"/>
          </a:p>
          <a:p>
            <a:pPr lvl="1"/>
            <a:r>
              <a:rPr lang="en-US" dirty="0"/>
              <a:t>Consolidated several “forms” to make budget entry easier </a:t>
            </a:r>
            <a:r>
              <a:rPr lang="en-US" dirty="0" smtClean="0"/>
              <a:t>and less cluttered</a:t>
            </a:r>
            <a:endParaRPr lang="en-US" dirty="0"/>
          </a:p>
          <a:p>
            <a:pPr lvl="0"/>
            <a:endParaRPr lang="en-US" dirty="0"/>
          </a:p>
          <a:p>
            <a:pPr lvl="1"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endParaRPr lang="en-US" sz="2600" dirty="0">
              <a:hlinkClick r:id="rId3"/>
            </a:endParaRP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u="sng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6082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Legislative Session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Budget Details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Governor’s recommendation -vs- actual appropriation and implementation act </a:t>
            </a:r>
            <a:r>
              <a:rPr lang="en-US" dirty="0" smtClean="0">
                <a:hlinkClick r:id="rId3"/>
              </a:rPr>
              <a:t>Ch. 2016-066 </a:t>
            </a:r>
            <a:r>
              <a:rPr lang="en-US" dirty="0" smtClean="0"/>
              <a:t>and </a:t>
            </a:r>
            <a:r>
              <a:rPr lang="en-US" dirty="0" smtClean="0">
                <a:hlinkClick r:id="rId4"/>
              </a:rPr>
              <a:t>Ch. 2016-62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Governor’s recommended budget FSU’s General Revenue Appropriation will see a 12% cut in FY 2018</a:t>
            </a:r>
          </a:p>
          <a:p>
            <a:pPr lvl="2"/>
            <a:r>
              <a:rPr lang="en-US" dirty="0" smtClean="0"/>
              <a:t>2018 - $208,058,418  /  2017 - $237,453,654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Governor’s recommended budget FSU’s Education Enhancement “Lottery” Trust Fund Appropriation will see an increase of 9% in FY 2018 </a:t>
            </a:r>
          </a:p>
          <a:p>
            <a:pPr lvl="2"/>
            <a:r>
              <a:rPr lang="en-US" dirty="0" smtClean="0"/>
              <a:t>2018 - $46,289,450 / 2017 – $42,414,121</a:t>
            </a:r>
          </a:p>
          <a:p>
            <a:endParaRPr lang="en-US" dirty="0" smtClean="0"/>
          </a:p>
          <a:p>
            <a:endParaRPr lang="en-US" u="sng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40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Legislative Session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Budget Details</a:t>
            </a:r>
          </a:p>
          <a:p>
            <a:pPr marL="402336" lvl="1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lvl="0"/>
            <a:r>
              <a:rPr lang="en-US" dirty="0"/>
              <a:t>FSU’s Authority to Spend Collected Tuition and Fees in the 2018 Governor’s Recommended Budget will see no </a:t>
            </a:r>
            <a:r>
              <a:rPr lang="en-US" dirty="0" smtClean="0"/>
              <a:t>change </a:t>
            </a:r>
            <a:r>
              <a:rPr lang="en-US" dirty="0"/>
              <a:t>over last fiscal year.</a:t>
            </a:r>
          </a:p>
          <a:p>
            <a:pPr lvl="1"/>
            <a:r>
              <a:rPr lang="en-US" dirty="0"/>
              <a:t>2018 - $238,310,768  /  2017 - $238,310,768</a:t>
            </a:r>
          </a:p>
          <a:p>
            <a:pPr marL="402336" lvl="1" indent="0">
              <a:buNone/>
            </a:pPr>
            <a:endParaRPr lang="en-US" dirty="0" smtClean="0"/>
          </a:p>
          <a:p>
            <a:pPr lvl="0"/>
            <a:r>
              <a:rPr lang="en-US" dirty="0"/>
              <a:t>Performance Based Funding and Preeminence</a:t>
            </a:r>
          </a:p>
          <a:p>
            <a:pPr lvl="1"/>
            <a:r>
              <a:rPr lang="en-US" dirty="0"/>
              <a:t>Governor’s recommended budget includes a $100 million increase in available performance funding dollars for all State Universities </a:t>
            </a:r>
          </a:p>
          <a:p>
            <a:pPr lvl="2"/>
            <a:r>
              <a:rPr lang="en-US" dirty="0"/>
              <a:t>2018 - $600,000,000 / 2017 – $500,000,000</a:t>
            </a:r>
          </a:p>
          <a:p>
            <a:pPr marL="402336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Preeminence </a:t>
            </a:r>
            <a:endParaRPr lang="en-US" dirty="0"/>
          </a:p>
          <a:p>
            <a:pPr lvl="2"/>
            <a:r>
              <a:rPr lang="en-US" dirty="0"/>
              <a:t>In 2017, FSU received $35 million for preeminence funding</a:t>
            </a:r>
          </a:p>
          <a:p>
            <a:pPr lvl="2"/>
            <a:r>
              <a:rPr lang="en-US" dirty="0"/>
              <a:t>The 2018 Governor’s recommended budget for preeminence funding remains at $35 million</a:t>
            </a:r>
          </a:p>
          <a:p>
            <a:endParaRPr lang="en-US" dirty="0" smtClean="0"/>
          </a:p>
          <a:p>
            <a:endParaRPr lang="en-US" u="sng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56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Legislative Session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to Watch for FSU</a:t>
            </a:r>
          </a:p>
          <a:p>
            <a:pPr lvl="1"/>
            <a:r>
              <a:rPr lang="en-US" dirty="0"/>
              <a:t>Regularly Monitor : </a:t>
            </a:r>
            <a:r>
              <a:rPr lang="en-US" dirty="0">
                <a:hlinkClick r:id="rId3"/>
              </a:rPr>
              <a:t>http://govrel.fsu.edu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Senate, House, and Governor’s office priorities relative to Higher Education in Florida</a:t>
            </a:r>
            <a:endParaRPr lang="en-US" dirty="0"/>
          </a:p>
          <a:p>
            <a:endParaRPr lang="en-US" u="sng" dirty="0"/>
          </a:p>
          <a:p>
            <a:r>
              <a:rPr lang="en-US" u="sng" dirty="0" smtClean="0"/>
              <a:t>SENATE</a:t>
            </a:r>
            <a:endParaRPr lang="en-US" sz="1800" dirty="0"/>
          </a:p>
          <a:p>
            <a:pPr lvl="0"/>
            <a:r>
              <a:rPr lang="en-US" dirty="0"/>
              <a:t>Senate Bill 2 “Florida Excellence in Higher Education Act” </a:t>
            </a:r>
            <a:endParaRPr lang="en-US" sz="2400" dirty="0"/>
          </a:p>
          <a:p>
            <a:pPr lvl="1"/>
            <a:r>
              <a:rPr lang="en-US" dirty="0" smtClean="0"/>
              <a:t>Performance funding metrics modification</a:t>
            </a:r>
          </a:p>
          <a:p>
            <a:pPr lvl="1"/>
            <a:r>
              <a:rPr lang="en-US" dirty="0" smtClean="0"/>
              <a:t>Bright Futures Expansion</a:t>
            </a:r>
          </a:p>
          <a:p>
            <a:pPr lvl="1"/>
            <a:r>
              <a:rPr lang="en-US" dirty="0" smtClean="0"/>
              <a:t>Block Tuition</a:t>
            </a:r>
          </a:p>
          <a:p>
            <a:pPr lvl="1"/>
            <a:r>
              <a:rPr lang="en-US" dirty="0" smtClean="0"/>
              <a:t>Economic Impact</a:t>
            </a:r>
          </a:p>
          <a:p>
            <a:pPr lvl="1"/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85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Legislative Session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HOUSE</a:t>
            </a:r>
            <a:endParaRPr lang="en-US" sz="1800" dirty="0"/>
          </a:p>
          <a:p>
            <a:pPr lvl="0"/>
            <a:r>
              <a:rPr lang="en-US" dirty="0"/>
              <a:t>House Bill 489 “Restore our Bright Futures Act” </a:t>
            </a:r>
            <a:endParaRPr lang="en-US" sz="24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Prioritizes funding for use in summer semester</a:t>
            </a:r>
          </a:p>
          <a:p>
            <a:pPr lvl="1"/>
            <a:r>
              <a:rPr lang="en-US" dirty="0" smtClean="0"/>
              <a:t>Reduces test score eligibility requirements </a:t>
            </a:r>
          </a:p>
          <a:p>
            <a:pPr lvl="1"/>
            <a:r>
              <a:rPr lang="en-US" dirty="0" smtClean="0"/>
              <a:t>Funds 100% of tuition and Fees for “top tier” students</a:t>
            </a:r>
          </a:p>
          <a:p>
            <a:pPr lvl="1"/>
            <a:r>
              <a:rPr lang="en-US" dirty="0" smtClean="0"/>
              <a:t>Funds 75% of tuition and Fees for “2</a:t>
            </a:r>
            <a:r>
              <a:rPr lang="en-US" baseline="30000" dirty="0" smtClean="0"/>
              <a:t>nd</a:t>
            </a:r>
            <a:r>
              <a:rPr lang="en-US" dirty="0" smtClean="0"/>
              <a:t> tier” students</a:t>
            </a:r>
          </a:p>
          <a:p>
            <a:pPr lvl="1"/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89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Legislative Session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Governor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Freezing Fees</a:t>
            </a:r>
          </a:p>
          <a:p>
            <a:pPr lvl="1"/>
            <a:r>
              <a:rPr lang="en-US" dirty="0" smtClean="0"/>
              <a:t>Cutting </a:t>
            </a:r>
            <a:r>
              <a:rPr lang="en-US" dirty="0"/>
              <a:t>graduate teaching assistant fees by 25%</a:t>
            </a:r>
          </a:p>
          <a:p>
            <a:pPr lvl="1"/>
            <a:r>
              <a:rPr lang="en-US" dirty="0" smtClean="0"/>
              <a:t>Expanding </a:t>
            </a:r>
            <a:r>
              <a:rPr lang="en-US" dirty="0"/>
              <a:t>Bright Futures</a:t>
            </a:r>
          </a:p>
          <a:p>
            <a:pPr lvl="1"/>
            <a:r>
              <a:rPr lang="en-US" dirty="0" smtClean="0"/>
              <a:t>Cutting </a:t>
            </a:r>
            <a:r>
              <a:rPr lang="en-US" dirty="0"/>
              <a:t>taxes on college textbooks</a:t>
            </a:r>
          </a:p>
          <a:p>
            <a:pPr lvl="1"/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48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SpearMart Enhancement 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 “One Stop Shop” for all procurement activity</a:t>
            </a:r>
          </a:p>
          <a:p>
            <a:r>
              <a:rPr lang="en-US" dirty="0"/>
              <a:t>Streamlining the Source to Purchase Order process</a:t>
            </a:r>
          </a:p>
          <a:p>
            <a:r>
              <a:rPr lang="en-US" dirty="0"/>
              <a:t>Standardizing requisition/form workflow and approvals</a:t>
            </a:r>
          </a:p>
          <a:p>
            <a:r>
              <a:rPr lang="en-US" dirty="0"/>
              <a:t>Facilitating paperless transaction processing</a:t>
            </a:r>
          </a:p>
          <a:p>
            <a:r>
              <a:rPr lang="en-US" dirty="0"/>
              <a:t>Reducing and simplifying the procurement channels available to campus</a:t>
            </a:r>
          </a:p>
          <a:p>
            <a:r>
              <a:rPr lang="en-US" dirty="0"/>
              <a:t>Enhancing process efficiency and increasing responsiveness</a:t>
            </a:r>
          </a:p>
          <a:p>
            <a:r>
              <a:rPr lang="en-US" dirty="0"/>
              <a:t>Delivering outstanding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6418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Strategic Plan </a:t>
            </a:r>
          </a:p>
          <a:p>
            <a:pPr lvl="1"/>
            <a:r>
              <a:rPr lang="en-US" dirty="0">
                <a:hlinkClick r:id="rId3"/>
              </a:rPr>
              <a:t>http://strategicplan.fsu.edu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Continuous Innovation</a:t>
            </a:r>
          </a:p>
          <a:p>
            <a:pPr lvl="1"/>
            <a:r>
              <a:rPr lang="en-US" dirty="0" smtClean="0"/>
              <a:t>Academic and Research Program Excellence</a:t>
            </a:r>
          </a:p>
          <a:p>
            <a:pPr lvl="1"/>
            <a:r>
              <a:rPr lang="en-US" dirty="0" smtClean="0"/>
              <a:t>Diversity and Inclusion</a:t>
            </a:r>
          </a:p>
          <a:p>
            <a:pPr lvl="1"/>
            <a:r>
              <a:rPr lang="en-US" dirty="0" smtClean="0"/>
              <a:t>Student Success On Campus and Beyond</a:t>
            </a:r>
          </a:p>
          <a:p>
            <a:pPr lvl="1"/>
            <a:r>
              <a:rPr lang="en-US" dirty="0" smtClean="0"/>
              <a:t>Preparing Students for 21</a:t>
            </a:r>
            <a:r>
              <a:rPr lang="en-US" baseline="30000" dirty="0" smtClean="0"/>
              <a:t>st</a:t>
            </a:r>
            <a:r>
              <a:rPr lang="en-US" dirty="0" smtClean="0"/>
              <a:t> Century Careers</a:t>
            </a:r>
          </a:p>
          <a:p>
            <a:pPr lvl="1"/>
            <a:r>
              <a:rPr lang="en-US" dirty="0" smtClean="0"/>
              <a:t>Strategic Investment in our Brand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6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Questions?</a:t>
            </a:r>
          </a:p>
          <a:p>
            <a:endParaRPr lang="en-US" dirty="0"/>
          </a:p>
          <a:p>
            <a:r>
              <a:rPr lang="en-US" dirty="0" smtClean="0"/>
              <a:t>Kyle Clark</a:t>
            </a:r>
          </a:p>
          <a:p>
            <a:endParaRPr lang="en-US" dirty="0" smtClean="0"/>
          </a:p>
          <a:p>
            <a:r>
              <a:rPr lang="en-US" dirty="0" smtClean="0"/>
              <a:t>Kevin Pierce</a:t>
            </a:r>
          </a:p>
          <a:p>
            <a:pPr lvl="1"/>
            <a:r>
              <a:rPr lang="en-US" dirty="0" smtClean="0"/>
              <a:t>Administrative Assistant</a:t>
            </a:r>
          </a:p>
          <a:p>
            <a:pPr lvl="1"/>
            <a:r>
              <a:rPr lang="en-US" dirty="0" smtClean="0">
                <a:hlinkClick r:id="rId2"/>
              </a:rPr>
              <a:t>krpierce@fsu.edu</a:t>
            </a:r>
            <a:endParaRPr lang="en-US" dirty="0" smtClean="0"/>
          </a:p>
          <a:p>
            <a:pPr lvl="1"/>
            <a:r>
              <a:rPr lang="en-US" dirty="0" smtClean="0"/>
              <a:t>645-4926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504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SpearMart Enhancement Project </a:t>
            </a:r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5218628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SpearMart Enhancement Project – End User Training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00200" y="1244135"/>
            <a:ext cx="10311384" cy="5385265"/>
          </a:xfrm>
        </p:spPr>
        <p:txBody>
          <a:bodyPr>
            <a:normAutofit/>
          </a:bodyPr>
          <a:lstStyle/>
          <a:p>
            <a:r>
              <a:rPr lang="en-US" dirty="0" smtClean="0"/>
              <a:t>Training will be available for campus beginning Mid to late February</a:t>
            </a:r>
          </a:p>
          <a:p>
            <a:r>
              <a:rPr lang="en-US" b="1" dirty="0" smtClean="0"/>
              <a:t>Training for end users with “Requester” Role is required prior to Go-Live.</a:t>
            </a:r>
          </a:p>
          <a:p>
            <a:r>
              <a:rPr lang="en-US" dirty="0" smtClean="0"/>
              <a:t>Requesters can select either training option:</a:t>
            </a:r>
          </a:p>
          <a:p>
            <a:pPr lvl="1"/>
            <a:r>
              <a:rPr lang="en-US" dirty="0" smtClean="0"/>
              <a:t>Hands-On Instructor Led training</a:t>
            </a:r>
          </a:p>
          <a:p>
            <a:pPr lvl="1"/>
            <a:r>
              <a:rPr lang="en-US" dirty="0" smtClean="0"/>
              <a:t>Self-paced online course</a:t>
            </a:r>
            <a:endParaRPr lang="en-US" dirty="0"/>
          </a:p>
          <a:p>
            <a:r>
              <a:rPr lang="en-US" dirty="0" smtClean="0"/>
              <a:t>Visit our website for Instructions on how to register for training:</a:t>
            </a:r>
          </a:p>
          <a:p>
            <a:pPr marL="402336" lvl="1" indent="0">
              <a:buNone/>
            </a:pPr>
            <a:r>
              <a:rPr lang="en-US" dirty="0" smtClean="0">
                <a:hlinkClick r:id="rId2"/>
              </a:rPr>
              <a:t>www.procurement.fsu.edu</a:t>
            </a:r>
            <a:endParaRPr lang="en-US" dirty="0" smtClean="0"/>
          </a:p>
          <a:p>
            <a:pPr marL="402336" lvl="1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Questions?</a:t>
            </a:r>
          </a:p>
          <a:p>
            <a:endParaRPr lang="en-US" dirty="0"/>
          </a:p>
          <a:p>
            <a:r>
              <a:rPr lang="en-US" sz="2800" dirty="0" smtClean="0"/>
              <a:t>For additional information and project updates visit:</a:t>
            </a:r>
          </a:p>
          <a:p>
            <a:endParaRPr lang="en-US" dirty="0"/>
          </a:p>
          <a:p>
            <a:pPr marL="82296" indent="0">
              <a:buNone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procurement.fsu.edu/spearmart/spearmart-enhancement-project</a:t>
            </a:r>
            <a:endParaRPr lang="en-US" sz="2400" dirty="0" smtClean="0"/>
          </a:p>
          <a:p>
            <a:pPr marL="82296" indent="0">
              <a:buNone/>
            </a:pPr>
            <a:endParaRPr lang="en-US" dirty="0"/>
          </a:p>
          <a:p>
            <a:r>
              <a:rPr lang="en-US" sz="2800" dirty="0" smtClean="0"/>
              <a:t>Ian Robbins</a:t>
            </a:r>
          </a:p>
          <a:p>
            <a:pPr lvl="1"/>
            <a:r>
              <a:rPr lang="en-US" dirty="0" smtClean="0"/>
              <a:t>Chief Procurement Officer</a:t>
            </a:r>
          </a:p>
          <a:p>
            <a:pPr lvl="1"/>
            <a:r>
              <a:rPr lang="en-US" sz="2800" dirty="0" smtClean="0"/>
              <a:t>irobbins@fsu.edu</a:t>
            </a:r>
          </a:p>
          <a:p>
            <a:pPr lvl="1"/>
            <a:r>
              <a:rPr lang="en-US" sz="2800" dirty="0" smtClean="0"/>
              <a:t>644-9719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Disbursement SERVICES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15453"/>
            <a:ext cx="4486275" cy="2760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848691"/>
            <a:ext cx="5933333" cy="161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362200"/>
            <a:ext cx="2752381" cy="1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4">
      <a:dk1>
        <a:sysClr val="windowText" lastClr="000000"/>
      </a:dk1>
      <a:lt1>
        <a:sysClr val="window" lastClr="FFFFFF"/>
      </a:lt1>
      <a:dk2>
        <a:srgbClr val="540115"/>
      </a:dk2>
      <a:lt2>
        <a:srgbClr val="E7DEC9"/>
      </a:lt2>
      <a:accent1>
        <a:srgbClr val="717073"/>
      </a:accent1>
      <a:accent2>
        <a:srgbClr val="BD022F"/>
      </a:accent2>
      <a:accent3>
        <a:srgbClr val="0070C0"/>
      </a:accent3>
      <a:accent4>
        <a:srgbClr val="33A75A"/>
      </a:accent4>
      <a:accent5>
        <a:srgbClr val="A375C5"/>
      </a:accent5>
      <a:accent6>
        <a:srgbClr val="C5B07E"/>
      </a:accent6>
      <a:hlink>
        <a:srgbClr val="AC956E"/>
      </a:hlink>
      <a:folHlink>
        <a:srgbClr val="AC956E"/>
      </a:folHlink>
    </a:clrScheme>
    <a:fontScheme name="FSU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4656</TotalTime>
  <Words>1438</Words>
  <Application>Microsoft Office PowerPoint</Application>
  <PresentationFormat>Widescreen</PresentationFormat>
  <Paragraphs>406</Paragraphs>
  <Slides>51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Times New Roman</vt:lpstr>
      <vt:lpstr>Verdana</vt:lpstr>
      <vt:lpstr>Wingdings 2</vt:lpstr>
      <vt:lpstr>Solstice</vt:lpstr>
      <vt:lpstr>Financial Rep Meeting</vt:lpstr>
      <vt:lpstr>Welcome</vt:lpstr>
      <vt:lpstr>PROCUREMENT SERVICES</vt:lpstr>
      <vt:lpstr>SpearMart Enhancement Project</vt:lpstr>
      <vt:lpstr>SpearMart Enhancement Project Goals</vt:lpstr>
      <vt:lpstr>SpearMart Enhancement Project Timeline</vt:lpstr>
      <vt:lpstr>SpearMart Enhancement Project – End User Training</vt:lpstr>
      <vt:lpstr>Contact Information</vt:lpstr>
      <vt:lpstr>Disbursement SERVICES</vt:lpstr>
      <vt:lpstr>Disbursement Services</vt:lpstr>
      <vt:lpstr>Coming Soon to meet all of your travel needs</vt:lpstr>
      <vt:lpstr>Concur Project Goals - </vt:lpstr>
      <vt:lpstr>PowerPoint Presentation</vt:lpstr>
      <vt:lpstr>Tentative Implementation Plan</vt:lpstr>
      <vt:lpstr>   </vt:lpstr>
      <vt:lpstr>Management Updates</vt:lpstr>
      <vt:lpstr>Disbursement Services Contact Information</vt:lpstr>
      <vt:lpstr>Reporting &amp; Business Intelligence </vt:lpstr>
      <vt:lpstr>Background Information</vt:lpstr>
      <vt:lpstr>Executive Overview</vt:lpstr>
      <vt:lpstr>E&amp;G Detail</vt:lpstr>
      <vt:lpstr>Auxiliary Detail</vt:lpstr>
      <vt:lpstr>Contracts, Grants, SRAD, &amp; PI Support</vt:lpstr>
      <vt:lpstr>Sponsored Project Lookup</vt:lpstr>
      <vt:lpstr>Wrap-Up</vt:lpstr>
      <vt:lpstr>General Accounting </vt:lpstr>
      <vt:lpstr>Cash Balance 12 Period Trend Report</vt:lpstr>
      <vt:lpstr>General Ledger Reminders &amp; Tips</vt:lpstr>
      <vt:lpstr>Contact Information</vt:lpstr>
      <vt:lpstr>Auxiliary Accounting </vt:lpstr>
      <vt:lpstr>ITS Go-Live: January 2017  </vt:lpstr>
      <vt:lpstr>Resources Available to You </vt:lpstr>
      <vt:lpstr>Frequently Asked Questions</vt:lpstr>
      <vt:lpstr>Reminder: PO is the Charge Mechanism </vt:lpstr>
      <vt:lpstr>Important Information: Quantity vs. Amount </vt:lpstr>
      <vt:lpstr>Next Steps </vt:lpstr>
      <vt:lpstr>Contact Information</vt:lpstr>
      <vt:lpstr>Controller’s Office – Quality Assurance</vt:lpstr>
      <vt:lpstr>Updates and Reminders </vt:lpstr>
      <vt:lpstr>Contact Information</vt:lpstr>
      <vt:lpstr>Vice President  Finance and Administration </vt:lpstr>
      <vt:lpstr>Florida State University</vt:lpstr>
      <vt:lpstr>Budget Updates</vt:lpstr>
      <vt:lpstr>Budget Updates</vt:lpstr>
      <vt:lpstr>Florida Legislative Session 2017</vt:lpstr>
      <vt:lpstr>Florida Legislative Session 2017</vt:lpstr>
      <vt:lpstr>Florida Legislative Session 2017</vt:lpstr>
      <vt:lpstr>Florida Legislative Session 2017</vt:lpstr>
      <vt:lpstr>Florida Legislative Session 2017</vt:lpstr>
      <vt:lpstr>Strategic Plan Primer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Rep Meeting</dc:title>
  <dc:creator>Judd D. Enfinger</dc:creator>
  <cp:lastModifiedBy>Adams, Geoffrey</cp:lastModifiedBy>
  <cp:revision>432</cp:revision>
  <dcterms:created xsi:type="dcterms:W3CDTF">2009-02-03T16:30:44Z</dcterms:created>
  <dcterms:modified xsi:type="dcterms:W3CDTF">2017-02-21T22:14:03Z</dcterms:modified>
</cp:coreProperties>
</file>