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6"/>
  </p:notesMasterIdLst>
  <p:handoutMasterIdLst>
    <p:handoutMasterId r:id="rId77"/>
  </p:handoutMasterIdLst>
  <p:sldIdLst>
    <p:sldId id="25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271" r:id="rId19"/>
    <p:sldId id="330" r:id="rId20"/>
    <p:sldId id="331" r:id="rId21"/>
    <p:sldId id="305" r:id="rId22"/>
    <p:sldId id="306" r:id="rId23"/>
    <p:sldId id="307" r:id="rId24"/>
    <p:sldId id="276" r:id="rId25"/>
    <p:sldId id="308" r:id="rId26"/>
    <p:sldId id="309" r:id="rId27"/>
    <p:sldId id="310" r:id="rId28"/>
    <p:sldId id="311" r:id="rId29"/>
    <p:sldId id="312" r:id="rId30"/>
    <p:sldId id="273" r:id="rId31"/>
    <p:sldId id="270" r:id="rId32"/>
    <p:sldId id="274" r:id="rId33"/>
    <p:sldId id="313" r:id="rId34"/>
    <p:sldId id="275" r:id="rId35"/>
    <p:sldId id="314" r:id="rId36"/>
    <p:sldId id="315" r:id="rId37"/>
    <p:sldId id="278" r:id="rId38"/>
    <p:sldId id="257" r:id="rId39"/>
    <p:sldId id="258" r:id="rId40"/>
    <p:sldId id="277" r:id="rId41"/>
    <p:sldId id="260" r:id="rId42"/>
    <p:sldId id="280" r:id="rId43"/>
    <p:sldId id="261" r:id="rId44"/>
    <p:sldId id="262" r:id="rId45"/>
    <p:sldId id="284" r:id="rId46"/>
    <p:sldId id="264" r:id="rId47"/>
    <p:sldId id="285" r:id="rId48"/>
    <p:sldId id="286" r:id="rId49"/>
    <p:sldId id="287" r:id="rId50"/>
    <p:sldId id="288" r:id="rId51"/>
    <p:sldId id="289" r:id="rId52"/>
    <p:sldId id="263" r:id="rId53"/>
    <p:sldId id="290" r:id="rId54"/>
    <p:sldId id="265" r:id="rId55"/>
    <p:sldId id="291" r:id="rId56"/>
    <p:sldId id="292" r:id="rId57"/>
    <p:sldId id="293" r:id="rId58"/>
    <p:sldId id="294" r:id="rId59"/>
    <p:sldId id="259" r:id="rId60"/>
    <p:sldId id="295" r:id="rId61"/>
    <p:sldId id="296" r:id="rId62"/>
    <p:sldId id="297" r:id="rId63"/>
    <p:sldId id="298" r:id="rId64"/>
    <p:sldId id="299" r:id="rId65"/>
    <p:sldId id="300" r:id="rId66"/>
    <p:sldId id="301" r:id="rId67"/>
    <p:sldId id="268" r:id="rId68"/>
    <p:sldId id="269" r:id="rId69"/>
    <p:sldId id="267" r:id="rId70"/>
    <p:sldId id="302" r:id="rId71"/>
    <p:sldId id="303" r:id="rId72"/>
    <p:sldId id="266" r:id="rId73"/>
    <p:sldId id="304" r:id="rId74"/>
    <p:sldId id="316" r:id="rId7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69F0C-FF76-4827-9C92-57C44FC1C69B}" v="1" dt="2021-04-05T20:27:36.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83668" autoAdjust="0"/>
  </p:normalViewPr>
  <p:slideViewPr>
    <p:cSldViewPr snapToGrid="0" snapToObjects="1">
      <p:cViewPr varScale="1">
        <p:scale>
          <a:sx n="126" d="100"/>
          <a:sy n="126" d="100"/>
        </p:scale>
        <p:origin x="1020"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4/6/2021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3349B-01FF-4B2C-9C6B-320C2BCAEDAA}"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8715D-FD68-48DA-9602-E83A5C1D8006}" type="slidenum">
              <a:rPr lang="en-US" smtClean="0"/>
              <a:t>‹#›</a:t>
            </a:fld>
            <a:endParaRPr lang="en-US"/>
          </a:p>
        </p:txBody>
      </p:sp>
    </p:spTree>
    <p:extLst>
      <p:ext uri="{BB962C8B-B14F-4D97-AF65-F5344CB8AC3E}">
        <p14:creationId xmlns:p14="http://schemas.microsoft.com/office/powerpoint/2010/main" val="31795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BOG Regulation 18.001, “Universities </a:t>
            </a:r>
            <a:r>
              <a:rPr lang="en-US" b="1" u="sng"/>
              <a:t>must maintain appropriate justification</a:t>
            </a:r>
            <a:r>
              <a:rPr lang="en-US"/>
              <a:t> for the use of services contract adoption.</a:t>
            </a:r>
          </a:p>
        </p:txBody>
      </p:sp>
      <p:sp>
        <p:nvSpPr>
          <p:cNvPr id="4" name="Slide Number Placeholder 3"/>
          <p:cNvSpPr>
            <a:spLocks noGrp="1"/>
          </p:cNvSpPr>
          <p:nvPr>
            <p:ph type="sldNum" sz="quarter" idx="5"/>
          </p:nvPr>
        </p:nvSpPr>
        <p:spPr/>
        <p:txBody>
          <a:bodyPr/>
          <a:lstStyle/>
          <a:p>
            <a:fld id="{E460BB13-73ED-4B64-B6C3-3B6B1A08379C}" type="slidenum">
              <a:rPr lang="en-US" smtClean="0"/>
              <a:t>19</a:t>
            </a:fld>
            <a:endParaRPr lang="en-US"/>
          </a:p>
        </p:txBody>
      </p:sp>
    </p:spTree>
    <p:extLst>
      <p:ext uri="{BB962C8B-B14F-4D97-AF65-F5344CB8AC3E}">
        <p14:creationId xmlns:p14="http://schemas.microsoft.com/office/powerpoint/2010/main" val="42992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the FSU_PURCH_CONFIRMING_PO_SEARCH query, there were 252 confirming PO's from 7-1-2020 to 3-19-2021. AP confirmed that 63 invoices needed to be sent to </a:t>
            </a:r>
            <a:r>
              <a:rPr lang="en-US" sz="1200" kern="1200" dirty="0" err="1">
                <a:solidFill>
                  <a:schemeClr val="tx1"/>
                </a:solidFill>
                <a:effectLst/>
                <a:latin typeface="+mn-lt"/>
                <a:ea typeface="+mn-ea"/>
                <a:cs typeface="+mn-cs"/>
              </a:rPr>
              <a:t>DocMGT</a:t>
            </a:r>
            <a:r>
              <a:rPr lang="en-US" sz="1200" kern="1200" dirty="0">
                <a:solidFill>
                  <a:schemeClr val="tx1"/>
                </a:solidFill>
                <a:effectLst/>
                <a:latin typeface="+mn-lt"/>
                <a:ea typeface="+mn-ea"/>
                <a:cs typeface="+mn-cs"/>
              </a:rPr>
              <a:t> and 47 receipts needed to be created at the department level. </a:t>
            </a:r>
          </a:p>
          <a:p>
            <a:endParaRPr lang="en-US" dirty="0"/>
          </a:p>
        </p:txBody>
      </p:sp>
      <p:sp>
        <p:nvSpPr>
          <p:cNvPr id="4" name="Slide Number Placeholder 3"/>
          <p:cNvSpPr>
            <a:spLocks noGrp="1"/>
          </p:cNvSpPr>
          <p:nvPr>
            <p:ph type="sldNum" sz="quarter" idx="5"/>
          </p:nvPr>
        </p:nvSpPr>
        <p:spPr/>
        <p:txBody>
          <a:bodyPr/>
          <a:lstStyle/>
          <a:p>
            <a:fld id="{0308715D-FD68-48DA-9602-E83A5C1D8006}" type="slidenum">
              <a:rPr lang="en-US" smtClean="0"/>
              <a:t>35</a:t>
            </a:fld>
            <a:endParaRPr lang="en-US"/>
          </a:p>
        </p:txBody>
      </p:sp>
    </p:spTree>
    <p:extLst>
      <p:ext uri="{BB962C8B-B14F-4D97-AF65-F5344CB8AC3E}">
        <p14:creationId xmlns:p14="http://schemas.microsoft.com/office/powerpoint/2010/main" val="429004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6C1CA5-B352-4C05-86E8-FF4293B4299F}" type="slidenum">
              <a:rPr lang="en-US" smtClean="0"/>
              <a:t>37</a:t>
            </a:fld>
            <a:endParaRPr lang="en-US"/>
          </a:p>
        </p:txBody>
      </p:sp>
    </p:spTree>
    <p:extLst>
      <p:ext uri="{BB962C8B-B14F-4D97-AF65-F5344CB8AC3E}">
        <p14:creationId xmlns:p14="http://schemas.microsoft.com/office/powerpoint/2010/main" val="340005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reminders – Last but not least we have Derrick Myrick who will go over some P-Card reminders. </a:t>
            </a:r>
          </a:p>
        </p:txBody>
      </p:sp>
      <p:sp>
        <p:nvSpPr>
          <p:cNvPr id="4" name="Slide Number Placeholder 3"/>
          <p:cNvSpPr>
            <a:spLocks noGrp="1"/>
          </p:cNvSpPr>
          <p:nvPr>
            <p:ph type="sldNum" sz="quarter" idx="5"/>
          </p:nvPr>
        </p:nvSpPr>
        <p:spPr/>
        <p:txBody>
          <a:bodyPr/>
          <a:lstStyle/>
          <a:p>
            <a:fld id="{7C6C1CA5-B352-4C05-86E8-FF4293B4299F}" type="slidenum">
              <a:rPr lang="en-US" smtClean="0"/>
              <a:t>44</a:t>
            </a:fld>
            <a:endParaRPr lang="en-US"/>
          </a:p>
        </p:txBody>
      </p:sp>
    </p:spTree>
    <p:extLst>
      <p:ext uri="{BB962C8B-B14F-4D97-AF65-F5344CB8AC3E}">
        <p14:creationId xmlns:p14="http://schemas.microsoft.com/office/powerpoint/2010/main" val="374605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•Defines authority by role rather than person;</a:t>
            </a:r>
          </a:p>
          <a:p>
            <a:r>
              <a:rPr lang="en-US"/>
              <a:t>•Defines authority responsibilities and internal controls;</a:t>
            </a:r>
          </a:p>
          <a:p>
            <a:r>
              <a:rPr lang="en-US"/>
              <a:t>•Limits delegations for efficiency.</a:t>
            </a:r>
          </a:p>
          <a:p>
            <a:endParaRPr lang="en-US" dirty="0">
              <a:cs typeface="Calibri"/>
            </a:endParaRPr>
          </a:p>
        </p:txBody>
      </p:sp>
      <p:sp>
        <p:nvSpPr>
          <p:cNvPr id="4" name="Slide Number Placeholder 3"/>
          <p:cNvSpPr>
            <a:spLocks noGrp="1"/>
          </p:cNvSpPr>
          <p:nvPr>
            <p:ph type="sldNum" sz="quarter" idx="5"/>
          </p:nvPr>
        </p:nvSpPr>
        <p:spPr/>
        <p:txBody>
          <a:bodyPr/>
          <a:lstStyle/>
          <a:p>
            <a:fld id="{E460BB13-73ED-4B64-B6C3-3B6B1A08379C}" type="slidenum">
              <a:rPr lang="en-US" smtClean="0"/>
              <a:t>20</a:t>
            </a:fld>
            <a:endParaRPr lang="en-US"/>
          </a:p>
        </p:txBody>
      </p:sp>
    </p:spTree>
    <p:extLst>
      <p:ext uri="{BB962C8B-B14F-4D97-AF65-F5344CB8AC3E}">
        <p14:creationId xmlns:p14="http://schemas.microsoft.com/office/powerpoint/2010/main" val="247024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•Defines contract;</a:t>
            </a:r>
          </a:p>
          <a:p>
            <a:r>
              <a:rPr lang="en-US"/>
              <a:t>•Establishes and defines Roles and Responsibilities;</a:t>
            </a:r>
          </a:p>
          <a:p>
            <a:r>
              <a:rPr lang="en-US"/>
              <a:t>•Establishes and defines Contract Administration Program.;</a:t>
            </a:r>
          </a:p>
          <a:p>
            <a:r>
              <a:rPr lang="en-US"/>
              <a:t>•Establishes Contract Module and Routing/Execution process.</a:t>
            </a:r>
          </a:p>
          <a:p>
            <a:endParaRPr lang="en-US" dirty="0">
              <a:cs typeface="Calibri"/>
            </a:endParaRPr>
          </a:p>
        </p:txBody>
      </p:sp>
      <p:sp>
        <p:nvSpPr>
          <p:cNvPr id="4" name="Slide Number Placeholder 3"/>
          <p:cNvSpPr>
            <a:spLocks noGrp="1"/>
          </p:cNvSpPr>
          <p:nvPr>
            <p:ph type="sldNum" sz="quarter" idx="5"/>
          </p:nvPr>
        </p:nvSpPr>
        <p:spPr/>
        <p:txBody>
          <a:bodyPr/>
          <a:lstStyle/>
          <a:p>
            <a:fld id="{E460BB13-73ED-4B64-B6C3-3B6B1A08379C}" type="slidenum">
              <a:rPr lang="en-US" smtClean="0"/>
              <a:t>22</a:t>
            </a:fld>
            <a:endParaRPr lang="en-US"/>
          </a:p>
        </p:txBody>
      </p:sp>
    </p:spTree>
    <p:extLst>
      <p:ext uri="{BB962C8B-B14F-4D97-AF65-F5344CB8AC3E}">
        <p14:creationId xmlns:p14="http://schemas.microsoft.com/office/powerpoint/2010/main" val="1918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query identifies all POs in all statuses for a particular department ID.</a:t>
            </a:r>
          </a:p>
          <a:p>
            <a:endParaRPr lang="en-US" dirty="0">
              <a:cs typeface="Calibri"/>
            </a:endParaRPr>
          </a:p>
          <a:p>
            <a:pPr marL="171450" indent="-171450">
              <a:spcBef>
                <a:spcPct val="20000"/>
              </a:spcBef>
              <a:buFont typeface="Arial"/>
              <a:buChar char="•"/>
            </a:pPr>
            <a:r>
              <a:rPr lang="en-US" dirty="0"/>
              <a:t>Do not create “0” dollar lines on requisitions</a:t>
            </a:r>
            <a:endParaRPr lang="en-US" dirty="0">
              <a:cs typeface="Calibri"/>
            </a:endParaRPr>
          </a:p>
          <a:p>
            <a:pPr marL="171450" indent="-171450">
              <a:spcBef>
                <a:spcPct val="20000"/>
              </a:spcBef>
              <a:buFont typeface="Arial"/>
              <a:buChar char="•"/>
            </a:pPr>
            <a:r>
              <a:rPr lang="en-US" dirty="0"/>
              <a:t>Do not receive a percentage of quantity of 1 to try and match an invoice. Submit a change order to make the PO an “Amount Only” PO</a:t>
            </a:r>
            <a:endParaRPr lang="en-US" dirty="0">
              <a:cs typeface="Calibri"/>
            </a:endParaRPr>
          </a:p>
          <a:p>
            <a:pPr marL="171450" indent="-171450">
              <a:spcBef>
                <a:spcPct val="20000"/>
              </a:spcBef>
              <a:buFont typeface="Arial"/>
              <a:buChar char="•"/>
            </a:pPr>
            <a:r>
              <a:rPr lang="en-US" dirty="0"/>
              <a:t>Do not switch quantity and price on any requisition/PO. Use the Services Fixed Form instead</a:t>
            </a:r>
            <a:endParaRPr lang="en-US" dirty="0">
              <a:cs typeface="Calibri"/>
            </a:endParaRPr>
          </a:p>
          <a:p>
            <a:pPr marL="171450" indent="-171450">
              <a:spcBef>
                <a:spcPct val="20000"/>
              </a:spcBef>
              <a:buFont typeface="Arial"/>
              <a:buChar char="•"/>
            </a:pPr>
            <a:r>
              <a:rPr lang="en-US" dirty="0"/>
              <a:t>Do not create a PO for longer than 1 fiscal year.</a:t>
            </a:r>
          </a:p>
        </p:txBody>
      </p:sp>
      <p:sp>
        <p:nvSpPr>
          <p:cNvPr id="4" name="Slide Number Placeholder 3"/>
          <p:cNvSpPr>
            <a:spLocks noGrp="1"/>
          </p:cNvSpPr>
          <p:nvPr>
            <p:ph type="sldNum" sz="quarter" idx="5"/>
          </p:nvPr>
        </p:nvSpPr>
        <p:spPr/>
        <p:txBody>
          <a:bodyPr/>
          <a:lstStyle/>
          <a:p>
            <a:fld id="{E460BB13-73ED-4B64-B6C3-3B6B1A08379C}" type="slidenum">
              <a:rPr lang="en-US" smtClean="0"/>
              <a:t>23</a:t>
            </a:fld>
            <a:endParaRPr lang="en-US"/>
          </a:p>
        </p:txBody>
      </p:sp>
    </p:spTree>
    <p:extLst>
      <p:ext uri="{BB962C8B-B14F-4D97-AF65-F5344CB8AC3E}">
        <p14:creationId xmlns:p14="http://schemas.microsoft.com/office/powerpoint/2010/main" val="329498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your POs you can submit a list of all POs to be closed and not rolled through COB 6/1/2021 to ChangeOrder@fsu.edu </a:t>
            </a:r>
          </a:p>
        </p:txBody>
      </p:sp>
      <p:sp>
        <p:nvSpPr>
          <p:cNvPr id="4" name="Slide Number Placeholder 3"/>
          <p:cNvSpPr>
            <a:spLocks noGrp="1"/>
          </p:cNvSpPr>
          <p:nvPr>
            <p:ph type="sldNum" sz="quarter" idx="5"/>
          </p:nvPr>
        </p:nvSpPr>
        <p:spPr/>
        <p:txBody>
          <a:bodyPr/>
          <a:lstStyle/>
          <a:p>
            <a:fld id="{E460BB13-73ED-4B64-B6C3-3B6B1A08379C}" type="slidenum">
              <a:rPr lang="en-US" smtClean="0"/>
              <a:t>25</a:t>
            </a:fld>
            <a:endParaRPr lang="en-US"/>
          </a:p>
        </p:txBody>
      </p:sp>
    </p:spTree>
    <p:extLst>
      <p:ext uri="{BB962C8B-B14F-4D97-AF65-F5344CB8AC3E}">
        <p14:creationId xmlns:p14="http://schemas.microsoft.com/office/powerpoint/2010/main" val="16563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urgent need arises during the period that requisitioning is closed, please contact Procurement Services or use your </a:t>
            </a:r>
            <a:r>
              <a:rPr lang="en-US" dirty="0" err="1"/>
              <a:t>PCard</a:t>
            </a:r>
            <a:r>
              <a:rPr lang="en-US" dirty="0"/>
              <a:t>. </a:t>
            </a:r>
            <a:r>
              <a:rPr lang="en-US" dirty="0" err="1"/>
              <a:t>PCard</a:t>
            </a:r>
            <a:r>
              <a:rPr lang="en-US" dirty="0"/>
              <a:t> purchases must follow University guidelines. Contact </a:t>
            </a:r>
            <a:r>
              <a:rPr lang="en-US" dirty="0" err="1"/>
              <a:t>PCard</a:t>
            </a:r>
            <a:r>
              <a:rPr lang="en-US" dirty="0"/>
              <a:t> Administrator to obtain a waiver/exception for emergency situations. Keep in mind that Procurement will work with you on any urgent requests. Solicitation processes will still continue; however, the requisition will be entered next FY if the solicitation hasn’t been awarded prior to the posted year end dates for requisition processing. </a:t>
            </a:r>
          </a:p>
        </p:txBody>
      </p:sp>
      <p:sp>
        <p:nvSpPr>
          <p:cNvPr id="4" name="Slide Number Placeholder 3"/>
          <p:cNvSpPr>
            <a:spLocks noGrp="1"/>
          </p:cNvSpPr>
          <p:nvPr>
            <p:ph type="sldNum" sz="quarter" idx="5"/>
          </p:nvPr>
        </p:nvSpPr>
        <p:spPr/>
        <p:txBody>
          <a:bodyPr/>
          <a:lstStyle/>
          <a:p>
            <a:fld id="{E460BB13-73ED-4B64-B6C3-3B6B1A08379C}" type="slidenum">
              <a:rPr lang="en-US" smtClean="0"/>
              <a:t>26</a:t>
            </a:fld>
            <a:endParaRPr lang="en-US"/>
          </a:p>
        </p:txBody>
      </p:sp>
    </p:spTree>
    <p:extLst>
      <p:ext uri="{BB962C8B-B14F-4D97-AF65-F5344CB8AC3E}">
        <p14:creationId xmlns:p14="http://schemas.microsoft.com/office/powerpoint/2010/main" val="133307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0BB13-73ED-4B64-B6C3-3B6B1A08379C}" type="slidenum">
              <a:rPr lang="en-US" smtClean="0"/>
              <a:t>28</a:t>
            </a:fld>
            <a:endParaRPr lang="en-US"/>
          </a:p>
        </p:txBody>
      </p:sp>
    </p:spTree>
    <p:extLst>
      <p:ext uri="{BB962C8B-B14F-4D97-AF65-F5344CB8AC3E}">
        <p14:creationId xmlns:p14="http://schemas.microsoft.com/office/powerpoint/2010/main" val="370048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Disbursement Services will process a payment request when the following criteria is met if you get invoices for POs that were closed or cancelled. </a:t>
            </a:r>
          </a:p>
          <a:p>
            <a:endParaRPr lang="en-US" dirty="0"/>
          </a:p>
          <a:p>
            <a:r>
              <a:rPr lang="en-US" dirty="0"/>
              <a:t>If a department receives an invoice that is dated after the PO closed due to year end, and it matches the Purchase Order, the department can proceed to enter a Payment Request Form (</a:t>
            </a:r>
            <a:r>
              <a:rPr lang="en-US" dirty="0" err="1"/>
              <a:t>ePRF</a:t>
            </a:r>
            <a:r>
              <a:rPr lang="en-US" dirty="0"/>
              <a:t>) </a:t>
            </a:r>
            <a:r>
              <a:rPr lang="en-US" b="1" dirty="0"/>
              <a:t>through August 31, 2021</a:t>
            </a:r>
            <a:r>
              <a:rPr lang="en-US" dirty="0"/>
              <a:t>. Departments should reference the PO # and Receipt # (when applicable). Questions regarding this process can be sent to CTL-AccountsPayable@fsu.edu </a:t>
            </a:r>
          </a:p>
        </p:txBody>
      </p:sp>
      <p:sp>
        <p:nvSpPr>
          <p:cNvPr id="4" name="Slide Number Placeholder 3"/>
          <p:cNvSpPr>
            <a:spLocks noGrp="1"/>
          </p:cNvSpPr>
          <p:nvPr>
            <p:ph type="sldNum" sz="quarter" idx="5"/>
          </p:nvPr>
        </p:nvSpPr>
        <p:spPr/>
        <p:txBody>
          <a:bodyPr/>
          <a:lstStyle/>
          <a:p>
            <a:fld id="{E460BB13-73ED-4B64-B6C3-3B6B1A08379C}" type="slidenum">
              <a:rPr lang="en-US" smtClean="0"/>
              <a:t>29</a:t>
            </a:fld>
            <a:endParaRPr lang="en-US"/>
          </a:p>
        </p:txBody>
      </p:sp>
    </p:spTree>
    <p:extLst>
      <p:ext uri="{BB962C8B-B14F-4D97-AF65-F5344CB8AC3E}">
        <p14:creationId xmlns:p14="http://schemas.microsoft.com/office/powerpoint/2010/main" val="13024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Accounts Payable will not process a payment request if the following occurred: </a:t>
            </a:r>
          </a:p>
          <a:p>
            <a:r>
              <a:rPr lang="en-US" dirty="0"/>
              <a:t>PO Closed</a:t>
            </a:r>
          </a:p>
          <a:p>
            <a:r>
              <a:rPr lang="en-US" dirty="0"/>
              <a:t>Goods/services were completed after the PO due date</a:t>
            </a:r>
          </a:p>
          <a:p>
            <a:r>
              <a:rPr lang="en-US" dirty="0"/>
              <a:t>Goods/services do not have a matching receipt (invoice amount is more than PO)</a:t>
            </a:r>
          </a:p>
          <a:p>
            <a:r>
              <a:rPr lang="en-US" dirty="0"/>
              <a:t>Again, Examples include Dates of Services are not within PO dates, Prices do not match PO, and items do not match PO) then the payment request will be denied. </a:t>
            </a:r>
          </a:p>
          <a:p>
            <a:endParaRPr lang="en-US" dirty="0"/>
          </a:p>
          <a:p>
            <a:r>
              <a:rPr lang="en-US" dirty="0"/>
              <a:t>If you have questions, you can contact AP/Disbursements and questions can be sent to CTL-AccountsPayable@fsu.edu but if denied, you will need to work with Procurement Services and send through as a “Confirming Order” using the SpearMart Confirming Order form. </a:t>
            </a:r>
          </a:p>
        </p:txBody>
      </p:sp>
      <p:sp>
        <p:nvSpPr>
          <p:cNvPr id="4" name="Slide Number Placeholder 3"/>
          <p:cNvSpPr>
            <a:spLocks noGrp="1"/>
          </p:cNvSpPr>
          <p:nvPr>
            <p:ph type="sldNum" sz="quarter" idx="5"/>
          </p:nvPr>
        </p:nvSpPr>
        <p:spPr/>
        <p:txBody>
          <a:bodyPr/>
          <a:lstStyle/>
          <a:p>
            <a:fld id="{E460BB13-73ED-4B64-B6C3-3B6B1A08379C}" type="slidenum">
              <a:rPr lang="en-US" smtClean="0"/>
              <a:t>31</a:t>
            </a:fld>
            <a:endParaRPr lang="en-US"/>
          </a:p>
        </p:txBody>
      </p:sp>
    </p:spTree>
    <p:extLst>
      <p:ext uri="{BB962C8B-B14F-4D97-AF65-F5344CB8AC3E}">
        <p14:creationId xmlns:p14="http://schemas.microsoft.com/office/powerpoint/2010/main" val="382097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4/6/2021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udget.fsu.edu/OperatingBudgetInf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vpfa.fsu.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ChangeOrder@fsu.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ocurement.fsu.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TL-Invoices@fsu.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CTL-AccountsPayable@fsu.edu" TargetMode="External"/><Relationship Id="rId1" Type="http://schemas.openxmlformats.org/officeDocument/2006/relationships/slideLayout" Target="../slideLayouts/slideLayout8.xml"/><Relationship Id="rId4" Type="http://schemas.openxmlformats.org/officeDocument/2006/relationships/hyperlink" Target="mailto:mmpohto@fsu.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ccdaniels@fsu.edu" TargetMode="External"/><Relationship Id="rId2" Type="http://schemas.openxmlformats.org/officeDocument/2006/relationships/hyperlink" Target="mailto:CTL-AccountsPayable@fsu.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dmyrick@fsu.edu" TargetMode="External"/><Relationship Id="rId2" Type="http://schemas.openxmlformats.org/officeDocument/2006/relationships/hyperlink" Target="https://controller.vpfa.fsu.edu/sites/g/files/upcbnu1236/files/documents/Forms/Travel/Travel%20Card%20Termination.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travel.fsu.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travel@fsu.edu" TargetMode="External"/><Relationship Id="rId4" Type="http://schemas.openxmlformats.org/officeDocument/2006/relationships/hyperlink" Target="mailto:lmasimore@fsu.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rjames3@fsu.edu" TargetMode="External"/><Relationship Id="rId2" Type="http://schemas.openxmlformats.org/officeDocument/2006/relationships/hyperlink" Target="mailto:crayne@fsu.edu"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rjames3@fsu.edu" TargetMode="External"/><Relationship Id="rId2" Type="http://schemas.openxmlformats.org/officeDocument/2006/relationships/hyperlink" Target="mailto:crayne@fsu.edu" TargetMode="External"/><Relationship Id="rId1" Type="http://schemas.openxmlformats.org/officeDocument/2006/relationships/slideLayout" Target="../slideLayouts/slideLayout2.xml"/><Relationship Id="rId6" Type="http://schemas.openxmlformats.org/officeDocument/2006/relationships/hyperlink" Target="mailto:dwussler@fsu.edu" TargetMode="External"/><Relationship Id="rId5" Type="http://schemas.openxmlformats.org/officeDocument/2006/relationships/hyperlink" Target="mailto:ctl-auxiliaryaccounting@fsu.edu" TargetMode="External"/><Relationship Id="rId4" Type="http://schemas.openxmlformats.org/officeDocument/2006/relationships/hyperlink" Target="mailto:ctl-deposits@fsu.ed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controller.vpfa.fsu.edu/services/tax-compliance/student-paymen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controller.vpfa.fsu.edu/services/accounting-reporting/ledger-revie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igs.fsu.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Financial Representative Meeting</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48"/>
            <a:ext cx="8229600" cy="729154"/>
          </a:xfrm>
        </p:spPr>
        <p:txBody>
          <a:bodyPr>
            <a:normAutofit fontScale="90000"/>
          </a:bodyPr>
          <a:lstStyle/>
          <a:p>
            <a:r>
              <a:rPr lang="en-US" dirty="0"/>
              <a:t>Legislative Session</a:t>
            </a:r>
          </a:p>
        </p:txBody>
      </p:sp>
      <p:sp>
        <p:nvSpPr>
          <p:cNvPr id="4" name="Rectangle 3"/>
          <p:cNvSpPr/>
          <p:nvPr/>
        </p:nvSpPr>
        <p:spPr>
          <a:xfrm>
            <a:off x="223435" y="1464030"/>
            <a:ext cx="8697129" cy="3616118"/>
          </a:xfrm>
          <a:prstGeom prst="rect">
            <a:avLst/>
          </a:prstGeom>
        </p:spPr>
        <p:txBody>
          <a:bodyPr wrap="square">
            <a:spAutoFit/>
          </a:bodyPr>
          <a:lstStyle/>
          <a:p>
            <a:pPr marL="257168" indent="-257168" defTabSz="685783">
              <a:lnSpc>
                <a:spcPct val="107000"/>
              </a:lnSpc>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Current 6% holdback per the Governor</a:t>
            </a:r>
          </a:p>
          <a:p>
            <a:pPr marL="257168" indent="-257168" defTabSz="685783">
              <a:lnSpc>
                <a:spcPct val="107000"/>
              </a:lnSpc>
              <a:buFont typeface="+mj-lt"/>
              <a:buAutoNum type="arabicParen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Initial Senate Appropriations include a 4.6% reduction for the SUS with the 6% holdback being permanent.  $17 million to </a:t>
            </a:r>
            <a:r>
              <a:rPr lang="en-US" sz="1600">
                <a:latin typeface="Calibri" panose="020F0502020204030204" pitchFamily="34" charset="0"/>
                <a:ea typeface="Calibri" panose="020F0502020204030204" pitchFamily="34" charset="0"/>
                <a:cs typeface="Calibri" panose="020F0502020204030204" pitchFamily="34" charset="0"/>
              </a:rPr>
              <a:t>support Legacy Hall</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mj-lt"/>
              <a:buAutoNum type="arabicParen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Initial House Appropriations are projecting an 11% reduction; however, they propose returning the 6% holdback</a:t>
            </a:r>
          </a:p>
          <a:p>
            <a:pPr marL="257168" indent="-257168" defTabSz="685783">
              <a:lnSpc>
                <a:spcPct val="107000"/>
              </a:lnSpc>
              <a:buFont typeface="+mj-lt"/>
              <a:buAutoNum type="arabicParen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These are just initial projections, many changes will be forthcoming</a:t>
            </a:r>
          </a:p>
          <a:p>
            <a:pPr marL="257168" indent="-257168" defTabSz="685783">
              <a:lnSpc>
                <a:spcPct val="107000"/>
              </a:lnSpc>
              <a:buFont typeface="+mj-lt"/>
              <a:buAutoNum type="arabicParen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No PO&amp;M funding for new buildings</a:t>
            </a:r>
          </a:p>
          <a:p>
            <a:pPr marL="257168" indent="-257168" defTabSz="685783">
              <a:lnSpc>
                <a:spcPct val="107000"/>
              </a:lnSpc>
              <a:buFont typeface="+mj-lt"/>
              <a:buAutoNum type="arabicParen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spcAft>
                <a:spcPts val="600"/>
              </a:spcAft>
              <a:buFont typeface="+mj-lt"/>
              <a:buAutoNum type="arabicParenR"/>
            </a:pPr>
            <a:r>
              <a:rPr lang="en-US" sz="1600" dirty="0">
                <a:latin typeface="Calibri" panose="020F0502020204030204" pitchFamily="34" charset="0"/>
                <a:ea typeface="Calibri" panose="020F0502020204030204" pitchFamily="34" charset="0"/>
                <a:cs typeface="Calibri" panose="020F0502020204030204" pitchFamily="34" charset="0"/>
              </a:rPr>
              <a:t>No tuition increases</a:t>
            </a:r>
          </a:p>
        </p:txBody>
      </p:sp>
    </p:spTree>
    <p:extLst>
      <p:ext uri="{BB962C8B-B14F-4D97-AF65-F5344CB8AC3E}">
        <p14:creationId xmlns:p14="http://schemas.microsoft.com/office/powerpoint/2010/main" val="397406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324678" y="1692463"/>
            <a:ext cx="8597792" cy="268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68579" indent="-68579" algn="l" defTabSz="685783" rtl="0" eaLnBrk="0" fontAlgn="base" latinLnBrk="0" hangingPunct="0">
              <a:lnSpc>
                <a:spcPct val="90000"/>
              </a:lnSpc>
              <a:spcBef>
                <a:spcPct val="0"/>
              </a:spcBef>
              <a:spcAft>
                <a:spcPct val="0"/>
              </a:spcAft>
              <a:buClr>
                <a:schemeClr val="accent1"/>
              </a:buClr>
              <a:buSzPct val="100000"/>
              <a:buFont typeface="Calibri" panose="020F0502020204030204" pitchFamily="34" charset="0"/>
              <a:buChar char=" "/>
              <a:defRPr sz="1500" kern="1200">
                <a:solidFill>
                  <a:schemeClr val="tx1"/>
                </a:solidFill>
                <a:latin typeface="Arial" panose="020B0604020202020204" pitchFamily="34" charset="0"/>
                <a:ea typeface="+mn-ea"/>
                <a:cs typeface="+mn-cs"/>
              </a:defRPr>
            </a:lvl1pPr>
            <a:lvl2pPr marL="4572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400" kern="1200">
                <a:solidFill>
                  <a:schemeClr val="tx1"/>
                </a:solidFill>
                <a:latin typeface="Arial" panose="020B0604020202020204" pitchFamily="34" charset="0"/>
                <a:ea typeface="+mn-ea"/>
                <a:cs typeface="+mn-cs"/>
              </a:defRPr>
            </a:lvl2pPr>
            <a:lvl3pPr marL="9144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3pPr>
            <a:lvl4pPr marL="13716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4pPr>
            <a:lvl5pPr marL="18288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5pPr>
            <a:lvl6pPr marL="22860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6pPr>
            <a:lvl7pPr marL="27432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7pPr>
            <a:lvl8pPr marL="32004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8pPr>
            <a:lvl9pPr marL="36576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9pPr>
          </a:lstStyle>
          <a:p>
            <a:pPr marL="342892" indent="-342892" defTabSz="914378" eaLnBrk="1" fontAlgn="auto" hangingPunct="1">
              <a:lnSpc>
                <a:spcPct val="100000"/>
              </a:lnSpc>
              <a:spcBef>
                <a:spcPct val="20000"/>
              </a:spcBef>
              <a:spcAft>
                <a:spcPts val="0"/>
              </a:spcAft>
              <a:buClrTx/>
              <a:buSzTx/>
              <a:buFont typeface="Arial" pitchFamily="34" charset="0"/>
              <a:buChar char="•"/>
            </a:pPr>
            <a:r>
              <a:rPr lang="en-US" altLang="en-US" sz="1800" dirty="0">
                <a:effectLst>
                  <a:outerShdw blurRad="38100" dist="38100" dir="2700000" algn="tl">
                    <a:srgbClr val="000000">
                      <a:alpha val="43137"/>
                    </a:srgbClr>
                  </a:outerShdw>
                </a:effectLst>
                <a:latin typeface="Calibri" panose="020F0502020204030204"/>
                <a:ea typeface="Calibri" panose="020F0502020204030204" pitchFamily="34" charset="0"/>
                <a:cs typeface="Arial" panose="020B0604020202020204" pitchFamily="34" charset="0"/>
              </a:rPr>
              <a:t>$4.6 Billion appropriation for the SUS. This is a net decrease of $570 M or 11 percent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($132.5 M) Reduction for Performance Funding State Investment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$11.8 M for Integrated Library System (matches the Board’s request)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$40k for Johnson Matching Scholarship Program (matches the Board’s request)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$70 M for Program of Strategic Emphasis Incentives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($207 M) Eliminates Preeminence/National Ranking Funding</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($140 M) Elimination in Operational Support funds (received over the last several years at 10 universities)</a:t>
            </a:r>
          </a:p>
        </p:txBody>
      </p:sp>
      <p:sp>
        <p:nvSpPr>
          <p:cNvPr id="5" name="Title 1"/>
          <p:cNvSpPr>
            <a:spLocks noGrp="1"/>
          </p:cNvSpPr>
          <p:nvPr>
            <p:ph type="title"/>
          </p:nvPr>
        </p:nvSpPr>
        <p:spPr>
          <a:xfrm>
            <a:off x="457200" y="714648"/>
            <a:ext cx="8229600" cy="729154"/>
          </a:xfrm>
        </p:spPr>
        <p:txBody>
          <a:bodyPr>
            <a:normAutofit fontScale="90000"/>
          </a:bodyPr>
          <a:lstStyle/>
          <a:p>
            <a:r>
              <a:rPr lang="en-US" dirty="0"/>
              <a:t>House</a:t>
            </a:r>
          </a:p>
        </p:txBody>
      </p:sp>
    </p:spTree>
    <p:extLst>
      <p:ext uri="{BB962C8B-B14F-4D97-AF65-F5344CB8AC3E}">
        <p14:creationId xmlns:p14="http://schemas.microsoft.com/office/powerpoint/2010/main" val="394579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14648"/>
            <a:ext cx="8229600" cy="729154"/>
          </a:xfrm>
        </p:spPr>
        <p:txBody>
          <a:bodyPr>
            <a:normAutofit fontScale="90000"/>
          </a:bodyPr>
          <a:lstStyle/>
          <a:p>
            <a:r>
              <a:rPr lang="en-US" dirty="0"/>
              <a:t>House - </a:t>
            </a:r>
            <a:r>
              <a:rPr lang="en-US" i="1" dirty="0"/>
              <a:t>continued</a:t>
            </a:r>
          </a:p>
        </p:txBody>
      </p:sp>
      <p:sp>
        <p:nvSpPr>
          <p:cNvPr id="6" name="Rectangle 1"/>
          <p:cNvSpPr txBox="1">
            <a:spLocks noChangeArrowheads="1"/>
          </p:cNvSpPr>
          <p:nvPr/>
        </p:nvSpPr>
        <p:spPr bwMode="auto">
          <a:xfrm>
            <a:off x="457200" y="1816288"/>
            <a:ext cx="8063948" cy="24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68579" indent="-68579" algn="l" defTabSz="685783" rtl="0" eaLnBrk="0" fontAlgn="base" latinLnBrk="0" hangingPunct="0">
              <a:lnSpc>
                <a:spcPct val="90000"/>
              </a:lnSpc>
              <a:spcBef>
                <a:spcPct val="0"/>
              </a:spcBef>
              <a:spcAft>
                <a:spcPct val="0"/>
              </a:spcAft>
              <a:buClr>
                <a:schemeClr val="accent1"/>
              </a:buClr>
              <a:buSzPct val="100000"/>
              <a:buFont typeface="Calibri" panose="020F0502020204030204" pitchFamily="34" charset="0"/>
              <a:buChar char=" "/>
              <a:defRPr sz="1500" kern="1200">
                <a:solidFill>
                  <a:schemeClr val="tx1"/>
                </a:solidFill>
                <a:latin typeface="Arial" panose="020B0604020202020204" pitchFamily="34" charset="0"/>
                <a:ea typeface="+mn-ea"/>
                <a:cs typeface="+mn-cs"/>
              </a:defRPr>
            </a:lvl1pPr>
            <a:lvl2pPr marL="4572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400" kern="1200">
                <a:solidFill>
                  <a:schemeClr val="tx1"/>
                </a:solidFill>
                <a:latin typeface="Arial" panose="020B0604020202020204" pitchFamily="34" charset="0"/>
                <a:ea typeface="+mn-ea"/>
                <a:cs typeface="+mn-cs"/>
              </a:defRPr>
            </a:lvl2pPr>
            <a:lvl3pPr marL="9144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3pPr>
            <a:lvl4pPr marL="13716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4pPr>
            <a:lvl5pPr marL="18288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5pPr>
            <a:lvl6pPr marL="22860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6pPr>
            <a:lvl7pPr marL="27432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7pPr>
            <a:lvl8pPr marL="32004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8pPr>
            <a:lvl9pPr marL="36576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9pPr>
          </a:lstStyle>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($69 M) Reduction based on Distance Learning Fee Revenues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($60 M) Eliminates the Graduate/Professional Degree Program</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($55 M) Elimination of National Ranking Funds for FSU and UF</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($18 M) Reduction for Faculty Salaries in non-high demand programs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($6 M) Reduces University of Distinction Funding for UNF and FGCU</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($15 M) Reduction to UF-IFAS for Operational Support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($9 M) Reduction for World Class Faculty and Scholars Program</a:t>
            </a:r>
            <a:endParaRPr kumimoji="0" lang="en-US" altLang="en-US" sz="1600" b="0" i="0" u="none" strike="noStrike" kern="1200" cap="none" spc="0" normalizeH="0" baseline="0" noProof="0" dirty="0">
              <a:ln>
                <a:noFill/>
              </a:ln>
              <a:effectLst/>
              <a:uLnTx/>
              <a:uFillTx/>
            </a:endParaRP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171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48"/>
            <a:ext cx="8229600" cy="729154"/>
          </a:xfrm>
        </p:spPr>
        <p:txBody>
          <a:bodyPr>
            <a:normAutofit fontScale="90000"/>
          </a:bodyPr>
          <a:lstStyle/>
          <a:p>
            <a:r>
              <a:rPr lang="en-US" dirty="0"/>
              <a:t>Senate</a:t>
            </a:r>
            <a:endParaRPr lang="en-US" i="1" dirty="0"/>
          </a:p>
        </p:txBody>
      </p:sp>
      <p:sp>
        <p:nvSpPr>
          <p:cNvPr id="3" name="Rectangle 1"/>
          <p:cNvSpPr txBox="1">
            <a:spLocks noChangeArrowheads="1"/>
          </p:cNvSpPr>
          <p:nvPr/>
        </p:nvSpPr>
        <p:spPr bwMode="auto">
          <a:xfrm>
            <a:off x="457201" y="1533296"/>
            <a:ext cx="8521830"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68579" indent="-68579" algn="l" defTabSz="685783" rtl="0" eaLnBrk="0" fontAlgn="base" latinLnBrk="0" hangingPunct="0">
              <a:lnSpc>
                <a:spcPct val="90000"/>
              </a:lnSpc>
              <a:spcBef>
                <a:spcPct val="0"/>
              </a:spcBef>
              <a:spcAft>
                <a:spcPct val="0"/>
              </a:spcAft>
              <a:buClr>
                <a:schemeClr val="accent1"/>
              </a:buClr>
              <a:buSzPct val="100000"/>
              <a:buFont typeface="Calibri" panose="020F0502020204030204" pitchFamily="34" charset="0"/>
              <a:buChar char=" "/>
              <a:defRPr sz="1500" kern="1200">
                <a:solidFill>
                  <a:schemeClr val="tx1"/>
                </a:solidFill>
                <a:latin typeface="Arial" panose="020B0604020202020204" pitchFamily="34" charset="0"/>
                <a:ea typeface="+mn-ea"/>
                <a:cs typeface="+mn-cs"/>
              </a:defRPr>
            </a:lvl1pPr>
            <a:lvl2pPr marL="4572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400" kern="1200">
                <a:solidFill>
                  <a:schemeClr val="tx1"/>
                </a:solidFill>
                <a:latin typeface="Arial" panose="020B0604020202020204" pitchFamily="34" charset="0"/>
                <a:ea typeface="+mn-ea"/>
                <a:cs typeface="+mn-cs"/>
              </a:defRPr>
            </a:lvl2pPr>
            <a:lvl3pPr marL="9144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3pPr>
            <a:lvl4pPr marL="13716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4pPr>
            <a:lvl5pPr marL="1828800" indent="-13715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5pPr>
            <a:lvl6pPr marL="22860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6pPr>
            <a:lvl7pPr marL="27432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7pPr>
            <a:lvl8pPr marL="32004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8pPr>
            <a:lvl9pPr marL="3657600" indent="-171446" algn="l" defTabSz="685783" rtl="0" eaLnBrk="0" fontAlgn="base" latinLnBrk="0" hangingPunct="0">
              <a:lnSpc>
                <a:spcPct val="90000"/>
              </a:lnSpc>
              <a:spcBef>
                <a:spcPct val="0"/>
              </a:spcBef>
              <a:spcAft>
                <a:spcPct val="0"/>
              </a:spcAft>
              <a:buClr>
                <a:schemeClr val="accent1"/>
              </a:buClr>
              <a:buFont typeface="Calibri" pitchFamily="34" charset="0"/>
              <a:buChar char="◦"/>
              <a:defRPr sz="1100" kern="1200">
                <a:solidFill>
                  <a:schemeClr val="tx1"/>
                </a:solidFill>
                <a:latin typeface="Arial" panose="020B0604020202020204" pitchFamily="34" charset="0"/>
                <a:ea typeface="+mn-ea"/>
                <a:cs typeface="+mn-cs"/>
              </a:defRPr>
            </a:lvl9pPr>
          </a:lstStyle>
          <a:p>
            <a:pPr marL="342892" indent="-342892" defTabSz="914378" eaLnBrk="1" fontAlgn="auto" hangingPunct="1">
              <a:lnSpc>
                <a:spcPct val="100000"/>
              </a:lnSpc>
              <a:spcBef>
                <a:spcPct val="20000"/>
              </a:spcBef>
              <a:spcAft>
                <a:spcPts val="0"/>
              </a:spcAft>
              <a:buClrTx/>
              <a:buSzTx/>
              <a:buFont typeface="Arial" pitchFamily="34" charset="0"/>
              <a:buChar char="•"/>
            </a:pPr>
            <a:r>
              <a:rPr lang="en-US" altLang="en-US" sz="1600" dirty="0">
                <a:effectLst>
                  <a:outerShdw blurRad="38100" dist="38100" dir="2700000" algn="tl">
                    <a:srgbClr val="000000">
                      <a:alpha val="43137"/>
                    </a:srgbClr>
                  </a:outerShdw>
                </a:effectLst>
                <a:latin typeface="Calibri" panose="020F0502020204030204"/>
                <a:ea typeface="Calibri" panose="020F0502020204030204" pitchFamily="34" charset="0"/>
                <a:cs typeface="Arial" panose="020B0604020202020204" pitchFamily="34" charset="0"/>
              </a:rPr>
              <a:t>$4.9 Billion appropriation for the SUS. This is a net decrease of $241 M or 4.6 percent </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endParaRP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$560 M for Performance Funding (maintains the current budget)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$11.8 M for Integrated Library System (matches the Board’s request)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$3.7 M for UF-IFAS Workload (matches the Board’s request)</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$2.2 M for 7 university projects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($37 M) Administrative Efficiencies (recurring – no information on the allocation)</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($217 M) Program Reductions (non-recurring – no information on the allocation)</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600" b="0" i="0" u="none" strike="noStrike" kern="1200" cap="none" spc="0" normalizeH="0" baseline="0" noProof="0" dirty="0">
                <a:ln>
                  <a:noFill/>
                </a:ln>
                <a:effectLst/>
                <a:uLnTx/>
                <a:uFillTx/>
                <a:latin typeface="Calibri" panose="020F0502020204030204"/>
                <a:ea typeface="Calibri" panose="020F0502020204030204" pitchFamily="34" charset="0"/>
                <a:cs typeface="Arial" panose="020B0604020202020204" pitchFamily="34" charset="0"/>
              </a:rPr>
              <a:t>($3.3 M) Reduction for 4 university initiatives</a:t>
            </a:r>
          </a:p>
          <a:p>
            <a:pPr marL="0" marR="0" lvl="0" indent="0" algn="l" defTabSz="914378" rtl="0" eaLnBrk="0" fontAlgn="base" latinLnBrk="0" hangingPunct="0">
              <a:lnSpc>
                <a:spcPct val="100000"/>
              </a:lnSpc>
              <a:spcBef>
                <a:spcPct val="0"/>
              </a:spcBef>
              <a:spcAft>
                <a:spcPct val="0"/>
              </a:spcAft>
              <a:buClrTx/>
              <a:buSzTx/>
              <a:buFont typeface="Calibri" panose="020F0502020204030204" pitchFamily="34" charset="0"/>
              <a:buNone/>
              <a:tabLst/>
              <a:defRPr/>
            </a:pPr>
            <a:endParaRPr kumimoji="0" lang="en-US" altLang="en-US" sz="1600" b="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271620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39" t="8269" r="1669" b="14418"/>
          <a:stretch/>
        </p:blipFill>
        <p:spPr>
          <a:xfrm>
            <a:off x="254972" y="695262"/>
            <a:ext cx="4134427" cy="432726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131" b="45289"/>
          <a:stretch/>
        </p:blipFill>
        <p:spPr>
          <a:xfrm>
            <a:off x="4678018" y="695262"/>
            <a:ext cx="4240696" cy="2556321"/>
          </a:xfrm>
          <a:prstGeom prst="rect">
            <a:avLst/>
          </a:prstGeom>
        </p:spPr>
      </p:pic>
    </p:spTree>
    <p:extLst>
      <p:ext uri="{BB962C8B-B14F-4D97-AF65-F5344CB8AC3E}">
        <p14:creationId xmlns:p14="http://schemas.microsoft.com/office/powerpoint/2010/main" val="373067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12" b="15959"/>
          <a:stretch/>
        </p:blipFill>
        <p:spPr>
          <a:xfrm>
            <a:off x="838200" y="748144"/>
            <a:ext cx="7456802" cy="4392368"/>
          </a:xfrm>
          <a:prstGeom prst="rect">
            <a:avLst/>
          </a:prstGeom>
        </p:spPr>
      </p:pic>
    </p:spTree>
    <p:extLst>
      <p:ext uri="{BB962C8B-B14F-4D97-AF65-F5344CB8AC3E}">
        <p14:creationId xmlns:p14="http://schemas.microsoft.com/office/powerpoint/2010/main" val="286242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4558" y="1769167"/>
            <a:ext cx="8473378" cy="3140764"/>
          </a:xfrm>
          <a:prstGeom prst="rect">
            <a:avLst/>
          </a:prstGeom>
        </p:spPr>
        <p:txBody>
          <a:bodyPr vert="horz" lIns="0" tIns="34290" rIns="0" bIns="34290" rtlCol="0">
            <a:noAutofit/>
          </a:bodyPr>
          <a:lst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a:lstStyle>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January 5, 2021 – Memo submitted to campus calling for budget requests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March 1, 2021 – Proposals due to the Budget Office</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March 2, 2021 – Legislative session begins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April 1, 2021 – Hyperion ALLFUND &amp; SALARY Application opens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April 18, 2021 – Hyperion SALARY closes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lang="en-US" sz="1600" dirty="0">
                <a:solidFill>
                  <a:schemeClr val="tx1"/>
                </a:solidFill>
                <a:latin typeface="Calibri Light" panose="020F0302020204030204" pitchFamily="34" charset="0"/>
                <a:cs typeface="Calibri Light" panose="020F0302020204030204" pitchFamily="34" charset="0"/>
              </a:rPr>
              <a:t>April 30, 2021 – Hyperion ALLFUND closes</a:t>
            </a:r>
            <a:endPar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April 30, 2021 – Legislative session concludes</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June 17, 2021 – Board of Trustees meeting</a:t>
            </a:r>
          </a:p>
          <a:p>
            <a:pPr marL="342892" marR="0" lvl="0" indent="-342892" algn="l" defTabSz="914378"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July 1, 2021 – New allocations provided in departmental base budgets</a:t>
            </a:r>
          </a:p>
          <a:p>
            <a:pPr marL="342892" lvl="0" indent="-342892" defTabSz="914378">
              <a:lnSpc>
                <a:spcPct val="100000"/>
              </a:lnSpc>
              <a:spcBef>
                <a:spcPct val="20000"/>
              </a:spcBef>
              <a:spcAft>
                <a:spcPts val="0"/>
              </a:spcAft>
              <a:buClrTx/>
              <a:buSzTx/>
              <a:buFont typeface="Arial" pitchFamily="34" charset="0"/>
              <a:buChar char="•"/>
            </a:pPr>
            <a:r>
              <a:rPr lang="en-US" sz="1600" dirty="0">
                <a:solidFill>
                  <a:schemeClr val="tx1"/>
                </a:solidFill>
                <a:latin typeface="Calibri" panose="020F0502020204030204"/>
                <a:hlinkClick r:id="rId2"/>
              </a:rPr>
              <a:t>https://budget.fsu.edu/OperatingBudgetInfo</a:t>
            </a:r>
            <a:r>
              <a:rPr lang="en-US" sz="1600" dirty="0">
                <a:solidFill>
                  <a:schemeClr val="tx1"/>
                </a:solidFill>
                <a:latin typeface="Calibri" panose="020F0502020204030204"/>
              </a:rPr>
              <a:t> </a:t>
            </a:r>
            <a:endParaRPr kumimoji="0" lang="en-US" sz="1600" b="0" i="0" u="none" strike="noStrike" kern="1200" cap="none" spc="0" normalizeH="0" baseline="0" noProof="0" dirty="0">
              <a:ln>
                <a:noFill/>
              </a:ln>
              <a:solidFill>
                <a:schemeClr val="tx1"/>
              </a:solidFill>
              <a:effectLst/>
              <a:uLnTx/>
              <a:uFillTx/>
              <a:latin typeface="Calibri" panose="020F0502020204030204"/>
            </a:endParaRPr>
          </a:p>
        </p:txBody>
      </p:sp>
      <p:sp>
        <p:nvSpPr>
          <p:cNvPr id="5" name="Title 1"/>
          <p:cNvSpPr>
            <a:spLocks noGrp="1"/>
          </p:cNvSpPr>
          <p:nvPr>
            <p:ph type="title"/>
          </p:nvPr>
        </p:nvSpPr>
        <p:spPr>
          <a:xfrm>
            <a:off x="457200" y="714648"/>
            <a:ext cx="8229600" cy="729154"/>
          </a:xfrm>
        </p:spPr>
        <p:txBody>
          <a:bodyPr>
            <a:normAutofit fontScale="90000"/>
          </a:bodyPr>
          <a:lstStyle/>
          <a:p>
            <a:r>
              <a:rPr lang="en-US" dirty="0"/>
              <a:t>Operating Budget Timeline</a:t>
            </a:r>
            <a:endParaRPr lang="en-US" i="1" dirty="0"/>
          </a:p>
        </p:txBody>
      </p:sp>
    </p:spTree>
    <p:extLst>
      <p:ext uri="{BB962C8B-B14F-4D97-AF65-F5344CB8AC3E}">
        <p14:creationId xmlns:p14="http://schemas.microsoft.com/office/powerpoint/2010/main" val="233349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r>
              <a:rPr lang="en-US" dirty="0"/>
              <a:t>Kyle Clark</a:t>
            </a:r>
          </a:p>
          <a:p>
            <a:pPr lvl="1"/>
            <a:r>
              <a:rPr lang="en-US" dirty="0">
                <a:hlinkClick r:id="rId2"/>
              </a:rPr>
              <a:t>https://vpfa.fsu.edu/</a:t>
            </a:r>
            <a:endParaRPr lang="en-US" dirty="0"/>
          </a:p>
          <a:p>
            <a:pPr lvl="1"/>
            <a:r>
              <a:rPr lang="en-US" dirty="0"/>
              <a:t>644-4444</a:t>
            </a:r>
          </a:p>
        </p:txBody>
      </p:sp>
    </p:spTree>
    <p:extLst>
      <p:ext uri="{BB962C8B-B14F-4D97-AF65-F5344CB8AC3E}">
        <p14:creationId xmlns:p14="http://schemas.microsoft.com/office/powerpoint/2010/main" val="388513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Procurement Services</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128565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What's New?</a:t>
            </a:r>
          </a:p>
        </p:txBody>
      </p:sp>
      <p:sp>
        <p:nvSpPr>
          <p:cNvPr id="3" name="Content Placeholder 2"/>
          <p:cNvSpPr>
            <a:spLocks noGrp="1"/>
          </p:cNvSpPr>
          <p:nvPr>
            <p:ph idx="1"/>
          </p:nvPr>
        </p:nvSpPr>
        <p:spPr>
          <a:xfrm>
            <a:off x="457200" y="1941443"/>
            <a:ext cx="8229600" cy="2594057"/>
          </a:xfrm>
        </p:spPr>
        <p:txBody>
          <a:bodyPr vert="horz" lIns="91440" tIns="45720" rIns="91440" bIns="45720" rtlCol="0" anchor="t">
            <a:normAutofit fontScale="70000" lnSpcReduction="20000"/>
          </a:bodyPr>
          <a:lstStyle/>
          <a:p>
            <a:r>
              <a:rPr lang="en-US"/>
              <a:t>Procurement User Manual</a:t>
            </a:r>
            <a:br>
              <a:rPr lang="en-US" dirty="0"/>
            </a:br>
            <a:endParaRPr lang="en-US" dirty="0"/>
          </a:p>
          <a:p>
            <a:r>
              <a:rPr lang="en-US"/>
              <a:t>New ListServ for Announcements (PROCON)</a:t>
            </a:r>
            <a:br>
              <a:rPr lang="en-US" dirty="0"/>
            </a:br>
            <a:endParaRPr lang="en-US"/>
          </a:p>
          <a:p>
            <a:r>
              <a:rPr lang="en-US"/>
              <a:t>New Policies: Signature Authority, Contract Administration</a:t>
            </a:r>
            <a:endParaRPr lang="en-US" dirty="0"/>
          </a:p>
          <a:p>
            <a:endParaRPr lang="en-US" dirty="0"/>
          </a:p>
          <a:p>
            <a:r>
              <a:rPr lang="en-US"/>
              <a:t>New Contract Sharing Procedures</a:t>
            </a:r>
            <a:endParaRPr lang="en-US" dirty="0"/>
          </a:p>
          <a:p>
            <a:endParaRPr lang="en-US" dirty="0"/>
          </a:p>
        </p:txBody>
      </p:sp>
    </p:spTree>
    <p:extLst>
      <p:ext uri="{BB962C8B-B14F-4D97-AF65-F5344CB8AC3E}">
        <p14:creationId xmlns:p14="http://schemas.microsoft.com/office/powerpoint/2010/main" val="2315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Finance &amp; Administration</a:t>
            </a:r>
          </a:p>
        </p:txBody>
      </p:sp>
      <p:sp>
        <p:nvSpPr>
          <p:cNvPr id="3" name="Subtitle 2"/>
          <p:cNvSpPr>
            <a:spLocks noGrp="1"/>
          </p:cNvSpPr>
          <p:nvPr>
            <p:ph type="subTitle" idx="1"/>
          </p:nvPr>
        </p:nvSpPr>
        <p:spPr/>
        <p:txBody>
          <a:bodyPr>
            <a:normAutofit/>
          </a:bodyPr>
          <a:lstStyle/>
          <a:p>
            <a:r>
              <a:rPr lang="en-US" dirty="0"/>
              <a:t>Kyle Clark</a:t>
            </a:r>
          </a:p>
          <a:p>
            <a:r>
              <a:rPr lang="en-US" sz="2400" dirty="0"/>
              <a:t>Vice President for Finance &amp; Administration</a:t>
            </a:r>
          </a:p>
          <a:p>
            <a:endParaRPr lang="en-US" dirty="0"/>
          </a:p>
        </p:txBody>
      </p:sp>
    </p:spTree>
    <p:extLst>
      <p:ext uri="{BB962C8B-B14F-4D97-AF65-F5344CB8AC3E}">
        <p14:creationId xmlns:p14="http://schemas.microsoft.com/office/powerpoint/2010/main" val="250312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2-7 Signature Authority</a:t>
            </a:r>
            <a:endParaRPr lang="en-US" dirty="0"/>
          </a:p>
        </p:txBody>
      </p:sp>
      <p:sp>
        <p:nvSpPr>
          <p:cNvPr id="3" name="Content Placeholder 2"/>
          <p:cNvSpPr>
            <a:spLocks noGrp="1"/>
          </p:cNvSpPr>
          <p:nvPr>
            <p:ph idx="1"/>
          </p:nvPr>
        </p:nvSpPr>
        <p:spPr>
          <a:xfrm>
            <a:off x="457200" y="1941443"/>
            <a:ext cx="8229600" cy="3129838"/>
          </a:xfrm>
        </p:spPr>
        <p:txBody>
          <a:bodyPr vert="horz" lIns="91440" tIns="45720" rIns="91440" bIns="45720" rtlCol="0" anchor="t">
            <a:normAutofit fontScale="55000" lnSpcReduction="20000"/>
          </a:bodyPr>
          <a:lstStyle/>
          <a:p>
            <a:r>
              <a:rPr lang="en-US"/>
              <a:t>This policy clarifies which employees of FSU have authority to sign contracts and to whom such authority may be delegated. </a:t>
            </a:r>
            <a:br>
              <a:rPr lang="en-US" dirty="0"/>
            </a:br>
            <a:endParaRPr lang="en-US" dirty="0"/>
          </a:p>
          <a:p>
            <a:r>
              <a:rPr lang="en-US"/>
              <a:t>This policy applies to all written contracts relating to commercial and non-commercial transactions including, but not limited to, goods, supplies, equipment, services, programs, and real and personal property (excludes personnel contracts and sponsored project awards, related research awards and related sub-recipient agreements). </a:t>
            </a:r>
            <a:br>
              <a:rPr lang="en-US" dirty="0"/>
            </a:br>
            <a:endParaRPr lang="en-US" dirty="0"/>
          </a:p>
          <a:p>
            <a:r>
              <a:rPr lang="en-US"/>
              <a:t>The proper delegation of authority to execute contracts with external entities is necessary to minimize legal, financial, and related risks to Florida State University (FSU). </a:t>
            </a:r>
          </a:p>
          <a:p>
            <a:endParaRPr lang="en-US" dirty="0"/>
          </a:p>
        </p:txBody>
      </p:sp>
    </p:spTree>
    <p:extLst>
      <p:ext uri="{BB962C8B-B14F-4D97-AF65-F5344CB8AC3E}">
        <p14:creationId xmlns:p14="http://schemas.microsoft.com/office/powerpoint/2010/main" val="70457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2-7 Signature Authority: Key Points</a:t>
            </a:r>
            <a:endParaRPr lang="en-US"/>
          </a:p>
        </p:txBody>
      </p:sp>
      <p:pic>
        <p:nvPicPr>
          <p:cNvPr id="6" name="Picture 6" descr="Table&#10;&#10;Description automatically generated">
            <a:extLst>
              <a:ext uri="{FF2B5EF4-FFF2-40B4-BE49-F238E27FC236}">
                <a16:creationId xmlns:a16="http://schemas.microsoft.com/office/drawing/2014/main" id="{B8BEA4F8-E180-497B-B790-51679EB0D032}"/>
              </a:ext>
            </a:extLst>
          </p:cNvPr>
          <p:cNvPicPr>
            <a:picLocks noGrp="1" noChangeAspect="1"/>
          </p:cNvPicPr>
          <p:nvPr>
            <p:ph idx="1"/>
          </p:nvPr>
        </p:nvPicPr>
        <p:blipFill>
          <a:blip r:embed="rId2"/>
          <a:stretch>
            <a:fillRect/>
          </a:stretch>
        </p:blipFill>
        <p:spPr>
          <a:xfrm>
            <a:off x="961322" y="1760481"/>
            <a:ext cx="7221356" cy="2775019"/>
          </a:xfrm>
        </p:spPr>
      </p:pic>
    </p:spTree>
    <p:extLst>
      <p:ext uri="{BB962C8B-B14F-4D97-AF65-F5344CB8AC3E}">
        <p14:creationId xmlns:p14="http://schemas.microsoft.com/office/powerpoint/2010/main" val="210178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4-OP-D-4 Contract Administration &amp; Management</a:t>
            </a:r>
            <a:endParaRPr lang="en-US"/>
          </a:p>
        </p:txBody>
      </p:sp>
      <p:sp>
        <p:nvSpPr>
          <p:cNvPr id="3" name="Content Placeholder 2"/>
          <p:cNvSpPr>
            <a:spLocks noGrp="1"/>
          </p:cNvSpPr>
          <p:nvPr>
            <p:ph idx="1"/>
          </p:nvPr>
        </p:nvSpPr>
        <p:spPr>
          <a:xfrm>
            <a:off x="457200" y="1941443"/>
            <a:ext cx="8229600" cy="2594057"/>
          </a:xfrm>
        </p:spPr>
        <p:txBody>
          <a:bodyPr vert="horz" lIns="91440" tIns="45720" rIns="91440" bIns="45720" rtlCol="0" anchor="t">
            <a:normAutofit fontScale="62500" lnSpcReduction="20000"/>
          </a:bodyPr>
          <a:lstStyle/>
          <a:p>
            <a:r>
              <a:rPr lang="en-US"/>
              <a:t>Establishes consistent guidance for composing, reviewing, approving, executing, amending, managing performance, and/or compliance with contract requirements throughout a contract’s lifecycle. </a:t>
            </a:r>
            <a:br>
              <a:rPr lang="en-US" dirty="0"/>
            </a:br>
            <a:endParaRPr lang="en-US" dirty="0"/>
          </a:p>
          <a:p>
            <a:r>
              <a:rPr lang="en-US"/>
              <a:t>The development and implementation of contract administration policies help ensure uniformity of contract operations and contract records management. This policy allows for a higher level of internal controls for the creation, routing, approving, storing and managing of contracts.</a:t>
            </a:r>
          </a:p>
          <a:p>
            <a:endParaRPr lang="en-US" dirty="0"/>
          </a:p>
        </p:txBody>
      </p:sp>
    </p:spTree>
    <p:extLst>
      <p:ext uri="{BB962C8B-B14F-4D97-AF65-F5344CB8AC3E}">
        <p14:creationId xmlns:p14="http://schemas.microsoft.com/office/powerpoint/2010/main" val="225022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Helpful Tips for Year End Preparation</a:t>
            </a:r>
            <a:br>
              <a:rPr lang="en-US" dirty="0"/>
            </a:br>
            <a:r>
              <a:rPr lang="en-US"/>
              <a:t>Reviewing POs and </a:t>
            </a:r>
            <a:r>
              <a:rPr lang="en-US" dirty="0"/>
              <a:t>Statuses</a:t>
            </a:r>
          </a:p>
        </p:txBody>
      </p:sp>
      <p:sp>
        <p:nvSpPr>
          <p:cNvPr id="3" name="Content Placeholder 2"/>
          <p:cNvSpPr>
            <a:spLocks noGrp="1"/>
          </p:cNvSpPr>
          <p:nvPr>
            <p:ph idx="1"/>
          </p:nvPr>
        </p:nvSpPr>
        <p:spPr>
          <a:xfrm>
            <a:off x="457200" y="1900238"/>
            <a:ext cx="8229600" cy="2635262"/>
          </a:xfrm>
        </p:spPr>
        <p:txBody>
          <a:bodyPr>
            <a:normAutofit fontScale="70000" lnSpcReduction="20000"/>
          </a:bodyPr>
          <a:lstStyle/>
          <a:p>
            <a:pPr marL="0" indent="0">
              <a:buNone/>
            </a:pPr>
            <a:endParaRPr lang="en-US" dirty="0"/>
          </a:p>
          <a:p>
            <a:r>
              <a:rPr lang="en-US" dirty="0"/>
              <a:t>Submit change orders in </a:t>
            </a:r>
            <a:r>
              <a:rPr lang="en-US" dirty="0" err="1"/>
              <a:t>SpearMart</a:t>
            </a:r>
            <a:r>
              <a:rPr lang="en-US" dirty="0"/>
              <a:t> to close any POs</a:t>
            </a:r>
          </a:p>
          <a:p>
            <a:pPr marL="0" indent="0">
              <a:buNone/>
            </a:pPr>
            <a:endParaRPr lang="en-US" dirty="0"/>
          </a:p>
          <a:p>
            <a:r>
              <a:rPr lang="en-US" dirty="0"/>
              <a:t>Submit Excel Spreadsheets for multiple closings (include supplier names and attach to a change order form request in </a:t>
            </a:r>
            <a:r>
              <a:rPr lang="en-US" dirty="0" err="1"/>
              <a:t>SpearMart</a:t>
            </a:r>
            <a:r>
              <a:rPr lang="en-US" dirty="0"/>
              <a:t>)</a:t>
            </a:r>
          </a:p>
          <a:p>
            <a:pPr marL="0" indent="0">
              <a:buNone/>
            </a:pPr>
            <a:endParaRPr lang="en-US" dirty="0"/>
          </a:p>
          <a:p>
            <a:r>
              <a:rPr lang="en-US" dirty="0"/>
              <a:t>Use this query: FSU_PO_AMT_BY_DEPTID_DATERANGE</a:t>
            </a:r>
          </a:p>
          <a:p>
            <a:endParaRPr lang="en-US" dirty="0"/>
          </a:p>
        </p:txBody>
      </p:sp>
    </p:spTree>
    <p:extLst>
      <p:ext uri="{BB962C8B-B14F-4D97-AF65-F5344CB8AC3E}">
        <p14:creationId xmlns:p14="http://schemas.microsoft.com/office/powerpoint/2010/main" val="289209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Helpful Tips - Contracts</a:t>
            </a:r>
          </a:p>
        </p:txBody>
      </p:sp>
      <p:sp>
        <p:nvSpPr>
          <p:cNvPr id="3" name="Content Placeholder 2"/>
          <p:cNvSpPr>
            <a:spLocks noGrp="1"/>
          </p:cNvSpPr>
          <p:nvPr>
            <p:ph idx="1"/>
          </p:nvPr>
        </p:nvSpPr>
        <p:spPr/>
        <p:txBody>
          <a:bodyPr>
            <a:normAutofit fontScale="70000" lnSpcReduction="20000"/>
          </a:bodyPr>
          <a:lstStyle/>
          <a:p>
            <a:r>
              <a:rPr lang="en-US" dirty="0"/>
              <a:t>Notify Procurement at least 75 days prior to contract expirations or renewals</a:t>
            </a:r>
          </a:p>
          <a:p>
            <a:pPr marL="0" indent="0">
              <a:buNone/>
            </a:pPr>
            <a:endParaRPr lang="en-US" dirty="0"/>
          </a:p>
          <a:p>
            <a:r>
              <a:rPr lang="en-US" dirty="0"/>
              <a:t>Contracts may require competition, analysis, contract review/approval and PO processing</a:t>
            </a:r>
          </a:p>
          <a:p>
            <a:pPr marL="0" indent="0">
              <a:buNone/>
            </a:pPr>
            <a:endParaRPr lang="en-US" dirty="0"/>
          </a:p>
          <a:p>
            <a:r>
              <a:rPr lang="en-US" dirty="0"/>
              <a:t>Define specifications, requirements essential to the purchase</a:t>
            </a:r>
          </a:p>
        </p:txBody>
      </p:sp>
    </p:spTree>
    <p:extLst>
      <p:ext uri="{BB962C8B-B14F-4D97-AF65-F5344CB8AC3E}">
        <p14:creationId xmlns:p14="http://schemas.microsoft.com/office/powerpoint/2010/main" val="76935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a:t>End of Year Calendar Tasks</a:t>
            </a:r>
            <a:br>
              <a:rPr lang="en-US" dirty="0"/>
            </a:br>
            <a:endParaRPr lang="en-US" dirty="0"/>
          </a:p>
        </p:txBody>
      </p:sp>
      <p:sp>
        <p:nvSpPr>
          <p:cNvPr id="3" name="Content Placeholder 2"/>
          <p:cNvSpPr>
            <a:spLocks noGrp="1"/>
          </p:cNvSpPr>
          <p:nvPr>
            <p:ph idx="1"/>
          </p:nvPr>
        </p:nvSpPr>
        <p:spPr>
          <a:xfrm>
            <a:off x="383241" y="1545328"/>
            <a:ext cx="8458200" cy="3333071"/>
          </a:xfrm>
        </p:spPr>
        <p:txBody>
          <a:bodyPr vert="horz" lIns="91440" tIns="45720" rIns="91440" bIns="45720" rtlCol="0" anchor="t">
            <a:noAutofit/>
          </a:bodyPr>
          <a:lstStyle/>
          <a:p>
            <a:endParaRPr lang="en-US" sz="1100" b="1" dirty="0"/>
          </a:p>
          <a:p>
            <a:r>
              <a:rPr lang="en-US" sz="1100" b="1"/>
              <a:t>4/30/2021</a:t>
            </a:r>
            <a:r>
              <a:rPr lang="en-US" sz="1100" dirty="0"/>
              <a:t> – Last day to submit requisitions exceeding $75,000 or require internal or external approvals. Requisitions received after </a:t>
            </a:r>
            <a:r>
              <a:rPr lang="en-US" sz="1100"/>
              <a:t>4/30/2021 may not be processed in this FY.</a:t>
            </a:r>
            <a:br>
              <a:rPr lang="en-US" sz="1100" dirty="0"/>
            </a:br>
            <a:endParaRPr lang="en-US" sz="1100" dirty="0"/>
          </a:p>
          <a:p>
            <a:r>
              <a:rPr lang="en-US" sz="1100" b="1" dirty="0"/>
              <a:t>6/1/2021</a:t>
            </a:r>
            <a:r>
              <a:rPr lang="en-US" sz="1100"/>
              <a:t> – Last day to request PO Due Date Extension/Roll.</a:t>
            </a:r>
            <a:br>
              <a:rPr lang="en-US" sz="1100" dirty="0"/>
            </a:br>
            <a:endParaRPr lang="en-US" sz="1100" dirty="0"/>
          </a:p>
          <a:p>
            <a:r>
              <a:rPr lang="en-US" sz="1100" b="1"/>
              <a:t>6/7/2021</a:t>
            </a:r>
            <a:r>
              <a:rPr lang="en-US" sz="1100"/>
              <a:t> – Last day to enter requisitions over $10,000 and under $75,000 that require quoting and internal approvals.</a:t>
            </a:r>
            <a:endParaRPr lang="en-US" sz="1100" dirty="0"/>
          </a:p>
          <a:p>
            <a:endParaRPr lang="en-US" sz="1100" dirty="0"/>
          </a:p>
          <a:p>
            <a:r>
              <a:rPr lang="en-US" sz="1100" b="1"/>
              <a:t>6/15/2021</a:t>
            </a:r>
            <a:r>
              <a:rPr lang="en-US" sz="1100"/>
              <a:t> Contracts not in pending approval status by 5:00pm may not be processed in this FY.</a:t>
            </a:r>
            <a:endParaRPr lang="en-US" sz="1100" dirty="0"/>
          </a:p>
          <a:p>
            <a:endParaRPr lang="en-US" sz="1100" dirty="0"/>
          </a:p>
          <a:p>
            <a:r>
              <a:rPr lang="en-US" sz="1100" b="1"/>
              <a:t>6/22/2021</a:t>
            </a:r>
            <a:r>
              <a:rPr lang="en-US" sz="1100"/>
              <a:t> – Requisitions and Change Order requests not in approved status by 5:00pm will be cancelled.</a:t>
            </a:r>
            <a:endParaRPr lang="en-US" sz="1100" dirty="0"/>
          </a:p>
          <a:p>
            <a:endParaRPr lang="en-US" sz="1100" dirty="0"/>
          </a:p>
          <a:p>
            <a:r>
              <a:rPr lang="en-US" sz="1100" b="1"/>
              <a:t>6/23/2021</a:t>
            </a:r>
            <a:r>
              <a:rPr lang="en-US" sz="1100"/>
              <a:t> – Pre-entry window for FY22 requisitions.</a:t>
            </a:r>
            <a:endParaRPr lang="en-US" sz="1100" dirty="0"/>
          </a:p>
          <a:p>
            <a:endParaRPr lang="en-US" sz="1100" dirty="0"/>
          </a:p>
          <a:p>
            <a:r>
              <a:rPr lang="en-US" sz="1100" b="1"/>
              <a:t>6/28/2021</a:t>
            </a:r>
            <a:r>
              <a:rPr lang="en-US" sz="1100"/>
              <a:t> – Pre-entry window for FY22 requisitions ends by 5:00pm.</a:t>
            </a:r>
            <a:endParaRPr lang="en-US" sz="1100" dirty="0"/>
          </a:p>
          <a:p>
            <a:endParaRPr lang="en-US" sz="1100" dirty="0"/>
          </a:p>
          <a:p>
            <a:r>
              <a:rPr lang="en-US" sz="1100" b="1"/>
              <a:t>6/28/2021</a:t>
            </a:r>
            <a:r>
              <a:rPr lang="en-US" sz="1100"/>
              <a:t> – Last day Procurement will process approved FY21 requisitions to purchase orders that were approved by 6/22/21.</a:t>
            </a:r>
            <a:br>
              <a:rPr lang="en-US" sz="1100" dirty="0"/>
            </a:br>
            <a:endParaRPr lang="en-US" sz="1100" dirty="0"/>
          </a:p>
          <a:p>
            <a:pPr marL="0" indent="0">
              <a:buNone/>
            </a:pPr>
            <a:endParaRPr lang="en-US" sz="1100" dirty="0"/>
          </a:p>
          <a:p>
            <a:endParaRPr lang="en-US" sz="1100" dirty="0"/>
          </a:p>
        </p:txBody>
      </p:sp>
    </p:spTree>
    <p:extLst>
      <p:ext uri="{BB962C8B-B14F-4D97-AF65-F5344CB8AC3E}">
        <p14:creationId xmlns:p14="http://schemas.microsoft.com/office/powerpoint/2010/main" val="118741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Year End Calendar</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t>Deadlines stating “Last Day” refer to the last day in which we may be able to </a:t>
            </a:r>
            <a:r>
              <a:rPr lang="en-US" b="1" dirty="0"/>
              <a:t>guarantee</a:t>
            </a:r>
            <a:r>
              <a:rPr lang="en-US" dirty="0"/>
              <a:t> processing in FY21. You may be able to submit requisitions for any amount through 6/22/21, but there is no guarantee that they will be processed.</a:t>
            </a:r>
          </a:p>
          <a:p>
            <a:pPr marL="0" indent="0">
              <a:buNone/>
            </a:pPr>
            <a:endParaRPr lang="en-US" dirty="0"/>
          </a:p>
          <a:p>
            <a:r>
              <a:rPr lang="en-US" dirty="0"/>
              <a:t>For critical needs contact Procurement Services</a:t>
            </a:r>
          </a:p>
        </p:txBody>
      </p:sp>
    </p:spTree>
    <p:extLst>
      <p:ext uri="{BB962C8B-B14F-4D97-AF65-F5344CB8AC3E}">
        <p14:creationId xmlns:p14="http://schemas.microsoft.com/office/powerpoint/2010/main" val="86799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F15B-A0E0-4279-BF7F-4ECEE937D0E9}"/>
              </a:ext>
            </a:extLst>
          </p:cNvPr>
          <p:cNvSpPr>
            <a:spLocks noGrp="1"/>
          </p:cNvSpPr>
          <p:nvPr>
            <p:ph type="title"/>
          </p:nvPr>
        </p:nvSpPr>
        <p:spPr/>
        <p:txBody>
          <a:bodyPr>
            <a:normAutofit fontScale="90000"/>
          </a:bodyPr>
          <a:lstStyle/>
          <a:p>
            <a:r>
              <a:rPr lang="en-US" dirty="0"/>
              <a:t>End of Year Calendar Tasks</a:t>
            </a:r>
          </a:p>
        </p:txBody>
      </p:sp>
      <p:sp>
        <p:nvSpPr>
          <p:cNvPr id="3" name="Content Placeholder 2">
            <a:extLst>
              <a:ext uri="{FF2B5EF4-FFF2-40B4-BE49-F238E27FC236}">
                <a16:creationId xmlns:a16="http://schemas.microsoft.com/office/drawing/2014/main" id="{2031AB1C-5070-4EA3-BED1-D80EBC9A44F4}"/>
              </a:ext>
            </a:extLst>
          </p:cNvPr>
          <p:cNvSpPr>
            <a:spLocks noGrp="1"/>
          </p:cNvSpPr>
          <p:nvPr>
            <p:ph idx="1"/>
          </p:nvPr>
        </p:nvSpPr>
        <p:spPr/>
        <p:txBody>
          <a:bodyPr vert="horz" lIns="91440" tIns="45720" rIns="91440" bIns="45720" rtlCol="0" anchor="t">
            <a:normAutofit fontScale="92500" lnSpcReduction="20000"/>
          </a:bodyPr>
          <a:lstStyle/>
          <a:p>
            <a:r>
              <a:rPr lang="en-US"/>
              <a:t>Departments should begin reviewing SpearMart </a:t>
            </a:r>
            <a:r>
              <a:rPr lang="en-US" dirty="0"/>
              <a:t>and OMNI POs (non-AUX) and submit change request forms to cancel items no longer needed. To close POs send a spreadsheet with PO number and Supplier name in PO number order to </a:t>
            </a:r>
            <a:r>
              <a:rPr lang="en-US" dirty="0">
                <a:hlinkClick r:id="rId2"/>
              </a:rPr>
              <a:t>ChangeOrder@fsu.edu</a:t>
            </a:r>
            <a:r>
              <a:rPr lang="en-US" dirty="0"/>
              <a:t>.  </a:t>
            </a:r>
          </a:p>
        </p:txBody>
      </p:sp>
    </p:spTree>
    <p:extLst>
      <p:ext uri="{BB962C8B-B14F-4D97-AF65-F5344CB8AC3E}">
        <p14:creationId xmlns:p14="http://schemas.microsoft.com/office/powerpoint/2010/main" val="178559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E9EC-A6DA-44F0-92B2-5973EBEF5668}"/>
              </a:ext>
            </a:extLst>
          </p:cNvPr>
          <p:cNvSpPr>
            <a:spLocks noGrp="1"/>
          </p:cNvSpPr>
          <p:nvPr>
            <p:ph type="title"/>
          </p:nvPr>
        </p:nvSpPr>
        <p:spPr/>
        <p:txBody>
          <a:bodyPr>
            <a:normAutofit fontScale="90000"/>
          </a:bodyPr>
          <a:lstStyle/>
          <a:p>
            <a:r>
              <a:rPr lang="en-US" dirty="0"/>
              <a:t>PO Closing Criteria</a:t>
            </a:r>
          </a:p>
        </p:txBody>
      </p:sp>
      <p:sp>
        <p:nvSpPr>
          <p:cNvPr id="3" name="Content Placeholder 2">
            <a:extLst>
              <a:ext uri="{FF2B5EF4-FFF2-40B4-BE49-F238E27FC236}">
                <a16:creationId xmlns:a16="http://schemas.microsoft.com/office/drawing/2014/main" id="{C8FAE3B3-CCD6-41A9-A4F0-599FE6EDA3E1}"/>
              </a:ext>
            </a:extLst>
          </p:cNvPr>
          <p:cNvSpPr>
            <a:spLocks noGrp="1"/>
          </p:cNvSpPr>
          <p:nvPr>
            <p:ph idx="1"/>
          </p:nvPr>
        </p:nvSpPr>
        <p:spPr/>
        <p:txBody>
          <a:bodyPr>
            <a:normAutofit fontScale="92500" lnSpcReduction="20000"/>
          </a:bodyPr>
          <a:lstStyle/>
          <a:p>
            <a:r>
              <a:rPr lang="en-US" dirty="0"/>
              <a:t>Past the due date</a:t>
            </a:r>
          </a:p>
          <a:p>
            <a:r>
              <a:rPr lang="en-US" dirty="0"/>
              <a:t>Encumbered amount is less than or equal to $100 and no activity within the last 60 days (AUX, Construction, and “R” POs excluded)</a:t>
            </a:r>
          </a:p>
          <a:p>
            <a:r>
              <a:rPr lang="en-US" dirty="0"/>
              <a:t>Fully received, matched and vouchered</a:t>
            </a:r>
          </a:p>
          <a:p>
            <a:r>
              <a:rPr lang="en-US" dirty="0"/>
              <a:t>Has a mismatch of receipt to voucher</a:t>
            </a:r>
          </a:p>
          <a:p>
            <a:pPr marL="0" indent="0">
              <a:buNone/>
            </a:pPr>
            <a:endParaRPr lang="en-US" dirty="0"/>
          </a:p>
        </p:txBody>
      </p:sp>
    </p:spTree>
    <p:extLst>
      <p:ext uri="{BB962C8B-B14F-4D97-AF65-F5344CB8AC3E}">
        <p14:creationId xmlns:p14="http://schemas.microsoft.com/office/powerpoint/2010/main" val="69572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92A4-DDD1-4A28-9F71-8928A9FC83CF}"/>
              </a:ext>
            </a:extLst>
          </p:cNvPr>
          <p:cNvSpPr>
            <a:spLocks noGrp="1"/>
          </p:cNvSpPr>
          <p:nvPr>
            <p:ph type="title"/>
          </p:nvPr>
        </p:nvSpPr>
        <p:spPr>
          <a:xfrm>
            <a:off x="457200" y="753035"/>
            <a:ext cx="8229600" cy="849791"/>
          </a:xfrm>
        </p:spPr>
        <p:txBody>
          <a:bodyPr>
            <a:noAutofit/>
          </a:bodyPr>
          <a:lstStyle/>
          <a:p>
            <a:r>
              <a:rPr lang="en-US" sz="3600" dirty="0"/>
              <a:t>Invoices for POs closed or cancelled</a:t>
            </a:r>
            <a:br>
              <a:rPr lang="en-US" sz="3600" dirty="0"/>
            </a:br>
            <a:r>
              <a:rPr lang="en-US" sz="3600" dirty="0"/>
              <a:t>The following criteria must be met:</a:t>
            </a:r>
          </a:p>
        </p:txBody>
      </p:sp>
      <p:sp>
        <p:nvSpPr>
          <p:cNvPr id="3" name="Content Placeholder 2">
            <a:extLst>
              <a:ext uri="{FF2B5EF4-FFF2-40B4-BE49-F238E27FC236}">
                <a16:creationId xmlns:a16="http://schemas.microsoft.com/office/drawing/2014/main" id="{12EE76CC-E5F8-4265-B32B-EE295709F11D}"/>
              </a:ext>
            </a:extLst>
          </p:cNvPr>
          <p:cNvSpPr>
            <a:spLocks noGrp="1"/>
          </p:cNvSpPr>
          <p:nvPr>
            <p:ph idx="1"/>
          </p:nvPr>
        </p:nvSpPr>
        <p:spPr>
          <a:xfrm>
            <a:off x="457200" y="1921007"/>
            <a:ext cx="8229600" cy="2889197"/>
          </a:xfrm>
        </p:spPr>
        <p:txBody>
          <a:bodyPr>
            <a:normAutofit fontScale="92500" lnSpcReduction="10000"/>
          </a:bodyPr>
          <a:lstStyle/>
          <a:p>
            <a:r>
              <a:rPr lang="en-US" dirty="0"/>
              <a:t>PO Closed</a:t>
            </a:r>
          </a:p>
          <a:p>
            <a:r>
              <a:rPr lang="en-US" dirty="0"/>
              <a:t>Goods/Services were completed by the PO Due Date</a:t>
            </a:r>
          </a:p>
          <a:p>
            <a:r>
              <a:rPr lang="en-US" dirty="0"/>
              <a:t>Goods/Services have a matching receipt (PO, Invoice, Receipt all match)</a:t>
            </a:r>
          </a:p>
          <a:p>
            <a:r>
              <a:rPr lang="en-US" dirty="0"/>
              <a:t>Invoice sent after the PO closed</a:t>
            </a:r>
          </a:p>
        </p:txBody>
      </p:sp>
    </p:spTree>
    <p:extLst>
      <p:ext uri="{BB962C8B-B14F-4D97-AF65-F5344CB8AC3E}">
        <p14:creationId xmlns:p14="http://schemas.microsoft.com/office/powerpoint/2010/main" val="142638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763"/>
            <a:ext cx="8229600" cy="729154"/>
          </a:xfrm>
        </p:spPr>
        <p:txBody>
          <a:bodyPr>
            <a:normAutofit fontScale="90000"/>
          </a:bodyPr>
          <a:lstStyle/>
          <a:p>
            <a:r>
              <a:rPr lang="en-US" dirty="0"/>
              <a:t>COVID-19 Federal Stimulus</a:t>
            </a:r>
          </a:p>
        </p:txBody>
      </p:sp>
      <p:graphicFrame>
        <p:nvGraphicFramePr>
          <p:cNvPr id="5" name="Table 4"/>
          <p:cNvGraphicFramePr>
            <a:graphicFrameLocks noGrp="1"/>
          </p:cNvGraphicFramePr>
          <p:nvPr/>
        </p:nvGraphicFramePr>
        <p:xfrm>
          <a:off x="506896" y="1737117"/>
          <a:ext cx="8130207" cy="3013904"/>
        </p:xfrm>
        <a:graphic>
          <a:graphicData uri="http://schemas.openxmlformats.org/drawingml/2006/table">
            <a:tbl>
              <a:tblPr/>
              <a:tblGrid>
                <a:gridCol w="4226730">
                  <a:extLst>
                    <a:ext uri="{9D8B030D-6E8A-4147-A177-3AD203B41FA5}">
                      <a16:colId xmlns:a16="http://schemas.microsoft.com/office/drawing/2014/main" val="2951328669"/>
                    </a:ext>
                  </a:extLst>
                </a:gridCol>
                <a:gridCol w="923577">
                  <a:extLst>
                    <a:ext uri="{9D8B030D-6E8A-4147-A177-3AD203B41FA5}">
                      <a16:colId xmlns:a16="http://schemas.microsoft.com/office/drawing/2014/main" val="378879017"/>
                    </a:ext>
                  </a:extLst>
                </a:gridCol>
                <a:gridCol w="152119">
                  <a:extLst>
                    <a:ext uri="{9D8B030D-6E8A-4147-A177-3AD203B41FA5}">
                      <a16:colId xmlns:a16="http://schemas.microsoft.com/office/drawing/2014/main" val="1931471834"/>
                    </a:ext>
                  </a:extLst>
                </a:gridCol>
                <a:gridCol w="869251">
                  <a:extLst>
                    <a:ext uri="{9D8B030D-6E8A-4147-A177-3AD203B41FA5}">
                      <a16:colId xmlns:a16="http://schemas.microsoft.com/office/drawing/2014/main" val="1720830580"/>
                    </a:ext>
                  </a:extLst>
                </a:gridCol>
                <a:gridCol w="152119">
                  <a:extLst>
                    <a:ext uri="{9D8B030D-6E8A-4147-A177-3AD203B41FA5}">
                      <a16:colId xmlns:a16="http://schemas.microsoft.com/office/drawing/2014/main" val="1594815171"/>
                    </a:ext>
                  </a:extLst>
                </a:gridCol>
                <a:gridCol w="717132">
                  <a:extLst>
                    <a:ext uri="{9D8B030D-6E8A-4147-A177-3AD203B41FA5}">
                      <a16:colId xmlns:a16="http://schemas.microsoft.com/office/drawing/2014/main" val="255592834"/>
                    </a:ext>
                  </a:extLst>
                </a:gridCol>
                <a:gridCol w="152119">
                  <a:extLst>
                    <a:ext uri="{9D8B030D-6E8A-4147-A177-3AD203B41FA5}">
                      <a16:colId xmlns:a16="http://schemas.microsoft.com/office/drawing/2014/main" val="2382732660"/>
                    </a:ext>
                  </a:extLst>
                </a:gridCol>
                <a:gridCol w="937160">
                  <a:extLst>
                    <a:ext uri="{9D8B030D-6E8A-4147-A177-3AD203B41FA5}">
                      <a16:colId xmlns:a16="http://schemas.microsoft.com/office/drawing/2014/main" val="1079184278"/>
                    </a:ext>
                  </a:extLst>
                </a:gridCol>
              </a:tblGrid>
              <a:tr h="170169">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1" i="0" u="sng" strike="noStrike" dirty="0">
                          <a:solidFill>
                            <a:srgbClr val="000000"/>
                          </a:solidFill>
                          <a:effectLst/>
                          <a:latin typeface="Calibri" panose="020F0502020204030204" pitchFamily="34" charset="0"/>
                          <a:cs typeface="Calibri" panose="020F0502020204030204" pitchFamily="34" charset="0"/>
                        </a:rPr>
                        <a:t>Award Amount</a:t>
                      </a:r>
                    </a:p>
                  </a:txBody>
                  <a:tcPr marL="5489" marR="5489" marT="5489"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b"/>
                      <a:endParaRPr lang="en-US" sz="1200" b="0" i="0" u="sng"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1" i="0" u="sng" strike="noStrike">
                          <a:solidFill>
                            <a:srgbClr val="000000"/>
                          </a:solidFill>
                          <a:effectLst/>
                          <a:latin typeface="Calibri" panose="020F0502020204030204" pitchFamily="34" charset="0"/>
                          <a:cs typeface="Calibri" panose="020F0502020204030204" pitchFamily="34" charset="0"/>
                        </a:rPr>
                        <a:t>Spent To-Date</a:t>
                      </a:r>
                    </a:p>
                  </a:txBody>
                  <a:tcPr marL="5489" marR="5489" marT="5489"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b"/>
                      <a:endParaRPr lang="en-US" sz="1200" b="0" i="0" u="sng"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1" i="0" u="sng" strike="noStrike">
                          <a:solidFill>
                            <a:srgbClr val="000000"/>
                          </a:solidFill>
                          <a:effectLst/>
                          <a:latin typeface="Calibri" panose="020F0502020204030204" pitchFamily="34" charset="0"/>
                          <a:cs typeface="Calibri" panose="020F0502020204030204" pitchFamily="34" charset="0"/>
                        </a:rPr>
                        <a:t>Award Date</a:t>
                      </a:r>
                    </a:p>
                  </a:txBody>
                  <a:tcPr marL="5489" marR="5489" marT="5489"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b"/>
                      <a:endParaRPr lang="en-US" sz="1200" b="0" i="0" u="sng"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1" i="0" u="sng" strike="noStrike" dirty="0">
                          <a:solidFill>
                            <a:srgbClr val="000000"/>
                          </a:solidFill>
                          <a:effectLst/>
                          <a:latin typeface="Calibri" panose="020F0502020204030204" pitchFamily="34" charset="0"/>
                          <a:cs typeface="Calibri" panose="020F0502020204030204" pitchFamily="34" charset="0"/>
                        </a:rPr>
                        <a:t>Spend Deadline</a:t>
                      </a:r>
                    </a:p>
                  </a:txBody>
                  <a:tcPr marL="5489" marR="5489" marT="5489" marB="0" anchor="b">
                    <a:lnL>
                      <a:noFill/>
                    </a:lnL>
                    <a:lnR>
                      <a:noFill/>
                    </a:lnR>
                    <a:lnT>
                      <a:noFill/>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1440237"/>
                  </a:ext>
                </a:extLst>
              </a:tr>
              <a:tr h="170169">
                <a:tc>
                  <a:txBody>
                    <a:bodyPr/>
                    <a:lstStyle/>
                    <a:p>
                      <a:pPr algn="l" rtl="0" fontAlgn="b"/>
                      <a:r>
                        <a:rPr lang="en-US" sz="1000" b="1" i="0" u="sng" strike="noStrike">
                          <a:solidFill>
                            <a:srgbClr val="000000"/>
                          </a:solidFill>
                          <a:effectLst/>
                          <a:latin typeface="Calibri" panose="020F0502020204030204" pitchFamily="34" charset="0"/>
                          <a:cs typeface="Calibri" panose="020F0502020204030204" pitchFamily="34" charset="0"/>
                        </a:rPr>
                        <a:t>Student Awards</a:t>
                      </a:r>
                    </a:p>
                  </a:txBody>
                  <a:tcPr marL="5489" marR="5489" marT="548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cs typeface="Calibri" panose="020F0502020204030204" pitchFamily="34" charset="0"/>
                        </a:rPr>
                        <a:t> </a:t>
                      </a:r>
                    </a:p>
                  </a:txBody>
                  <a:tcPr marL="5489" marR="5489" marT="5489"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cs typeface="Calibri" panose="020F0502020204030204" pitchFamily="34" charset="0"/>
                        </a:rPr>
                        <a:t> </a:t>
                      </a:r>
                    </a:p>
                  </a:txBody>
                  <a:tcPr marL="5489" marR="5489" marT="5489"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cs typeface="Calibri" panose="020F0502020204030204" pitchFamily="34" charset="0"/>
                        </a:rPr>
                        <a:t> </a:t>
                      </a:r>
                    </a:p>
                  </a:txBody>
                  <a:tcPr marL="5489" marR="5489" marT="5489"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cs typeface="Calibri" panose="020F0502020204030204" pitchFamily="34" charset="0"/>
                        </a:rPr>
                        <a:t> </a:t>
                      </a:r>
                    </a:p>
                  </a:txBody>
                  <a:tcPr marL="5489" marR="5489" marT="5489"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471283797"/>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Coronavirus Aid, Relief, and Economic Security (CARES) Act</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$14,669,914 </a:t>
                      </a: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$14,669,914 </a:t>
                      </a: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4/28/2020</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2/15/2022</a:t>
                      </a:r>
                    </a:p>
                  </a:txBody>
                  <a:tcPr marL="5489" marR="5489" marT="5489" marB="0" anchor="b">
                    <a:lnL>
                      <a:noFill/>
                    </a:lnL>
                    <a:lnR>
                      <a:noFill/>
                    </a:lnR>
                    <a:lnT>
                      <a:noFill/>
                    </a:lnT>
                    <a:lnB>
                      <a:noFill/>
                    </a:lnB>
                  </a:tcPr>
                </a:tc>
                <a:extLst>
                  <a:ext uri="{0D108BD9-81ED-4DB2-BD59-A6C34878D82A}">
                    <a16:rowId xmlns:a16="http://schemas.microsoft.com/office/drawing/2014/main" val="22320325"/>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Coronavirus Response and Relief Supplemental Appropriations Act (CRRSAA)</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14,669,914</a:t>
                      </a: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5,783,450</a:t>
                      </a: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2/16/2021</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2/15/2022</a:t>
                      </a:r>
                    </a:p>
                  </a:txBody>
                  <a:tcPr marL="5489" marR="5489" marT="5489" marB="0" anchor="b">
                    <a:lnL>
                      <a:noFill/>
                    </a:lnL>
                    <a:lnR>
                      <a:noFill/>
                    </a:lnR>
                    <a:lnT>
                      <a:noFill/>
                    </a:lnT>
                    <a:lnB>
                      <a:noFill/>
                    </a:lnB>
                  </a:tcPr>
                </a:tc>
                <a:extLst>
                  <a:ext uri="{0D108BD9-81ED-4DB2-BD59-A6C34878D82A}">
                    <a16:rowId xmlns:a16="http://schemas.microsoft.com/office/drawing/2014/main" val="3059381082"/>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American Rescue Plan Act (ARPA) *</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40,604,778</a:t>
                      </a: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                     -   </a:t>
                      </a: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TBD</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9/30/2023</a:t>
                      </a:r>
                    </a:p>
                  </a:txBody>
                  <a:tcPr marL="5489" marR="5489" marT="5489" marB="0" anchor="b">
                    <a:lnL>
                      <a:noFill/>
                    </a:lnL>
                    <a:lnR>
                      <a:noFill/>
                    </a:lnR>
                    <a:lnT>
                      <a:noFill/>
                    </a:lnT>
                    <a:lnB>
                      <a:noFill/>
                    </a:lnB>
                  </a:tcPr>
                </a:tc>
                <a:extLst>
                  <a:ext uri="{0D108BD9-81ED-4DB2-BD59-A6C34878D82A}">
                    <a16:rowId xmlns:a16="http://schemas.microsoft.com/office/drawing/2014/main" val="3394893091"/>
                  </a:ext>
                </a:extLst>
              </a:tr>
              <a:tr h="170169">
                <a:tc>
                  <a:txBody>
                    <a:bodyPr/>
                    <a:lstStyle/>
                    <a:p>
                      <a:pPr algn="l" rtl="0" fontAlgn="b"/>
                      <a:r>
                        <a:rPr lang="en-US" sz="1000" b="1" i="0" u="none" strike="noStrike">
                          <a:solidFill>
                            <a:srgbClr val="000000"/>
                          </a:solidFill>
                          <a:effectLst/>
                          <a:latin typeface="Calibri" panose="020F0502020204030204" pitchFamily="34" charset="0"/>
                          <a:cs typeface="Calibri" panose="020F0502020204030204" pitchFamily="34" charset="0"/>
                        </a:rPr>
                        <a:t>Total Student Awards</a:t>
                      </a:r>
                    </a:p>
                  </a:txBody>
                  <a:tcPr marL="5489" marR="5489" marT="5489" marB="0" anchor="b">
                    <a:lnL>
                      <a:noFill/>
                    </a:lnL>
                    <a:lnR>
                      <a:noFill/>
                    </a:lnR>
                    <a:lnT>
                      <a:noFill/>
                    </a:lnT>
                    <a:lnB>
                      <a:noFill/>
                    </a:lnB>
                  </a:tcPr>
                </a:tc>
                <a:tc>
                  <a:txBody>
                    <a:bodyPr/>
                    <a:lstStyle/>
                    <a:p>
                      <a:pPr algn="r" rtl="0" fontAlgn="b"/>
                      <a:r>
                        <a:rPr lang="en-US" sz="1000" b="1" i="0" u="none" strike="noStrike">
                          <a:solidFill>
                            <a:srgbClr val="000000"/>
                          </a:solidFill>
                          <a:effectLst/>
                          <a:latin typeface="Calibri" panose="020F0502020204030204" pitchFamily="34" charset="0"/>
                          <a:cs typeface="Calibri" panose="020F0502020204030204" pitchFamily="34" charset="0"/>
                        </a:rPr>
                        <a:t>$69,944,606 </a:t>
                      </a:r>
                    </a:p>
                  </a:txBody>
                  <a:tcPr marL="5489" marR="5489" marT="5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1" i="0" u="none" strike="noStrike">
                          <a:solidFill>
                            <a:srgbClr val="000000"/>
                          </a:solidFill>
                          <a:effectLst/>
                          <a:latin typeface="Calibri" panose="020F0502020204030204" pitchFamily="34" charset="0"/>
                          <a:cs typeface="Calibri" panose="020F0502020204030204" pitchFamily="34" charset="0"/>
                        </a:rPr>
                        <a:t>$20,453,364 </a:t>
                      </a:r>
                    </a:p>
                  </a:txBody>
                  <a:tcPr marL="5489" marR="5489" marT="5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2951459878"/>
                  </a:ext>
                </a:extLst>
              </a:tr>
              <a:tr h="170169">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934417829"/>
                  </a:ext>
                </a:extLst>
              </a:tr>
              <a:tr h="170169">
                <a:tc>
                  <a:txBody>
                    <a:bodyPr/>
                    <a:lstStyle/>
                    <a:p>
                      <a:pPr algn="l" rtl="0" fontAlgn="b"/>
                      <a:r>
                        <a:rPr lang="en-US" sz="1000" b="1" i="0" u="sng" strike="noStrike" dirty="0">
                          <a:solidFill>
                            <a:srgbClr val="000000"/>
                          </a:solidFill>
                          <a:effectLst/>
                          <a:latin typeface="Calibri" panose="020F0502020204030204" pitchFamily="34" charset="0"/>
                          <a:cs typeface="Calibri" panose="020F0502020204030204" pitchFamily="34" charset="0"/>
                        </a:rPr>
                        <a:t>Institutional Awards</a:t>
                      </a: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949170573"/>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Coronavirus Aid, Relief, and Economic Security (CARES) Act</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14,669,914</a:t>
                      </a: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11,929,322</a:t>
                      </a: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5/5/2020</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2/15/2022</a:t>
                      </a:r>
                    </a:p>
                  </a:txBody>
                  <a:tcPr marL="5489" marR="5489" marT="5489" marB="0" anchor="b">
                    <a:lnL>
                      <a:noFill/>
                    </a:lnL>
                    <a:lnR>
                      <a:noFill/>
                    </a:lnR>
                    <a:lnT>
                      <a:noFill/>
                    </a:lnT>
                    <a:lnB>
                      <a:noFill/>
                    </a:lnB>
                  </a:tcPr>
                </a:tc>
                <a:extLst>
                  <a:ext uri="{0D108BD9-81ED-4DB2-BD59-A6C34878D82A}">
                    <a16:rowId xmlns:a16="http://schemas.microsoft.com/office/drawing/2014/main" val="3502980675"/>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Coronavirus Response and Relief Supplemental Appropriations Act (CRRSAA)</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30,712,499</a:t>
                      </a: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                     -   </a:t>
                      </a: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2/16/2021</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2/15/2022</a:t>
                      </a:r>
                    </a:p>
                  </a:txBody>
                  <a:tcPr marL="5489" marR="5489" marT="5489" marB="0" anchor="b">
                    <a:lnL>
                      <a:noFill/>
                    </a:lnL>
                    <a:lnR>
                      <a:noFill/>
                    </a:lnR>
                    <a:lnT>
                      <a:noFill/>
                    </a:lnT>
                    <a:lnB>
                      <a:noFill/>
                    </a:lnB>
                  </a:tcPr>
                </a:tc>
                <a:extLst>
                  <a:ext uri="{0D108BD9-81ED-4DB2-BD59-A6C34878D82A}">
                    <a16:rowId xmlns:a16="http://schemas.microsoft.com/office/drawing/2014/main" val="2752832549"/>
                  </a:ext>
                </a:extLst>
              </a:tr>
              <a:tr h="170169">
                <a:tc>
                  <a:txBody>
                    <a:bodyPr/>
                    <a:lstStyle/>
                    <a:p>
                      <a:pPr algn="l" rtl="0" fontAlgn="b"/>
                      <a:r>
                        <a:rPr lang="en-US" sz="1000" b="0" i="0" u="none" strike="noStrike">
                          <a:solidFill>
                            <a:srgbClr val="000000"/>
                          </a:solidFill>
                          <a:effectLst/>
                          <a:latin typeface="Calibri" panose="020F0502020204030204" pitchFamily="34" charset="0"/>
                          <a:cs typeface="Calibri" panose="020F0502020204030204" pitchFamily="34" charset="0"/>
                        </a:rPr>
                        <a:t>American Rescue Plan Act (ARPA) *</a:t>
                      </a: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39,825,153</a:t>
                      </a: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0" i="0" u="none" strike="noStrike">
                          <a:solidFill>
                            <a:srgbClr val="000000"/>
                          </a:solidFill>
                          <a:effectLst/>
                          <a:latin typeface="Calibri" panose="020F0502020204030204" pitchFamily="34" charset="0"/>
                          <a:cs typeface="Calibri" panose="020F0502020204030204" pitchFamily="34" charset="0"/>
                        </a:rPr>
                        <a:t>                     -   </a:t>
                      </a: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TBD</a:t>
                      </a: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rtl="0" fontAlgn="b"/>
                      <a:r>
                        <a:rPr lang="en-US" sz="1000" b="0" i="0" u="none" strike="noStrike">
                          <a:solidFill>
                            <a:srgbClr val="000000"/>
                          </a:solidFill>
                          <a:effectLst/>
                          <a:latin typeface="Calibri" panose="020F0502020204030204" pitchFamily="34" charset="0"/>
                          <a:cs typeface="Calibri" panose="020F0502020204030204" pitchFamily="34" charset="0"/>
                        </a:rPr>
                        <a:t>9/30/2023</a:t>
                      </a:r>
                    </a:p>
                  </a:txBody>
                  <a:tcPr marL="5489" marR="5489" marT="5489" marB="0" anchor="b">
                    <a:lnL>
                      <a:noFill/>
                    </a:lnL>
                    <a:lnR>
                      <a:noFill/>
                    </a:lnR>
                    <a:lnT>
                      <a:noFill/>
                    </a:lnT>
                    <a:lnB>
                      <a:noFill/>
                    </a:lnB>
                  </a:tcPr>
                </a:tc>
                <a:extLst>
                  <a:ext uri="{0D108BD9-81ED-4DB2-BD59-A6C34878D82A}">
                    <a16:rowId xmlns:a16="http://schemas.microsoft.com/office/drawing/2014/main" val="975520116"/>
                  </a:ext>
                </a:extLst>
              </a:tr>
              <a:tr h="170169">
                <a:tc>
                  <a:txBody>
                    <a:bodyPr/>
                    <a:lstStyle/>
                    <a:p>
                      <a:pPr algn="l" rtl="0" fontAlgn="b"/>
                      <a:r>
                        <a:rPr lang="en-US" sz="1000" b="1" i="0" u="none" strike="noStrike">
                          <a:solidFill>
                            <a:srgbClr val="000000"/>
                          </a:solidFill>
                          <a:effectLst/>
                          <a:latin typeface="Calibri" panose="020F0502020204030204" pitchFamily="34" charset="0"/>
                          <a:cs typeface="Calibri" panose="020F0502020204030204" pitchFamily="34" charset="0"/>
                        </a:rPr>
                        <a:t>Total Institutional Awards</a:t>
                      </a:r>
                    </a:p>
                  </a:txBody>
                  <a:tcPr marL="5489" marR="5489" marT="5489" marB="0" anchor="b">
                    <a:lnL>
                      <a:noFill/>
                    </a:lnL>
                    <a:lnR>
                      <a:noFill/>
                    </a:lnR>
                    <a:lnT>
                      <a:noFill/>
                    </a:lnT>
                    <a:lnB>
                      <a:noFill/>
                    </a:lnB>
                  </a:tcPr>
                </a:tc>
                <a:tc>
                  <a:txBody>
                    <a:bodyPr/>
                    <a:lstStyle/>
                    <a:p>
                      <a:pPr algn="r" rtl="0" fontAlgn="b"/>
                      <a:r>
                        <a:rPr lang="en-US" sz="1000" b="1" i="0" u="none" strike="noStrike">
                          <a:solidFill>
                            <a:srgbClr val="000000"/>
                          </a:solidFill>
                          <a:effectLst/>
                          <a:latin typeface="Calibri" panose="020F0502020204030204" pitchFamily="34" charset="0"/>
                          <a:cs typeface="Calibri" panose="020F0502020204030204" pitchFamily="34" charset="0"/>
                        </a:rPr>
                        <a:t>$85,207,566 </a:t>
                      </a:r>
                    </a:p>
                  </a:txBody>
                  <a:tcPr marL="5489" marR="5489" marT="5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cs typeface="Calibri" panose="020F0502020204030204" pitchFamily="34" charset="0"/>
                        </a:rPr>
                        <a:t>$11,929,322 </a:t>
                      </a:r>
                    </a:p>
                  </a:txBody>
                  <a:tcPr marL="5489" marR="5489" marT="5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3334990844"/>
                  </a:ext>
                </a:extLst>
              </a:tr>
              <a:tr h="170169">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2326012413"/>
                  </a:ext>
                </a:extLst>
              </a:tr>
              <a:tr h="175658">
                <a:tc>
                  <a:txBody>
                    <a:bodyPr/>
                    <a:lstStyle/>
                    <a:p>
                      <a:pPr algn="l" rtl="0" fontAlgn="b"/>
                      <a:r>
                        <a:rPr lang="en-US" sz="1000" b="1" i="0" u="none" strike="noStrike">
                          <a:solidFill>
                            <a:srgbClr val="000000"/>
                          </a:solidFill>
                          <a:effectLst/>
                          <a:latin typeface="Calibri" panose="020F0502020204030204" pitchFamily="34" charset="0"/>
                          <a:cs typeface="Calibri" panose="020F0502020204030204" pitchFamily="34" charset="0"/>
                        </a:rPr>
                        <a:t>Total Stimulus Awarded</a:t>
                      </a:r>
                    </a:p>
                  </a:txBody>
                  <a:tcPr marL="5489" marR="5489" marT="5489" marB="0" anchor="b">
                    <a:lnL>
                      <a:noFill/>
                    </a:lnL>
                    <a:lnR>
                      <a:noFill/>
                    </a:lnR>
                    <a:lnT>
                      <a:noFill/>
                    </a:lnT>
                    <a:lnB>
                      <a:noFill/>
                    </a:lnB>
                  </a:tcPr>
                </a:tc>
                <a:tc>
                  <a:txBody>
                    <a:bodyPr/>
                    <a:lstStyle/>
                    <a:p>
                      <a:pPr algn="r" rtl="0" fontAlgn="b"/>
                      <a:r>
                        <a:rPr lang="en-US" sz="1000" b="1" i="0" u="none" strike="noStrike">
                          <a:solidFill>
                            <a:srgbClr val="000000"/>
                          </a:solidFill>
                          <a:effectLst/>
                          <a:latin typeface="Calibri" panose="020F0502020204030204" pitchFamily="34" charset="0"/>
                          <a:cs typeface="Calibri" panose="020F0502020204030204" pitchFamily="34" charset="0"/>
                        </a:rPr>
                        <a:t>$155,152,172 </a:t>
                      </a:r>
                    </a:p>
                  </a:txBody>
                  <a:tcPr marL="5489" marR="5489" marT="548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cs typeface="Calibri" panose="020F0502020204030204" pitchFamily="34" charset="0"/>
                        </a:rPr>
                        <a:t>$32,382,686 </a:t>
                      </a:r>
                    </a:p>
                  </a:txBody>
                  <a:tcPr marL="5489" marR="5489" marT="548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3323017398"/>
                  </a:ext>
                </a:extLst>
              </a:tr>
              <a:tr h="175658">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3369012868"/>
                  </a:ext>
                </a:extLst>
              </a:tr>
              <a:tr h="170169">
                <a:tc>
                  <a:txBody>
                    <a:bodyPr/>
                    <a:lstStyle/>
                    <a:p>
                      <a:pPr algn="l" rtl="0" fontAlgn="b"/>
                      <a:r>
                        <a:rPr lang="en-US" sz="800" b="0" i="0" u="none" strike="noStrike">
                          <a:solidFill>
                            <a:srgbClr val="000000"/>
                          </a:solidFill>
                          <a:effectLst/>
                          <a:latin typeface="Calibri" panose="020F0502020204030204" pitchFamily="34" charset="0"/>
                          <a:cs typeface="Calibri" panose="020F0502020204030204" pitchFamily="34" charset="0"/>
                        </a:rPr>
                        <a:t>* Estimated as of 3/23/21</a:t>
                      </a: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5489" marR="5489" marT="5489" marB="0" anchor="b">
                    <a:lnL>
                      <a:noFill/>
                    </a:lnL>
                    <a:lnR>
                      <a:noFill/>
                    </a:lnR>
                    <a:lnT>
                      <a:noFill/>
                    </a:lnT>
                    <a:lnB>
                      <a:noFill/>
                    </a:lnB>
                  </a:tcPr>
                </a:tc>
                <a:extLst>
                  <a:ext uri="{0D108BD9-81ED-4DB2-BD59-A6C34878D82A}">
                    <a16:rowId xmlns:a16="http://schemas.microsoft.com/office/drawing/2014/main" val="1577433821"/>
                  </a:ext>
                </a:extLst>
              </a:tr>
            </a:tbl>
          </a:graphicData>
        </a:graphic>
      </p:graphicFrame>
    </p:spTree>
    <p:extLst>
      <p:ext uri="{BB962C8B-B14F-4D97-AF65-F5344CB8AC3E}">
        <p14:creationId xmlns:p14="http://schemas.microsoft.com/office/powerpoint/2010/main" val="368028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4278"/>
            <a:ext cx="8229600" cy="496957"/>
          </a:xfrm>
        </p:spPr>
        <p:txBody>
          <a:bodyPr>
            <a:noAutofit/>
          </a:bodyPr>
          <a:lstStyle/>
          <a:p>
            <a:r>
              <a:rPr lang="en-US" sz="3600" dirty="0"/>
              <a:t>Year End Calendar - Additional Information</a:t>
            </a:r>
          </a:p>
        </p:txBody>
      </p:sp>
      <p:sp>
        <p:nvSpPr>
          <p:cNvPr id="3" name="Content Placeholder 2"/>
          <p:cNvSpPr>
            <a:spLocks noGrp="1"/>
          </p:cNvSpPr>
          <p:nvPr>
            <p:ph idx="1"/>
          </p:nvPr>
        </p:nvSpPr>
        <p:spPr>
          <a:xfrm>
            <a:off x="457200" y="1917289"/>
            <a:ext cx="8229600" cy="3001297"/>
          </a:xfrm>
        </p:spPr>
        <p:txBody>
          <a:bodyPr vert="horz" lIns="91440" tIns="45720" rIns="91440" bIns="45720" rtlCol="0" anchor="t">
            <a:normAutofit fontScale="92500" lnSpcReduction="20000"/>
          </a:bodyPr>
          <a:lstStyle/>
          <a:p>
            <a:r>
              <a:rPr lang="en-US"/>
              <a:t>Procurement Calendar Dates, Available Queries, </a:t>
            </a:r>
            <a:r>
              <a:rPr lang="en-US" dirty="0"/>
              <a:t>FAQs and Contact Information: Procurement Website </a:t>
            </a:r>
            <a:r>
              <a:rPr lang="en-US" dirty="0">
                <a:hlinkClick r:id="rId2"/>
              </a:rPr>
              <a:t>https://procurement.fsu.edu/</a:t>
            </a:r>
            <a:r>
              <a:rPr lang="en-US" dirty="0"/>
              <a:t> </a:t>
            </a:r>
            <a:endParaRPr lang="en-US"/>
          </a:p>
          <a:p>
            <a:endParaRPr lang="en-US" dirty="0"/>
          </a:p>
          <a:p>
            <a:r>
              <a:rPr lang="en-US"/>
              <a:t>Dates are subject to change. Review frequently.</a:t>
            </a:r>
          </a:p>
        </p:txBody>
      </p:sp>
    </p:spTree>
    <p:extLst>
      <p:ext uri="{BB962C8B-B14F-4D97-AF65-F5344CB8AC3E}">
        <p14:creationId xmlns:p14="http://schemas.microsoft.com/office/powerpoint/2010/main" val="116194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D5D0-F729-494C-B339-7F60DCA8E1C7}"/>
              </a:ext>
            </a:extLst>
          </p:cNvPr>
          <p:cNvSpPr>
            <a:spLocks noGrp="1"/>
          </p:cNvSpPr>
          <p:nvPr>
            <p:ph type="title"/>
          </p:nvPr>
        </p:nvSpPr>
        <p:spPr/>
        <p:txBody>
          <a:bodyPr>
            <a:normAutofit/>
          </a:bodyPr>
          <a:lstStyle/>
          <a:p>
            <a:r>
              <a:rPr lang="en-US" sz="3600"/>
              <a:t>What’s Next?</a:t>
            </a:r>
            <a:endParaRPr lang="en-US"/>
          </a:p>
        </p:txBody>
      </p:sp>
      <p:sp>
        <p:nvSpPr>
          <p:cNvPr id="3" name="Content Placeholder 2">
            <a:extLst>
              <a:ext uri="{FF2B5EF4-FFF2-40B4-BE49-F238E27FC236}">
                <a16:creationId xmlns:a16="http://schemas.microsoft.com/office/drawing/2014/main" id="{4778FF7E-F6A1-4D64-B965-392AB5F4BB61}"/>
              </a:ext>
            </a:extLst>
          </p:cNvPr>
          <p:cNvSpPr>
            <a:spLocks noGrp="1"/>
          </p:cNvSpPr>
          <p:nvPr>
            <p:ph idx="1"/>
          </p:nvPr>
        </p:nvSpPr>
        <p:spPr/>
        <p:txBody>
          <a:bodyPr vert="horz" lIns="91440" tIns="45720" rIns="91440" bIns="45720" rtlCol="0" anchor="t">
            <a:normAutofit fontScale="92500"/>
          </a:bodyPr>
          <a:lstStyle/>
          <a:p>
            <a:r>
              <a:rPr lang="en-US"/>
              <a:t>Amazon Catalog in Spearmart (no waivers!)</a:t>
            </a:r>
            <a:endParaRPr lang="en-US" dirty="0"/>
          </a:p>
          <a:p>
            <a:endParaRPr lang="en-US" dirty="0"/>
          </a:p>
          <a:p>
            <a:r>
              <a:rPr lang="en-US"/>
              <a:t>Spearmart User Interface Upgrade</a:t>
            </a:r>
            <a:br>
              <a:rPr lang="en-US" dirty="0"/>
            </a:br>
            <a:endParaRPr lang="en-US" dirty="0"/>
          </a:p>
          <a:p>
            <a:r>
              <a:rPr lang="en-US"/>
              <a:t>Tallahassee Depot</a:t>
            </a:r>
            <a:endParaRPr lang="en-US" dirty="0"/>
          </a:p>
          <a:p>
            <a:endParaRPr lang="en-US" dirty="0"/>
          </a:p>
        </p:txBody>
      </p:sp>
    </p:spTree>
    <p:extLst>
      <p:ext uri="{BB962C8B-B14F-4D97-AF65-F5344CB8AC3E}">
        <p14:creationId xmlns:p14="http://schemas.microsoft.com/office/powerpoint/2010/main" val="3580147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445627-FF4C-4622-BCEB-7606EABFD6CA}"/>
              </a:ext>
            </a:extLst>
          </p:cNvPr>
          <p:cNvSpPr>
            <a:spLocks noGrp="1"/>
          </p:cNvSpPr>
          <p:nvPr>
            <p:ph idx="1"/>
          </p:nvPr>
        </p:nvSpPr>
        <p:spPr>
          <a:xfrm>
            <a:off x="540544" y="2272450"/>
            <a:ext cx="8229600" cy="2775019"/>
          </a:xfrm>
        </p:spPr>
        <p:txBody>
          <a:bodyPr vert="horz" lIns="91440" tIns="45720" rIns="91440" bIns="45720" rtlCol="0" anchor="t">
            <a:normAutofit/>
          </a:bodyPr>
          <a:lstStyle/>
          <a:p>
            <a:pPr marL="0" indent="0">
              <a:buNone/>
            </a:pPr>
            <a:br>
              <a:rPr lang="en-US" dirty="0"/>
            </a:br>
            <a:r>
              <a:rPr lang="en-US" dirty="0"/>
              <a:t>Sign up for FSU's new Procurement Advisory Council (PAC) by contacting Daria Amarii at damarii@fsu.edu </a:t>
            </a:r>
            <a:endParaRPr lang="en-US"/>
          </a:p>
        </p:txBody>
      </p:sp>
      <p:pic>
        <p:nvPicPr>
          <p:cNvPr id="4" name="Picture 4" descr="Logo&#10;&#10;Description automatically generated">
            <a:extLst>
              <a:ext uri="{FF2B5EF4-FFF2-40B4-BE49-F238E27FC236}">
                <a16:creationId xmlns:a16="http://schemas.microsoft.com/office/drawing/2014/main" id="{A33F350B-E79F-401B-87E5-4BBF057CC5AA}"/>
              </a:ext>
            </a:extLst>
          </p:cNvPr>
          <p:cNvPicPr>
            <a:picLocks noChangeAspect="1"/>
          </p:cNvPicPr>
          <p:nvPr/>
        </p:nvPicPr>
        <p:blipFill>
          <a:blip r:embed="rId2"/>
          <a:stretch>
            <a:fillRect/>
          </a:stretch>
        </p:blipFill>
        <p:spPr>
          <a:xfrm>
            <a:off x="3229250" y="941692"/>
            <a:ext cx="2743200" cy="1371600"/>
          </a:xfrm>
          <a:prstGeom prst="rect">
            <a:avLst/>
          </a:prstGeom>
        </p:spPr>
      </p:pic>
    </p:spTree>
    <p:extLst>
      <p:ext uri="{BB962C8B-B14F-4D97-AF65-F5344CB8AC3E}">
        <p14:creationId xmlns:p14="http://schemas.microsoft.com/office/powerpoint/2010/main" val="3648373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Disbursement Services</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97160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DA02-25CF-4720-A723-35EADA4FBEC7}"/>
              </a:ext>
            </a:extLst>
          </p:cNvPr>
          <p:cNvSpPr>
            <a:spLocks noGrp="1"/>
          </p:cNvSpPr>
          <p:nvPr>
            <p:ph type="title"/>
          </p:nvPr>
        </p:nvSpPr>
        <p:spPr>
          <a:xfrm>
            <a:off x="457200" y="873671"/>
            <a:ext cx="8229600" cy="1262309"/>
          </a:xfrm>
        </p:spPr>
        <p:txBody>
          <a:bodyPr>
            <a:normAutofit fontScale="90000"/>
          </a:bodyPr>
          <a:lstStyle/>
          <a:p>
            <a:r>
              <a:rPr lang="en-US" dirty="0"/>
              <a:t>Disbursement Services: Reminders &amp; Updates</a:t>
            </a:r>
          </a:p>
        </p:txBody>
      </p:sp>
      <p:sp>
        <p:nvSpPr>
          <p:cNvPr id="3" name="Content Placeholder 2">
            <a:extLst>
              <a:ext uri="{FF2B5EF4-FFF2-40B4-BE49-F238E27FC236}">
                <a16:creationId xmlns:a16="http://schemas.microsoft.com/office/drawing/2014/main" id="{3AB2E8AE-51BE-47D8-94A3-1F03ABFFDC4C}"/>
              </a:ext>
            </a:extLst>
          </p:cNvPr>
          <p:cNvSpPr>
            <a:spLocks noGrp="1"/>
          </p:cNvSpPr>
          <p:nvPr>
            <p:ph idx="1"/>
          </p:nvPr>
        </p:nvSpPr>
        <p:spPr>
          <a:xfrm>
            <a:off x="457200" y="1914525"/>
            <a:ext cx="8229600" cy="2620975"/>
          </a:xfrm>
        </p:spPr>
        <p:txBody>
          <a:bodyPr/>
          <a:lstStyle/>
          <a:p>
            <a:pPr marL="0" indent="0">
              <a:buNone/>
            </a:pPr>
            <a:endParaRPr lang="en-US" dirty="0"/>
          </a:p>
          <a:p>
            <a:r>
              <a:rPr lang="en-US" dirty="0"/>
              <a:t>Accounts Payable</a:t>
            </a:r>
          </a:p>
          <a:p>
            <a:pPr marL="0" indent="0">
              <a:buNone/>
            </a:pPr>
            <a:endParaRPr lang="en-US" dirty="0"/>
          </a:p>
          <a:p>
            <a:r>
              <a:rPr lang="en-US" dirty="0"/>
              <a:t>Travel</a:t>
            </a:r>
          </a:p>
        </p:txBody>
      </p:sp>
    </p:spTree>
    <p:extLst>
      <p:ext uri="{BB962C8B-B14F-4D97-AF65-F5344CB8AC3E}">
        <p14:creationId xmlns:p14="http://schemas.microsoft.com/office/powerpoint/2010/main" val="100747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Confirming Orders</a:t>
            </a:r>
          </a:p>
        </p:txBody>
      </p:sp>
      <p:sp>
        <p:nvSpPr>
          <p:cNvPr id="3" name="Content Placeholder 2"/>
          <p:cNvSpPr>
            <a:spLocks noGrp="1"/>
          </p:cNvSpPr>
          <p:nvPr>
            <p:ph idx="1"/>
          </p:nvPr>
        </p:nvSpPr>
        <p:spPr/>
        <p:txBody>
          <a:bodyPr/>
          <a:lstStyle/>
          <a:p>
            <a:r>
              <a:rPr lang="en-US" dirty="0"/>
              <a:t>Email Invoices with PO# &amp; Receipt #</a:t>
            </a:r>
          </a:p>
          <a:p>
            <a:pPr lvl="1"/>
            <a:r>
              <a:rPr lang="en-US" dirty="0">
                <a:hlinkClick r:id="rId3"/>
              </a:rPr>
              <a:t>CTL-Invoices@fsu.edu</a:t>
            </a:r>
            <a:endParaRPr lang="en-US" dirty="0"/>
          </a:p>
          <a:p>
            <a:endParaRPr lang="en-US" dirty="0"/>
          </a:p>
        </p:txBody>
      </p:sp>
    </p:spTree>
    <p:extLst>
      <p:ext uri="{BB962C8B-B14F-4D97-AF65-F5344CB8AC3E}">
        <p14:creationId xmlns:p14="http://schemas.microsoft.com/office/powerpoint/2010/main" val="2863615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D7D2-99BB-41BB-831F-CB4998BF8A03}"/>
              </a:ext>
            </a:extLst>
          </p:cNvPr>
          <p:cNvSpPr>
            <a:spLocks noGrp="1"/>
          </p:cNvSpPr>
          <p:nvPr>
            <p:ph type="title"/>
          </p:nvPr>
        </p:nvSpPr>
        <p:spPr>
          <a:xfrm>
            <a:off x="457200" y="873674"/>
            <a:ext cx="3251199" cy="951513"/>
          </a:xfrm>
        </p:spPr>
        <p:txBody>
          <a:bodyPr anchor="b">
            <a:normAutofit/>
          </a:bodyPr>
          <a:lstStyle/>
          <a:p>
            <a:pPr algn="ctr"/>
            <a:r>
              <a:rPr lang="en-US" sz="2800" dirty="0"/>
              <a:t>Compliance Report   Receipts</a:t>
            </a:r>
          </a:p>
        </p:txBody>
      </p:sp>
      <p:sp>
        <p:nvSpPr>
          <p:cNvPr id="4" name="Content Placeholder 3">
            <a:extLst>
              <a:ext uri="{FF2B5EF4-FFF2-40B4-BE49-F238E27FC236}">
                <a16:creationId xmlns:a16="http://schemas.microsoft.com/office/drawing/2014/main" id="{F26D2D14-769E-464E-9772-A9BF87A098AC}"/>
              </a:ext>
            </a:extLst>
          </p:cNvPr>
          <p:cNvSpPr>
            <a:spLocks noGrp="1"/>
          </p:cNvSpPr>
          <p:nvPr>
            <p:ph idx="1"/>
          </p:nvPr>
        </p:nvSpPr>
        <p:spPr>
          <a:xfrm>
            <a:off x="3575049" y="873673"/>
            <a:ext cx="5256893" cy="2493641"/>
          </a:xfrm>
        </p:spPr>
        <p:txBody>
          <a:bodyPr>
            <a:normAutofit fontScale="92500" lnSpcReduction="10000"/>
          </a:bodyPr>
          <a:lstStyle/>
          <a:p>
            <a:pPr>
              <a:lnSpc>
                <a:spcPct val="90000"/>
              </a:lnSpc>
            </a:pPr>
            <a:r>
              <a:rPr lang="en-US" sz="2400" dirty="0"/>
              <a:t>New Process- Coming Soon!</a:t>
            </a:r>
            <a:br>
              <a:rPr lang="en-US" sz="2400" dirty="0"/>
            </a:br>
            <a:endParaRPr lang="en-US" sz="2400" dirty="0"/>
          </a:p>
          <a:p>
            <a:pPr>
              <a:lnSpc>
                <a:spcPct val="90000"/>
              </a:lnSpc>
            </a:pPr>
            <a:r>
              <a:rPr lang="en-US" sz="2400" dirty="0"/>
              <a:t>New Receipt Hold Function</a:t>
            </a:r>
            <a:br>
              <a:rPr lang="en-US" sz="2400" dirty="0"/>
            </a:br>
            <a:endParaRPr lang="en-US" sz="2400" dirty="0"/>
          </a:p>
          <a:p>
            <a:pPr>
              <a:lnSpc>
                <a:spcPct val="90000"/>
              </a:lnSpc>
            </a:pPr>
            <a:r>
              <a:rPr lang="en-US" sz="2400" dirty="0"/>
              <a:t>Departments will need to email </a:t>
            </a:r>
            <a:r>
              <a:rPr lang="en-US" sz="2400" dirty="0">
                <a:hlinkClick r:id="rId2"/>
              </a:rPr>
              <a:t>CTL-AccountsPayable@fsu.edu</a:t>
            </a:r>
            <a:r>
              <a:rPr lang="en-US" sz="2400" dirty="0"/>
              <a:t> with issues pertaining to their order.</a:t>
            </a:r>
            <a:br>
              <a:rPr lang="en-US" sz="2700" dirty="0"/>
            </a:br>
            <a:endParaRPr lang="en-US" sz="2700" dirty="0"/>
          </a:p>
        </p:txBody>
      </p:sp>
      <p:pic>
        <p:nvPicPr>
          <p:cNvPr id="6" name="Picture 5">
            <a:extLst>
              <a:ext uri="{FF2B5EF4-FFF2-40B4-BE49-F238E27FC236}">
                <a16:creationId xmlns:a16="http://schemas.microsoft.com/office/drawing/2014/main" id="{18A33705-BEE5-4EF1-8F5A-7F9BDC74ADB3}"/>
              </a:ext>
            </a:extLst>
          </p:cNvPr>
          <p:cNvPicPr/>
          <p:nvPr/>
        </p:nvPicPr>
        <p:blipFill rotWithShape="1">
          <a:blip r:embed="rId3"/>
          <a:srcRect r="25397"/>
          <a:stretch/>
        </p:blipFill>
        <p:spPr>
          <a:xfrm>
            <a:off x="3926113" y="3206795"/>
            <a:ext cx="4434115" cy="1560195"/>
          </a:xfrm>
          <a:prstGeom prst="rect">
            <a:avLst/>
          </a:prstGeom>
        </p:spPr>
      </p:pic>
      <p:sp>
        <p:nvSpPr>
          <p:cNvPr id="5" name="TextBox 4">
            <a:extLst>
              <a:ext uri="{FF2B5EF4-FFF2-40B4-BE49-F238E27FC236}">
                <a16:creationId xmlns:a16="http://schemas.microsoft.com/office/drawing/2014/main" id="{FC3B4C11-FFB0-4C0D-9B25-2E2A704825A5}"/>
              </a:ext>
            </a:extLst>
          </p:cNvPr>
          <p:cNvSpPr txBox="1"/>
          <p:nvPr/>
        </p:nvSpPr>
        <p:spPr>
          <a:xfrm>
            <a:off x="510988" y="2205318"/>
            <a:ext cx="2943411" cy="1754326"/>
          </a:xfrm>
          <a:prstGeom prst="rect">
            <a:avLst/>
          </a:prstGeom>
          <a:noFill/>
        </p:spPr>
        <p:txBody>
          <a:bodyPr wrap="square" rtlCol="0">
            <a:spAutoFit/>
          </a:bodyPr>
          <a:lstStyle/>
          <a:p>
            <a:pPr algn="ctr"/>
            <a:r>
              <a:rPr lang="en-US" b="1" dirty="0">
                <a:latin typeface="Rockwell Extra Bold" panose="02060903040505020403" pitchFamily="18" charset="0"/>
              </a:rPr>
              <a:t>ISO- Pilots</a:t>
            </a:r>
            <a:br>
              <a:rPr lang="en-US" dirty="0"/>
            </a:br>
            <a:endParaRPr lang="en-US" dirty="0"/>
          </a:p>
          <a:p>
            <a:pPr algn="ctr"/>
            <a:r>
              <a:rPr lang="en-US" dirty="0"/>
              <a:t>Please email </a:t>
            </a:r>
            <a:r>
              <a:rPr lang="en-US" dirty="0">
                <a:hlinkClick r:id="rId4"/>
              </a:rPr>
              <a:t>mmpohto@fsu.edu</a:t>
            </a:r>
            <a:r>
              <a:rPr lang="en-US" dirty="0"/>
              <a:t> if you would like your department to test this new process. </a:t>
            </a:r>
          </a:p>
        </p:txBody>
      </p:sp>
    </p:spTree>
    <p:extLst>
      <p:ext uri="{BB962C8B-B14F-4D97-AF65-F5344CB8AC3E}">
        <p14:creationId xmlns:p14="http://schemas.microsoft.com/office/powerpoint/2010/main" val="22524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EC71-6EC7-4285-BC90-FD3DA5A7CA32}"/>
              </a:ext>
            </a:extLst>
          </p:cNvPr>
          <p:cNvSpPr>
            <a:spLocks noGrp="1"/>
          </p:cNvSpPr>
          <p:nvPr>
            <p:ph type="title"/>
          </p:nvPr>
        </p:nvSpPr>
        <p:spPr>
          <a:xfrm>
            <a:off x="457200" y="726142"/>
            <a:ext cx="8229600" cy="393327"/>
          </a:xfrm>
        </p:spPr>
        <p:txBody>
          <a:bodyPr>
            <a:normAutofit fontScale="90000"/>
          </a:bodyPr>
          <a:lstStyle/>
          <a:p>
            <a:r>
              <a:rPr lang="en-US" dirty="0"/>
              <a:t>If PO is Closed</a:t>
            </a:r>
          </a:p>
        </p:txBody>
      </p:sp>
      <p:sp>
        <p:nvSpPr>
          <p:cNvPr id="3" name="Content Placeholder 2"/>
          <p:cNvSpPr>
            <a:spLocks noGrp="1"/>
          </p:cNvSpPr>
          <p:nvPr>
            <p:ph sz="half" idx="1"/>
          </p:nvPr>
        </p:nvSpPr>
        <p:spPr>
          <a:xfrm>
            <a:off x="457200" y="1785097"/>
            <a:ext cx="4038600" cy="2813179"/>
          </a:xfrm>
        </p:spPr>
        <p:txBody>
          <a:bodyPr>
            <a:normAutofit fontScale="85000" lnSpcReduction="10000"/>
          </a:bodyPr>
          <a:lstStyle/>
          <a:p>
            <a:pPr>
              <a:spcBef>
                <a:spcPts val="0"/>
              </a:spcBef>
            </a:pPr>
            <a:r>
              <a:rPr lang="en-US" dirty="0">
                <a:effectLst/>
                <a:latin typeface="Calibri" panose="020F0502020204030204" pitchFamily="34" charset="0"/>
                <a:ea typeface="Calibri" panose="020F0502020204030204" pitchFamily="34" charset="0"/>
              </a:rPr>
              <a:t>Goods/Services were completed by the PO Due Date</a:t>
            </a:r>
          </a:p>
          <a:p>
            <a:pPr>
              <a:spcBef>
                <a:spcPts val="0"/>
              </a:spcBef>
            </a:pPr>
            <a:r>
              <a:rPr lang="en-US" dirty="0">
                <a:effectLst/>
                <a:latin typeface="Calibri" panose="020F0502020204030204" pitchFamily="34" charset="0"/>
                <a:ea typeface="Calibri" panose="020F0502020204030204" pitchFamily="34" charset="0"/>
              </a:rPr>
              <a:t>Goods/Services have a matching receipt (PO, Invoice, Receipt all match)</a:t>
            </a:r>
            <a:endParaRPr lang="en-US" dirty="0">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Calibri" panose="020F0502020204030204" pitchFamily="34" charset="0"/>
              </a:rPr>
              <a:t>Invoice was sent after the PO Closed </a:t>
            </a:r>
          </a:p>
          <a:p>
            <a:pPr marL="0" indent="0">
              <a:spcBef>
                <a:spcPts val="0"/>
              </a:spcBef>
              <a:buNone/>
            </a:pPr>
            <a:endParaRPr lang="en-US" sz="1800" dirty="0">
              <a:latin typeface="Calibri" panose="020F0502020204030204" pitchFamily="34" charset="0"/>
              <a:ea typeface="Calibri" panose="020F0502020204030204" pitchFamily="34" charset="0"/>
            </a:endParaRPr>
          </a:p>
        </p:txBody>
      </p:sp>
      <p:sp>
        <p:nvSpPr>
          <p:cNvPr id="7" name="Content Placeholder 6">
            <a:extLst>
              <a:ext uri="{FF2B5EF4-FFF2-40B4-BE49-F238E27FC236}">
                <a16:creationId xmlns:a16="http://schemas.microsoft.com/office/drawing/2014/main" id="{9966A8C9-B513-4CAC-9884-462DB8446909}"/>
              </a:ext>
            </a:extLst>
          </p:cNvPr>
          <p:cNvSpPr>
            <a:spLocks noGrp="1"/>
          </p:cNvSpPr>
          <p:nvPr>
            <p:ph sz="half" idx="2"/>
          </p:nvPr>
        </p:nvSpPr>
        <p:spPr>
          <a:xfrm>
            <a:off x="4648200" y="1785097"/>
            <a:ext cx="4038600" cy="2813179"/>
          </a:xfrm>
        </p:spPr>
        <p:txBody>
          <a:bodyPr>
            <a:normAutofit fontScale="85000" lnSpcReduction="10000"/>
          </a:bodyPr>
          <a:lstStyle/>
          <a:p>
            <a:pPr>
              <a:spcBef>
                <a:spcPts val="0"/>
              </a:spcBef>
            </a:pPr>
            <a:r>
              <a:rPr lang="en-US" dirty="0">
                <a:latin typeface="Calibri" panose="020F0502020204030204" pitchFamily="34" charset="0"/>
                <a:ea typeface="Calibri" panose="020F0502020204030204" pitchFamily="34" charset="0"/>
              </a:rPr>
              <a:t>Goods/Services were completed </a:t>
            </a:r>
            <a:r>
              <a:rPr lang="en-US" u="sng" dirty="0">
                <a:solidFill>
                  <a:srgbClr val="FF0000"/>
                </a:solidFill>
                <a:latin typeface="Calibri" panose="020F0502020204030204" pitchFamily="34" charset="0"/>
                <a:ea typeface="Calibri" panose="020F0502020204030204" pitchFamily="34" charset="0"/>
              </a:rPr>
              <a:t>after</a:t>
            </a:r>
            <a:r>
              <a:rPr lang="en-US" dirty="0">
                <a:latin typeface="Calibri" panose="020F0502020204030204" pitchFamily="34" charset="0"/>
                <a:ea typeface="Calibri" panose="020F0502020204030204" pitchFamily="34" charset="0"/>
              </a:rPr>
              <a:t> the PO Due Date</a:t>
            </a:r>
          </a:p>
          <a:p>
            <a:pPr>
              <a:spcBef>
                <a:spcPts val="0"/>
              </a:spcBef>
            </a:pPr>
            <a:r>
              <a:rPr lang="en-US" dirty="0">
                <a:latin typeface="Calibri" panose="020F0502020204030204" pitchFamily="34" charset="0"/>
                <a:ea typeface="Calibri" panose="020F0502020204030204" pitchFamily="34" charset="0"/>
              </a:rPr>
              <a:t>Good/ Services </a:t>
            </a:r>
            <a:r>
              <a:rPr lang="en-US" u="sng" dirty="0">
                <a:solidFill>
                  <a:srgbClr val="FF0000"/>
                </a:solidFill>
                <a:latin typeface="Calibri" panose="020F0502020204030204" pitchFamily="34" charset="0"/>
                <a:ea typeface="Calibri" panose="020F0502020204030204" pitchFamily="34" charset="0"/>
              </a:rPr>
              <a:t>do not</a:t>
            </a:r>
            <a:r>
              <a:rPr lang="en-US" dirty="0">
                <a:latin typeface="Calibri" panose="020F0502020204030204" pitchFamily="34" charset="0"/>
                <a:ea typeface="Calibri" panose="020F0502020204030204" pitchFamily="34" charset="0"/>
              </a:rPr>
              <a:t> have a receipt</a:t>
            </a:r>
          </a:p>
          <a:p>
            <a:pPr>
              <a:spcBef>
                <a:spcPts val="0"/>
              </a:spcBef>
            </a:pPr>
            <a:r>
              <a:rPr lang="en-US" dirty="0">
                <a:latin typeface="Calibri" panose="020F0502020204030204" pitchFamily="34" charset="0"/>
                <a:ea typeface="Calibri" panose="020F0502020204030204" pitchFamily="34" charset="0"/>
              </a:rPr>
              <a:t>Goods/Services </a:t>
            </a:r>
            <a:r>
              <a:rPr lang="en-US" u="sng" dirty="0">
                <a:solidFill>
                  <a:srgbClr val="FF0000"/>
                </a:solidFill>
                <a:latin typeface="Calibri" panose="020F0502020204030204" pitchFamily="34" charset="0"/>
                <a:ea typeface="Calibri" panose="020F0502020204030204" pitchFamily="34" charset="0"/>
              </a:rPr>
              <a:t>do not</a:t>
            </a:r>
            <a:r>
              <a:rPr lang="en-US" dirty="0">
                <a:solidFill>
                  <a:srgbClr val="FF0000"/>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have a matching receipt (Invoice amount is More than PO)</a:t>
            </a:r>
          </a:p>
          <a:p>
            <a:pPr marL="0" indent="0">
              <a:buNone/>
            </a:pPr>
            <a:endParaRPr lang="en-US" dirty="0"/>
          </a:p>
        </p:txBody>
      </p:sp>
      <p:sp>
        <p:nvSpPr>
          <p:cNvPr id="5" name="Text Placeholder 4">
            <a:extLst>
              <a:ext uri="{FF2B5EF4-FFF2-40B4-BE49-F238E27FC236}">
                <a16:creationId xmlns:a16="http://schemas.microsoft.com/office/drawing/2014/main" id="{B86F980F-F666-4DE1-9EBF-A3C07FDEA6E3}"/>
              </a:ext>
            </a:extLst>
          </p:cNvPr>
          <p:cNvSpPr>
            <a:spLocks noGrp="1"/>
          </p:cNvSpPr>
          <p:nvPr>
            <p:ph type="body" idx="4294967295"/>
          </p:nvPr>
        </p:nvSpPr>
        <p:spPr>
          <a:xfrm>
            <a:off x="80682" y="1256881"/>
            <a:ext cx="4039791" cy="600075"/>
          </a:xfrm>
        </p:spPr>
        <p:txBody>
          <a:bodyPr>
            <a:normAutofit/>
          </a:bodyPr>
          <a:lstStyle/>
          <a:p>
            <a:pPr marL="0" indent="0">
              <a:buNone/>
            </a:pPr>
            <a:r>
              <a:rPr lang="en-US" b="1" dirty="0"/>
              <a:t>Will Process via </a:t>
            </a:r>
            <a:r>
              <a:rPr lang="en-US" b="1" dirty="0" err="1"/>
              <a:t>ePRF</a:t>
            </a:r>
            <a:endParaRPr lang="en-US" b="1" dirty="0"/>
          </a:p>
        </p:txBody>
      </p:sp>
      <p:sp>
        <p:nvSpPr>
          <p:cNvPr id="6" name="Text Placeholder 5">
            <a:extLst>
              <a:ext uri="{FF2B5EF4-FFF2-40B4-BE49-F238E27FC236}">
                <a16:creationId xmlns:a16="http://schemas.microsoft.com/office/drawing/2014/main" id="{3EC92F35-2F37-47C4-9196-5794CDC57ACC}"/>
              </a:ext>
            </a:extLst>
          </p:cNvPr>
          <p:cNvSpPr>
            <a:spLocks noGrp="1"/>
          </p:cNvSpPr>
          <p:nvPr>
            <p:ph type="body" sz="quarter" idx="4294967295"/>
          </p:nvPr>
        </p:nvSpPr>
        <p:spPr>
          <a:xfrm>
            <a:off x="4648200" y="968188"/>
            <a:ext cx="4495800" cy="816908"/>
          </a:xfrm>
        </p:spPr>
        <p:txBody>
          <a:bodyPr>
            <a:normAutofit fontScale="77500" lnSpcReduction="20000"/>
          </a:bodyPr>
          <a:lstStyle/>
          <a:p>
            <a:endParaRPr lang="en-US" sz="2925" dirty="0"/>
          </a:p>
          <a:p>
            <a:pPr marL="0" indent="0">
              <a:buNone/>
            </a:pPr>
            <a:r>
              <a:rPr lang="en-US" sz="3450" b="1" dirty="0">
                <a:solidFill>
                  <a:srgbClr val="FF0000"/>
                </a:solidFill>
              </a:rPr>
              <a:t>Won’t Process via </a:t>
            </a:r>
            <a:r>
              <a:rPr lang="en-US" sz="3450" b="1" dirty="0" err="1">
                <a:solidFill>
                  <a:srgbClr val="FF0000"/>
                </a:solidFill>
              </a:rPr>
              <a:t>ePRF</a:t>
            </a:r>
            <a:endParaRPr lang="en-US" sz="3450" b="1" dirty="0">
              <a:solidFill>
                <a:srgbClr val="FF0000"/>
              </a:solidFill>
            </a:endParaRPr>
          </a:p>
        </p:txBody>
      </p:sp>
      <p:cxnSp>
        <p:nvCxnSpPr>
          <p:cNvPr id="8" name="Straight Connector 7">
            <a:extLst>
              <a:ext uri="{FF2B5EF4-FFF2-40B4-BE49-F238E27FC236}">
                <a16:creationId xmlns:a16="http://schemas.microsoft.com/office/drawing/2014/main" id="{5E120646-7296-4E39-BA8B-6B19BE2E8975}"/>
              </a:ext>
            </a:extLst>
          </p:cNvPr>
          <p:cNvCxnSpPr>
            <a:cxnSpLocks/>
          </p:cNvCxnSpPr>
          <p:nvPr/>
        </p:nvCxnSpPr>
        <p:spPr>
          <a:xfrm>
            <a:off x="4495800" y="1361515"/>
            <a:ext cx="0" cy="323676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42443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r>
              <a:rPr lang="en-US" dirty="0"/>
              <a:t>Carla Daniels</a:t>
            </a:r>
          </a:p>
          <a:p>
            <a:pPr lvl="1"/>
            <a:r>
              <a:rPr lang="en-US" dirty="0">
                <a:hlinkClick r:id="rId2"/>
              </a:rPr>
              <a:t>CTL-AccountsPayable@fsu.edu</a:t>
            </a:r>
            <a:endParaRPr lang="en-US" dirty="0"/>
          </a:p>
          <a:p>
            <a:pPr lvl="1"/>
            <a:r>
              <a:rPr lang="en-US" dirty="0">
                <a:hlinkClick r:id="rId3"/>
              </a:rPr>
              <a:t>ccdaniels@fsu.edu</a:t>
            </a:r>
            <a:endParaRPr lang="en-US" dirty="0"/>
          </a:p>
          <a:p>
            <a:pPr lvl="1"/>
            <a:r>
              <a:rPr lang="en-US"/>
              <a:t>850-644-1851</a:t>
            </a:r>
            <a:endParaRPr lang="en-US" dirty="0"/>
          </a:p>
          <a:p>
            <a:pPr lvl="1"/>
            <a:endParaRPr lang="en-US" dirty="0"/>
          </a:p>
        </p:txBody>
      </p:sp>
    </p:spTree>
    <p:extLst>
      <p:ext uri="{BB962C8B-B14F-4D97-AF65-F5344CB8AC3E}">
        <p14:creationId xmlns:p14="http://schemas.microsoft.com/office/powerpoint/2010/main" val="3645456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In-State Travel</a:t>
            </a:r>
          </a:p>
        </p:txBody>
      </p:sp>
      <p:sp>
        <p:nvSpPr>
          <p:cNvPr id="3" name="Content Placeholder 2"/>
          <p:cNvSpPr>
            <a:spLocks noGrp="1"/>
          </p:cNvSpPr>
          <p:nvPr>
            <p:ph idx="1"/>
          </p:nvPr>
        </p:nvSpPr>
        <p:spPr/>
        <p:txBody>
          <a:bodyPr/>
          <a:lstStyle/>
          <a:p>
            <a:r>
              <a:rPr lang="en-US" dirty="0"/>
              <a:t>Restrictions on in-state travel lifted 4-1-21</a:t>
            </a:r>
          </a:p>
          <a:p>
            <a:r>
              <a:rPr lang="en-US" dirty="0"/>
              <a:t>Does a traveler cross state lines? It’s out of state travel &amp; needs </a:t>
            </a:r>
            <a:r>
              <a:rPr lang="en-US"/>
              <a:t>VP permission.</a:t>
            </a:r>
            <a:endParaRPr lang="en-US" dirty="0"/>
          </a:p>
          <a:p>
            <a:r>
              <a:rPr lang="en-US" dirty="0"/>
              <a:t>Airfare must be booked in Concur or via phone with World Travel.</a:t>
            </a:r>
          </a:p>
          <a:p>
            <a:endParaRPr lang="en-US" dirty="0"/>
          </a:p>
        </p:txBody>
      </p:sp>
    </p:spTree>
    <p:extLst>
      <p:ext uri="{BB962C8B-B14F-4D97-AF65-F5344CB8AC3E}">
        <p14:creationId xmlns:p14="http://schemas.microsoft.com/office/powerpoint/2010/main" val="148404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10"/>
            <a:ext cx="8229600" cy="729154"/>
          </a:xfrm>
        </p:spPr>
        <p:txBody>
          <a:bodyPr>
            <a:normAutofit fontScale="90000"/>
          </a:bodyPr>
          <a:lstStyle/>
          <a:p>
            <a:r>
              <a:rPr lang="en-US" dirty="0"/>
              <a:t>Stimulus Student Support</a:t>
            </a:r>
          </a:p>
        </p:txBody>
      </p:sp>
      <p:graphicFrame>
        <p:nvGraphicFramePr>
          <p:cNvPr id="4" name="Table 3"/>
          <p:cNvGraphicFramePr>
            <a:graphicFrameLocks noGrp="1"/>
          </p:cNvGraphicFramePr>
          <p:nvPr/>
        </p:nvGraphicFramePr>
        <p:xfrm>
          <a:off x="1368136" y="1666299"/>
          <a:ext cx="6407728" cy="3311408"/>
        </p:xfrm>
        <a:graphic>
          <a:graphicData uri="http://schemas.openxmlformats.org/drawingml/2006/table">
            <a:tbl>
              <a:tblPr/>
              <a:tblGrid>
                <a:gridCol w="5105702">
                  <a:extLst>
                    <a:ext uri="{9D8B030D-6E8A-4147-A177-3AD203B41FA5}">
                      <a16:colId xmlns:a16="http://schemas.microsoft.com/office/drawing/2014/main" val="4273750133"/>
                    </a:ext>
                  </a:extLst>
                </a:gridCol>
                <a:gridCol w="1302026">
                  <a:extLst>
                    <a:ext uri="{9D8B030D-6E8A-4147-A177-3AD203B41FA5}">
                      <a16:colId xmlns:a16="http://schemas.microsoft.com/office/drawing/2014/main" val="1268711201"/>
                    </a:ext>
                  </a:extLst>
                </a:gridCol>
              </a:tblGrid>
              <a:tr h="180395">
                <a:tc>
                  <a:txBody>
                    <a:bodyPr/>
                    <a:lstStyle/>
                    <a:p>
                      <a:pPr algn="l" rtl="0" fontAlgn="b"/>
                      <a:r>
                        <a:rPr lang="en-US" sz="1400" b="1" i="0" u="sng" strike="noStrike">
                          <a:solidFill>
                            <a:srgbClr val="000000"/>
                          </a:solidFill>
                          <a:effectLst/>
                          <a:latin typeface="Calibri" panose="020F0502020204030204" pitchFamily="34" charset="0"/>
                        </a:rPr>
                        <a:t>Spent To-Date</a:t>
                      </a:r>
                    </a:p>
                  </a:txBody>
                  <a:tcPr marL="6938" marR="6938" marT="6938" marB="0" anchor="b">
                    <a:lnL>
                      <a:noFill/>
                    </a:lnL>
                    <a:lnR>
                      <a:noFill/>
                    </a:lnR>
                    <a:lnT>
                      <a:noFill/>
                    </a:lnT>
                    <a:lnB>
                      <a:noFill/>
                    </a:lnB>
                  </a:tcPr>
                </a:tc>
                <a:tc>
                  <a:txBody>
                    <a:bodyPr/>
                    <a:lstStyle/>
                    <a:p>
                      <a:pPr algn="ctr" rtl="0" fontAlgn="b"/>
                      <a:r>
                        <a:rPr lang="en-US" sz="1400" b="1" i="0" u="sng" strike="noStrike">
                          <a:solidFill>
                            <a:srgbClr val="000000"/>
                          </a:solidFill>
                          <a:effectLst/>
                          <a:latin typeface="Calibri" panose="020F0502020204030204" pitchFamily="34" charset="0"/>
                        </a:rPr>
                        <a:t>  Amount  </a:t>
                      </a:r>
                    </a:p>
                  </a:txBody>
                  <a:tcPr marL="6938" marR="6938" marT="6938" marB="0" anchor="b">
                    <a:lnL>
                      <a:noFill/>
                    </a:lnL>
                    <a:lnR>
                      <a:noFill/>
                    </a:lnR>
                    <a:lnT>
                      <a:noFill/>
                    </a:lnT>
                    <a:lnB>
                      <a:noFill/>
                    </a:lnB>
                  </a:tcPr>
                </a:tc>
                <a:extLst>
                  <a:ext uri="{0D108BD9-81ED-4DB2-BD59-A6C34878D82A}">
                    <a16:rowId xmlns:a16="http://schemas.microsoft.com/office/drawing/2014/main" val="61110710"/>
                  </a:ext>
                </a:extLst>
              </a:tr>
              <a:tr h="180395">
                <a:tc>
                  <a:txBody>
                    <a:bodyPr/>
                    <a:lstStyle/>
                    <a:p>
                      <a:pPr algn="l" rtl="0" fontAlgn="b"/>
                      <a:r>
                        <a:rPr lang="en-US" sz="1400" b="0" i="0" u="none" strike="noStrike">
                          <a:solidFill>
                            <a:srgbClr val="000000"/>
                          </a:solidFill>
                          <a:effectLst/>
                          <a:latin typeface="Calibri" panose="020F0502020204030204" pitchFamily="34" charset="0"/>
                        </a:rPr>
                        <a:t>Financial Aid</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      20,453,364 </a:t>
                      </a:r>
                    </a:p>
                  </a:txBody>
                  <a:tcPr marL="6938" marR="6938" marT="6938" marB="0" anchor="b">
                    <a:lnL>
                      <a:noFill/>
                    </a:lnL>
                    <a:lnR>
                      <a:noFill/>
                    </a:lnR>
                    <a:lnT>
                      <a:noFill/>
                    </a:lnT>
                    <a:lnB>
                      <a:noFill/>
                    </a:lnB>
                  </a:tcPr>
                </a:tc>
                <a:extLst>
                  <a:ext uri="{0D108BD9-81ED-4DB2-BD59-A6C34878D82A}">
                    <a16:rowId xmlns:a16="http://schemas.microsoft.com/office/drawing/2014/main" val="4270607552"/>
                  </a:ext>
                </a:extLst>
              </a:tr>
              <a:tr h="180395">
                <a:tc>
                  <a:txBody>
                    <a:bodyPr/>
                    <a:lstStyle/>
                    <a:p>
                      <a:pPr algn="l" rtl="0" fontAlgn="b"/>
                      <a:r>
                        <a:rPr lang="en-US" sz="1400" b="0" i="0" u="none" strike="noStrike">
                          <a:solidFill>
                            <a:srgbClr val="000000"/>
                          </a:solidFill>
                          <a:effectLst/>
                          <a:latin typeface="Calibri" panose="020F0502020204030204" pitchFamily="34" charset="0"/>
                        </a:rPr>
                        <a:t>International Programs Refunds</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4,000,000 </a:t>
                      </a:r>
                    </a:p>
                  </a:txBody>
                  <a:tcPr marL="6938" marR="6938" marT="6938" marB="0" anchor="b">
                    <a:lnL>
                      <a:noFill/>
                    </a:lnL>
                    <a:lnR>
                      <a:noFill/>
                    </a:lnR>
                    <a:lnT>
                      <a:noFill/>
                    </a:lnT>
                    <a:lnB>
                      <a:noFill/>
                    </a:lnB>
                  </a:tcPr>
                </a:tc>
                <a:extLst>
                  <a:ext uri="{0D108BD9-81ED-4DB2-BD59-A6C34878D82A}">
                    <a16:rowId xmlns:a16="http://schemas.microsoft.com/office/drawing/2014/main" val="1495060864"/>
                  </a:ext>
                </a:extLst>
              </a:tr>
              <a:tr h="180395">
                <a:tc>
                  <a:txBody>
                    <a:bodyPr/>
                    <a:lstStyle/>
                    <a:p>
                      <a:pPr algn="l" rtl="0" fontAlgn="b"/>
                      <a:r>
                        <a:rPr lang="en-US" sz="1400" b="0" i="0" u="none" strike="noStrike">
                          <a:solidFill>
                            <a:srgbClr val="000000"/>
                          </a:solidFill>
                          <a:effectLst/>
                          <a:latin typeface="Calibri" panose="020F0502020204030204" pitchFamily="34" charset="0"/>
                        </a:rPr>
                        <a:t>Housing Refunds</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3,000,000 </a:t>
                      </a:r>
                    </a:p>
                  </a:txBody>
                  <a:tcPr marL="6938" marR="6938" marT="6938" marB="0" anchor="b">
                    <a:lnL>
                      <a:noFill/>
                    </a:lnL>
                    <a:lnR>
                      <a:noFill/>
                    </a:lnR>
                    <a:lnT>
                      <a:noFill/>
                    </a:lnT>
                    <a:lnB>
                      <a:noFill/>
                    </a:lnB>
                  </a:tcPr>
                </a:tc>
                <a:extLst>
                  <a:ext uri="{0D108BD9-81ED-4DB2-BD59-A6C34878D82A}">
                    <a16:rowId xmlns:a16="http://schemas.microsoft.com/office/drawing/2014/main" val="2717645712"/>
                  </a:ext>
                </a:extLst>
              </a:tr>
              <a:tr h="180395">
                <a:tc>
                  <a:txBody>
                    <a:bodyPr/>
                    <a:lstStyle/>
                    <a:p>
                      <a:pPr algn="l" rtl="0" fontAlgn="b"/>
                      <a:r>
                        <a:rPr lang="en-US" sz="1400" b="0" i="0" u="none" strike="noStrike">
                          <a:solidFill>
                            <a:srgbClr val="000000"/>
                          </a:solidFill>
                          <a:effectLst/>
                          <a:latin typeface="Calibri" panose="020F0502020204030204" pitchFamily="34" charset="0"/>
                        </a:rPr>
                        <a:t>Meal Plan Refunds</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978,000 </a:t>
                      </a:r>
                    </a:p>
                  </a:txBody>
                  <a:tcPr marL="6938" marR="6938" marT="6938" marB="0" anchor="b">
                    <a:lnL>
                      <a:noFill/>
                    </a:lnL>
                    <a:lnR>
                      <a:noFill/>
                    </a:lnR>
                    <a:lnT>
                      <a:noFill/>
                    </a:lnT>
                    <a:lnB>
                      <a:noFill/>
                    </a:lnB>
                  </a:tcPr>
                </a:tc>
                <a:extLst>
                  <a:ext uri="{0D108BD9-81ED-4DB2-BD59-A6C34878D82A}">
                    <a16:rowId xmlns:a16="http://schemas.microsoft.com/office/drawing/2014/main" val="84196912"/>
                  </a:ext>
                </a:extLst>
              </a:tr>
              <a:tr h="180395">
                <a:tc>
                  <a:txBody>
                    <a:bodyPr/>
                    <a:lstStyle/>
                    <a:p>
                      <a:pPr algn="l" rtl="0" fontAlgn="b"/>
                      <a:r>
                        <a:rPr lang="en-US" sz="1400" b="0" i="0" u="none" strike="noStrike">
                          <a:solidFill>
                            <a:srgbClr val="000000"/>
                          </a:solidFill>
                          <a:effectLst/>
                          <a:latin typeface="Calibri" panose="020F0502020204030204" pitchFamily="34" charset="0"/>
                        </a:rPr>
                        <a:t>Shipping/Travel Reimbursements</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205,883 </a:t>
                      </a:r>
                    </a:p>
                  </a:txBody>
                  <a:tcPr marL="6938" marR="6938" marT="69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421030"/>
                  </a:ext>
                </a:extLst>
              </a:tr>
              <a:tr h="180395">
                <a:tc>
                  <a:txBody>
                    <a:bodyPr/>
                    <a:lstStyle/>
                    <a:p>
                      <a:pPr algn="l" rtl="0" fontAlgn="b"/>
                      <a:r>
                        <a:rPr lang="en-US" sz="1400" b="1" i="0" u="none" strike="noStrike">
                          <a:solidFill>
                            <a:srgbClr val="000000"/>
                          </a:solidFill>
                          <a:effectLst/>
                          <a:latin typeface="Calibri" panose="020F0502020204030204" pitchFamily="34" charset="0"/>
                        </a:rPr>
                        <a:t>Total Spent to-Date</a:t>
                      </a:r>
                    </a:p>
                  </a:txBody>
                  <a:tcPr marL="6938" marR="6938" marT="6938" marB="0" anchor="b">
                    <a:lnL>
                      <a:noFill/>
                    </a:lnL>
                    <a:lnR>
                      <a:noFill/>
                    </a:lnR>
                    <a:lnT>
                      <a:noFill/>
                    </a:lnT>
                    <a:lnB>
                      <a:noFill/>
                    </a:lnB>
                  </a:tcPr>
                </a:tc>
                <a:tc>
                  <a:txBody>
                    <a:bodyPr/>
                    <a:lstStyle/>
                    <a:p>
                      <a:pPr algn="l" rtl="0" fontAlgn="b"/>
                      <a:r>
                        <a:rPr lang="en-US" sz="1400" b="1" i="0" u="none" strike="noStrike">
                          <a:solidFill>
                            <a:srgbClr val="000000"/>
                          </a:solidFill>
                          <a:effectLst/>
                          <a:latin typeface="Calibri" panose="020F0502020204030204" pitchFamily="34" charset="0"/>
                        </a:rPr>
                        <a:t> $      28,637,247 </a:t>
                      </a:r>
                    </a:p>
                  </a:txBody>
                  <a:tcPr marL="6938" marR="6938" marT="693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8208490"/>
                  </a:ext>
                </a:extLst>
              </a:tr>
              <a:tr h="117950">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a:noFill/>
                    </a:lnB>
                  </a:tcPr>
                </a:tc>
                <a:extLst>
                  <a:ext uri="{0D108BD9-81ED-4DB2-BD59-A6C34878D82A}">
                    <a16:rowId xmlns:a16="http://schemas.microsoft.com/office/drawing/2014/main" val="3861370079"/>
                  </a:ext>
                </a:extLst>
              </a:tr>
              <a:tr h="263654">
                <a:tc>
                  <a:txBody>
                    <a:bodyPr/>
                    <a:lstStyle/>
                    <a:p>
                      <a:pPr algn="l" rtl="0" fontAlgn="b"/>
                      <a:r>
                        <a:rPr lang="en-US" sz="1400" b="1" i="0" u="sng" strike="noStrike">
                          <a:solidFill>
                            <a:srgbClr val="000000"/>
                          </a:solidFill>
                          <a:effectLst/>
                          <a:latin typeface="Calibri" panose="020F0502020204030204" pitchFamily="34" charset="0"/>
                        </a:rPr>
                        <a:t>Future Spending</a:t>
                      </a:r>
                    </a:p>
                  </a:txBody>
                  <a:tcPr marL="6938" marR="6938" marT="6938" marB="0" anchor="b">
                    <a:lnL>
                      <a:noFill/>
                    </a:lnL>
                    <a:lnR>
                      <a:noFill/>
                    </a:lnR>
                    <a:lnT>
                      <a:noFill/>
                    </a:lnT>
                    <a:lnB>
                      <a:noFill/>
                    </a:lnB>
                  </a:tcPr>
                </a:tc>
                <a:tc>
                  <a:txBody>
                    <a:bodyPr/>
                    <a:lstStyle/>
                    <a:p>
                      <a:pPr algn="l" fontAlgn="b"/>
                      <a:endParaRPr lang="en-US" sz="20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a:noFill/>
                    </a:lnB>
                  </a:tcPr>
                </a:tc>
                <a:extLst>
                  <a:ext uri="{0D108BD9-81ED-4DB2-BD59-A6C34878D82A}">
                    <a16:rowId xmlns:a16="http://schemas.microsoft.com/office/drawing/2014/main" val="392300038"/>
                  </a:ext>
                </a:extLst>
              </a:tr>
              <a:tr h="180395">
                <a:tc>
                  <a:txBody>
                    <a:bodyPr/>
                    <a:lstStyle/>
                    <a:p>
                      <a:pPr algn="l" rtl="0" fontAlgn="b"/>
                      <a:r>
                        <a:rPr lang="en-US" sz="1400" b="0" i="0" u="none" strike="noStrike">
                          <a:solidFill>
                            <a:srgbClr val="000000"/>
                          </a:solidFill>
                          <a:effectLst/>
                          <a:latin typeface="Calibri" panose="020F0502020204030204" pitchFamily="34" charset="0"/>
                        </a:rPr>
                        <a:t>Coronavirus Response and Relief Supplemental Appropriations Act</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        8,886,464 </a:t>
                      </a:r>
                    </a:p>
                  </a:txBody>
                  <a:tcPr marL="6938" marR="6938" marT="6938" marB="0" anchor="b">
                    <a:lnL>
                      <a:noFill/>
                    </a:lnL>
                    <a:lnR>
                      <a:noFill/>
                    </a:lnR>
                    <a:lnT>
                      <a:noFill/>
                    </a:lnT>
                    <a:lnB>
                      <a:noFill/>
                    </a:lnB>
                  </a:tcPr>
                </a:tc>
                <a:extLst>
                  <a:ext uri="{0D108BD9-81ED-4DB2-BD59-A6C34878D82A}">
                    <a16:rowId xmlns:a16="http://schemas.microsoft.com/office/drawing/2014/main" val="2546464968"/>
                  </a:ext>
                </a:extLst>
              </a:tr>
              <a:tr h="180395">
                <a:tc>
                  <a:txBody>
                    <a:bodyPr/>
                    <a:lstStyle/>
                    <a:p>
                      <a:pPr algn="l" rtl="0" fontAlgn="b"/>
                      <a:r>
                        <a:rPr lang="en-US" sz="1400" b="0" i="0" u="none" strike="noStrike">
                          <a:solidFill>
                            <a:srgbClr val="000000"/>
                          </a:solidFill>
                          <a:effectLst/>
                          <a:latin typeface="Calibri" panose="020F0502020204030204" pitchFamily="34" charset="0"/>
                        </a:rPr>
                        <a:t>American Rescue Plan Act*</a:t>
                      </a:r>
                    </a:p>
                  </a:txBody>
                  <a:tcPr marL="6938" marR="6938" marT="6938" marB="0" anchor="b">
                    <a:lnL>
                      <a:noFill/>
                    </a:lnL>
                    <a:lnR>
                      <a:noFill/>
                    </a:lnR>
                    <a:lnT>
                      <a:noFill/>
                    </a:lnT>
                    <a:lnB>
                      <a:noFill/>
                    </a:lnB>
                  </a:tcPr>
                </a:tc>
                <a:tc>
                  <a:txBody>
                    <a:bodyPr/>
                    <a:lstStyle/>
                    <a:p>
                      <a:pPr algn="l" rtl="0" fontAlgn="b"/>
                      <a:r>
                        <a:rPr lang="en-US" sz="1400" b="0" i="0" u="none" strike="noStrike">
                          <a:solidFill>
                            <a:srgbClr val="000000"/>
                          </a:solidFill>
                          <a:effectLst/>
                          <a:latin typeface="Calibri" panose="020F0502020204030204" pitchFamily="34" charset="0"/>
                        </a:rPr>
                        <a:t>         40,604,778 </a:t>
                      </a:r>
                    </a:p>
                  </a:txBody>
                  <a:tcPr marL="6938" marR="6938" marT="69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587206"/>
                  </a:ext>
                </a:extLst>
              </a:tr>
              <a:tr h="180395">
                <a:tc>
                  <a:txBody>
                    <a:bodyPr/>
                    <a:lstStyle/>
                    <a:p>
                      <a:pPr algn="l" rtl="0" fontAlgn="b"/>
                      <a:r>
                        <a:rPr lang="en-US" sz="1400" b="1" i="0" u="none" strike="noStrike">
                          <a:solidFill>
                            <a:srgbClr val="000000"/>
                          </a:solidFill>
                          <a:effectLst/>
                          <a:latin typeface="Calibri" panose="020F0502020204030204" pitchFamily="34" charset="0"/>
                        </a:rPr>
                        <a:t>Total Future Spending</a:t>
                      </a:r>
                    </a:p>
                  </a:txBody>
                  <a:tcPr marL="6938" marR="6938" marT="6938" marB="0" anchor="b">
                    <a:lnL>
                      <a:noFill/>
                    </a:lnL>
                    <a:lnR>
                      <a:noFill/>
                    </a:lnR>
                    <a:lnT>
                      <a:noFill/>
                    </a:lnT>
                    <a:lnB>
                      <a:noFill/>
                    </a:lnB>
                  </a:tcPr>
                </a:tc>
                <a:tc>
                  <a:txBody>
                    <a:bodyPr/>
                    <a:lstStyle/>
                    <a:p>
                      <a:pPr algn="l" rtl="0" fontAlgn="b"/>
                      <a:r>
                        <a:rPr lang="en-US" sz="1400" b="1" i="0" u="none" strike="noStrike">
                          <a:solidFill>
                            <a:srgbClr val="000000"/>
                          </a:solidFill>
                          <a:effectLst/>
                          <a:latin typeface="Calibri" panose="020F0502020204030204" pitchFamily="34" charset="0"/>
                        </a:rPr>
                        <a:t> $      49,491,242 </a:t>
                      </a:r>
                    </a:p>
                  </a:txBody>
                  <a:tcPr marL="6938" marR="6938" marT="693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45337415"/>
                  </a:ext>
                </a:extLst>
              </a:tr>
              <a:tr h="117950">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59515"/>
                  </a:ext>
                </a:extLst>
              </a:tr>
              <a:tr h="187333">
                <a:tc>
                  <a:txBody>
                    <a:bodyPr/>
                    <a:lstStyle/>
                    <a:p>
                      <a:pPr algn="l" rtl="0" fontAlgn="b"/>
                      <a:r>
                        <a:rPr lang="en-US" sz="1400" b="1" i="0" u="none" strike="noStrike">
                          <a:solidFill>
                            <a:srgbClr val="000000"/>
                          </a:solidFill>
                          <a:effectLst/>
                          <a:latin typeface="Calibri" panose="020F0502020204030204" pitchFamily="34" charset="0"/>
                        </a:rPr>
                        <a:t>Grand Total Stimulus Student Support</a:t>
                      </a:r>
                    </a:p>
                  </a:txBody>
                  <a:tcPr marL="6938" marR="6938" marT="6938" marB="0" anchor="b">
                    <a:lnL>
                      <a:noFill/>
                    </a:lnL>
                    <a:lnR>
                      <a:noFill/>
                    </a:lnR>
                    <a:lnT>
                      <a:noFill/>
                    </a:lnT>
                    <a:lnB>
                      <a:noFill/>
                    </a:lnB>
                  </a:tcPr>
                </a:tc>
                <a:tc>
                  <a:txBody>
                    <a:bodyPr/>
                    <a:lstStyle/>
                    <a:p>
                      <a:pPr algn="l" rtl="0" fontAlgn="b"/>
                      <a:r>
                        <a:rPr lang="en-US" sz="1400" b="1" i="0" u="none" strike="noStrike">
                          <a:solidFill>
                            <a:srgbClr val="000000"/>
                          </a:solidFill>
                          <a:effectLst/>
                          <a:latin typeface="Calibri" panose="020F0502020204030204" pitchFamily="34" charset="0"/>
                        </a:rPr>
                        <a:t> $      78,128,489 </a:t>
                      </a:r>
                    </a:p>
                  </a:txBody>
                  <a:tcPr marL="6938" marR="6938" marT="693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83958813"/>
                  </a:ext>
                </a:extLst>
              </a:tr>
              <a:tr h="124889">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6938" marR="6938" marT="6938"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0508191"/>
                  </a:ext>
                </a:extLst>
              </a:tr>
              <a:tr h="117950">
                <a:tc>
                  <a:txBody>
                    <a:bodyPr/>
                    <a:lstStyle/>
                    <a:p>
                      <a:pPr algn="l" rtl="0" fontAlgn="b"/>
                      <a:r>
                        <a:rPr lang="en-US" sz="900" b="0" i="0" u="none" strike="noStrike">
                          <a:solidFill>
                            <a:srgbClr val="000000"/>
                          </a:solidFill>
                          <a:effectLst/>
                          <a:latin typeface="Calibri" panose="020F0502020204030204" pitchFamily="34" charset="0"/>
                        </a:rPr>
                        <a:t>* Estimated</a:t>
                      </a:r>
                    </a:p>
                  </a:txBody>
                  <a:tcPr marL="6938" marR="6938" marT="693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6938" marR="6938" marT="6938" marB="0" anchor="b">
                    <a:lnL>
                      <a:noFill/>
                    </a:lnL>
                    <a:lnR>
                      <a:noFill/>
                    </a:lnR>
                    <a:lnT>
                      <a:noFill/>
                    </a:lnT>
                    <a:lnB>
                      <a:noFill/>
                    </a:lnB>
                  </a:tcPr>
                </a:tc>
                <a:extLst>
                  <a:ext uri="{0D108BD9-81ED-4DB2-BD59-A6C34878D82A}">
                    <a16:rowId xmlns:a16="http://schemas.microsoft.com/office/drawing/2014/main" val="3507169858"/>
                  </a:ext>
                </a:extLst>
              </a:tr>
            </a:tbl>
          </a:graphicData>
        </a:graphic>
      </p:graphicFrame>
    </p:spTree>
    <p:extLst>
      <p:ext uri="{BB962C8B-B14F-4D97-AF65-F5344CB8AC3E}">
        <p14:creationId xmlns:p14="http://schemas.microsoft.com/office/powerpoint/2010/main" val="3406463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4B66-4C92-42E0-BE2B-E0A7D93CD3B7}"/>
              </a:ext>
            </a:extLst>
          </p:cNvPr>
          <p:cNvSpPr>
            <a:spLocks noGrp="1"/>
          </p:cNvSpPr>
          <p:nvPr>
            <p:ph type="title"/>
          </p:nvPr>
        </p:nvSpPr>
        <p:spPr/>
        <p:txBody>
          <a:bodyPr>
            <a:normAutofit fontScale="90000"/>
          </a:bodyPr>
          <a:lstStyle/>
          <a:p>
            <a:r>
              <a:rPr lang="en-US" dirty="0"/>
              <a:t>Avis/Budget</a:t>
            </a:r>
          </a:p>
        </p:txBody>
      </p:sp>
      <p:sp>
        <p:nvSpPr>
          <p:cNvPr id="3" name="Content Placeholder 2">
            <a:extLst>
              <a:ext uri="{FF2B5EF4-FFF2-40B4-BE49-F238E27FC236}">
                <a16:creationId xmlns:a16="http://schemas.microsoft.com/office/drawing/2014/main" id="{5831B98D-7DFC-48A0-858A-8920A1F01190}"/>
              </a:ext>
            </a:extLst>
          </p:cNvPr>
          <p:cNvSpPr>
            <a:spLocks noGrp="1"/>
          </p:cNvSpPr>
          <p:nvPr>
            <p:ph idx="1"/>
          </p:nvPr>
        </p:nvSpPr>
        <p:spPr/>
        <p:txBody>
          <a:bodyPr/>
          <a:lstStyle/>
          <a:p>
            <a:r>
              <a:rPr lang="en-US" dirty="0"/>
              <a:t>Avis/Budget is the contracted rental car vendor.</a:t>
            </a:r>
          </a:p>
          <a:p>
            <a:r>
              <a:rPr lang="en-US" dirty="0"/>
              <a:t>OPS grad students must book leisure rentals in Concur to receive state rate.</a:t>
            </a:r>
          </a:p>
        </p:txBody>
      </p:sp>
    </p:spTree>
    <p:extLst>
      <p:ext uri="{BB962C8B-B14F-4D97-AF65-F5344CB8AC3E}">
        <p14:creationId xmlns:p14="http://schemas.microsoft.com/office/powerpoint/2010/main" val="360096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73C7-DC1F-467C-B719-3E78AE68B947}"/>
              </a:ext>
            </a:extLst>
          </p:cNvPr>
          <p:cNvSpPr>
            <a:spLocks noGrp="1"/>
          </p:cNvSpPr>
          <p:nvPr>
            <p:ph type="title"/>
          </p:nvPr>
        </p:nvSpPr>
        <p:spPr/>
        <p:txBody>
          <a:bodyPr>
            <a:normAutofit fontScale="90000"/>
          </a:bodyPr>
          <a:lstStyle/>
          <a:p>
            <a:r>
              <a:rPr lang="en-US" dirty="0"/>
              <a:t>New Max Hotel Rate</a:t>
            </a:r>
          </a:p>
        </p:txBody>
      </p:sp>
      <p:sp>
        <p:nvSpPr>
          <p:cNvPr id="3" name="Content Placeholder 2">
            <a:extLst>
              <a:ext uri="{FF2B5EF4-FFF2-40B4-BE49-F238E27FC236}">
                <a16:creationId xmlns:a16="http://schemas.microsoft.com/office/drawing/2014/main" id="{F3FFF3E3-E077-4B73-82D0-0ED7723B75AE}"/>
              </a:ext>
            </a:extLst>
          </p:cNvPr>
          <p:cNvSpPr>
            <a:spLocks noGrp="1"/>
          </p:cNvSpPr>
          <p:nvPr>
            <p:ph idx="1"/>
          </p:nvPr>
        </p:nvSpPr>
        <p:spPr/>
        <p:txBody>
          <a:bodyPr/>
          <a:lstStyle/>
          <a:p>
            <a:r>
              <a:rPr lang="en-US" dirty="0"/>
              <a:t>New max rate is $175/night before taxes &amp; fees</a:t>
            </a:r>
          </a:p>
        </p:txBody>
      </p:sp>
    </p:spTree>
    <p:extLst>
      <p:ext uri="{BB962C8B-B14F-4D97-AF65-F5344CB8AC3E}">
        <p14:creationId xmlns:p14="http://schemas.microsoft.com/office/powerpoint/2010/main" val="1573290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Virtual Conference</a:t>
            </a:r>
          </a:p>
        </p:txBody>
      </p:sp>
      <p:sp>
        <p:nvSpPr>
          <p:cNvPr id="3" name="Content Placeholder 2"/>
          <p:cNvSpPr>
            <a:spLocks noGrp="1"/>
          </p:cNvSpPr>
          <p:nvPr>
            <p:ph idx="1"/>
          </p:nvPr>
        </p:nvSpPr>
        <p:spPr/>
        <p:txBody>
          <a:bodyPr/>
          <a:lstStyle/>
          <a:p>
            <a:r>
              <a:rPr lang="en-US" dirty="0"/>
              <a:t>Virtual conferences are allowed</a:t>
            </a:r>
          </a:p>
          <a:p>
            <a:pPr lvl="1"/>
            <a:r>
              <a:rPr lang="en-US" dirty="0"/>
              <a:t>T-card, P-card, out of pocket all ok</a:t>
            </a:r>
          </a:p>
          <a:p>
            <a:pPr lvl="1"/>
            <a:r>
              <a:rPr lang="en-US" dirty="0"/>
              <a:t>P-Card if abstract fee, membership included</a:t>
            </a:r>
          </a:p>
          <a:p>
            <a:r>
              <a:rPr lang="en-US" dirty="0"/>
              <a:t>Non-travel expense report</a:t>
            </a:r>
          </a:p>
          <a:p>
            <a:r>
              <a:rPr lang="en-US" dirty="0"/>
              <a:t>No travel request needed</a:t>
            </a:r>
          </a:p>
        </p:txBody>
      </p:sp>
    </p:spTree>
    <p:extLst>
      <p:ext uri="{BB962C8B-B14F-4D97-AF65-F5344CB8AC3E}">
        <p14:creationId xmlns:p14="http://schemas.microsoft.com/office/powerpoint/2010/main" val="3740466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T-Card Reminder</a:t>
            </a:r>
          </a:p>
        </p:txBody>
      </p:sp>
      <p:sp>
        <p:nvSpPr>
          <p:cNvPr id="3" name="Content Placeholder 2"/>
          <p:cNvSpPr>
            <a:spLocks noGrp="1"/>
          </p:cNvSpPr>
          <p:nvPr>
            <p:ph idx="1"/>
          </p:nvPr>
        </p:nvSpPr>
        <p:spPr/>
        <p:txBody>
          <a:bodyPr>
            <a:normAutofit lnSpcReduction="10000"/>
          </a:bodyPr>
          <a:lstStyle/>
          <a:p>
            <a:r>
              <a:rPr lang="en-US" dirty="0"/>
              <a:t>Employees moving from one department to another must cancel their travel card.</a:t>
            </a:r>
          </a:p>
          <a:p>
            <a:r>
              <a:rPr lang="en-US" dirty="0"/>
              <a:t>Leaving FSU? </a:t>
            </a:r>
            <a:r>
              <a:rPr lang="en-US" dirty="0">
                <a:hlinkClick r:id="rId2"/>
              </a:rPr>
              <a:t>T-Card Cancellation Form</a:t>
            </a:r>
            <a:endParaRPr lang="en-US" dirty="0"/>
          </a:p>
          <a:p>
            <a:r>
              <a:rPr lang="en-US" dirty="0"/>
              <a:t>Do not purchase memberships on a t-card.</a:t>
            </a:r>
          </a:p>
          <a:p>
            <a:r>
              <a:rPr lang="en-US" dirty="0"/>
              <a:t>T-Card questions? Email </a:t>
            </a:r>
            <a:r>
              <a:rPr lang="en-US" dirty="0">
                <a:hlinkClick r:id="rId3"/>
              </a:rPr>
              <a:t>dmyrick@fsu.edu</a:t>
            </a:r>
            <a:endParaRPr lang="en-US" dirty="0"/>
          </a:p>
        </p:txBody>
      </p:sp>
    </p:spTree>
    <p:extLst>
      <p:ext uri="{BB962C8B-B14F-4D97-AF65-F5344CB8AC3E}">
        <p14:creationId xmlns:p14="http://schemas.microsoft.com/office/powerpoint/2010/main" val="156722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normAutofit/>
          </a:bodyPr>
          <a:lstStyle/>
          <a:p>
            <a:r>
              <a:rPr lang="en-US" dirty="0"/>
              <a:t>Questions?</a:t>
            </a:r>
          </a:p>
          <a:p>
            <a:pPr lvl="1"/>
            <a:r>
              <a:rPr lang="en-US" dirty="0">
                <a:hlinkClick r:id="rId3" action="ppaction://hlinkfile"/>
              </a:rPr>
              <a:t>Travel.fsu.edu</a:t>
            </a:r>
            <a:endParaRPr lang="en-US" dirty="0"/>
          </a:p>
          <a:p>
            <a:r>
              <a:rPr lang="en-US" dirty="0"/>
              <a:t>Lynn Masimore – Travel Manager</a:t>
            </a:r>
          </a:p>
          <a:p>
            <a:pPr lvl="1"/>
            <a:r>
              <a:rPr lang="en-US" dirty="0">
                <a:hlinkClick r:id="rId4"/>
              </a:rPr>
              <a:t>lmasimore@fsu.edu</a:t>
            </a:r>
            <a:endParaRPr lang="en-US" dirty="0"/>
          </a:p>
          <a:p>
            <a:pPr lvl="1"/>
            <a:r>
              <a:rPr lang="en-US" dirty="0">
                <a:hlinkClick r:id="rId5"/>
              </a:rPr>
              <a:t>travel@fsu.edu</a:t>
            </a:r>
            <a:endParaRPr lang="en-US" dirty="0"/>
          </a:p>
          <a:p>
            <a:pPr marL="457189" lvl="1" indent="0">
              <a:buNone/>
            </a:pPr>
            <a:endParaRPr lang="en-US" dirty="0"/>
          </a:p>
        </p:txBody>
      </p:sp>
    </p:spTree>
    <p:extLst>
      <p:ext uri="{BB962C8B-B14F-4D97-AF65-F5344CB8AC3E}">
        <p14:creationId xmlns:p14="http://schemas.microsoft.com/office/powerpoint/2010/main" val="2298118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Cash Management, Banking, &amp; Revenue Accounting </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16544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Cashnet Auxiliary eMarket</a:t>
            </a:r>
          </a:p>
        </p:txBody>
      </p:sp>
      <p:sp>
        <p:nvSpPr>
          <p:cNvPr id="3" name="Content Placeholder 2"/>
          <p:cNvSpPr>
            <a:spLocks noGrp="1"/>
          </p:cNvSpPr>
          <p:nvPr>
            <p:ph idx="1"/>
          </p:nvPr>
        </p:nvSpPr>
        <p:spPr/>
        <p:txBody>
          <a:bodyPr/>
          <a:lstStyle/>
          <a:p>
            <a:r>
              <a:rPr lang="en-US" dirty="0"/>
              <a:t>New option for Auxiliary AR/Billing customers to pay online using a credit/debit card! </a:t>
            </a:r>
          </a:p>
          <a:p>
            <a:r>
              <a:rPr lang="en-US" dirty="0"/>
              <a:t>No action needed from Auxiliary AR/Billing departments </a:t>
            </a:r>
          </a:p>
        </p:txBody>
      </p:sp>
    </p:spTree>
    <p:extLst>
      <p:ext uri="{BB962C8B-B14F-4D97-AF65-F5344CB8AC3E}">
        <p14:creationId xmlns:p14="http://schemas.microsoft.com/office/powerpoint/2010/main" val="13475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Cashnet Auxiliary eMarket</a:t>
            </a:r>
          </a:p>
        </p:txBody>
      </p:sp>
      <p:sp>
        <p:nvSpPr>
          <p:cNvPr id="3" name="Content Placeholder 2"/>
          <p:cNvSpPr>
            <a:spLocks noGrp="1"/>
          </p:cNvSpPr>
          <p:nvPr>
            <p:ph idx="1"/>
          </p:nvPr>
        </p:nvSpPr>
        <p:spPr/>
        <p:txBody>
          <a:bodyPr>
            <a:normAutofit fontScale="77500" lnSpcReduction="20000"/>
          </a:bodyPr>
          <a:lstStyle/>
          <a:p>
            <a:r>
              <a:rPr lang="en-US" dirty="0"/>
              <a:t>Customers navigate to the site and pay themselves </a:t>
            </a:r>
          </a:p>
          <a:p>
            <a:r>
              <a:rPr lang="en-US" dirty="0"/>
              <a:t>Departments </a:t>
            </a:r>
            <a:r>
              <a:rPr lang="en-US" i="1" u="sng" dirty="0"/>
              <a:t>cannot</a:t>
            </a:r>
            <a:r>
              <a:rPr lang="en-US" dirty="0"/>
              <a:t> enter card information on behalf of a customer who calls or presents a card in person </a:t>
            </a:r>
          </a:p>
          <a:p>
            <a:r>
              <a:rPr lang="en-US" dirty="0"/>
              <a:t>Not designed to replace existing point-of-sale solutions </a:t>
            </a:r>
          </a:p>
          <a:p>
            <a:r>
              <a:rPr lang="en-US" dirty="0"/>
              <a:t>Payment will systematically be entered into OMNI to close outstanding invoice(s), just like check payments mailed to Auxiliary Accounting P.O. Box </a:t>
            </a:r>
          </a:p>
        </p:txBody>
      </p:sp>
    </p:spTree>
    <p:extLst>
      <p:ext uri="{BB962C8B-B14F-4D97-AF65-F5344CB8AC3E}">
        <p14:creationId xmlns:p14="http://schemas.microsoft.com/office/powerpoint/2010/main" val="282521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Cashnet Auxiliary eMarket</a:t>
            </a:r>
          </a:p>
        </p:txBody>
      </p:sp>
      <p:sp>
        <p:nvSpPr>
          <p:cNvPr id="3" name="Content Placeholder 2"/>
          <p:cNvSpPr>
            <a:spLocks noGrp="1"/>
          </p:cNvSpPr>
          <p:nvPr>
            <p:ph idx="1"/>
          </p:nvPr>
        </p:nvSpPr>
        <p:spPr/>
        <p:txBody>
          <a:bodyPr>
            <a:normAutofit/>
          </a:bodyPr>
          <a:lstStyle/>
          <a:p>
            <a:r>
              <a:rPr lang="en-US" dirty="0"/>
              <a:t>Demo: Changes to Invoice</a:t>
            </a:r>
          </a:p>
          <a:p>
            <a:r>
              <a:rPr lang="en-US" dirty="0"/>
              <a:t>Demo: Site Navigation </a:t>
            </a:r>
          </a:p>
          <a:p>
            <a:pPr lvl="1"/>
            <a:r>
              <a:rPr lang="en-US" dirty="0"/>
              <a:t>(for customers only) </a:t>
            </a:r>
          </a:p>
        </p:txBody>
      </p:sp>
    </p:spTree>
    <p:extLst>
      <p:ext uri="{BB962C8B-B14F-4D97-AF65-F5344CB8AC3E}">
        <p14:creationId xmlns:p14="http://schemas.microsoft.com/office/powerpoint/2010/main" val="1434629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555E-E6BB-49E7-A6FF-D84D29E3D52B}"/>
              </a:ext>
            </a:extLst>
          </p:cNvPr>
          <p:cNvSpPr>
            <a:spLocks noGrp="1"/>
          </p:cNvSpPr>
          <p:nvPr>
            <p:ph type="title"/>
          </p:nvPr>
        </p:nvSpPr>
        <p:spPr/>
        <p:txBody>
          <a:bodyPr>
            <a:normAutofit fontScale="90000"/>
          </a:bodyPr>
          <a:lstStyle/>
          <a:p>
            <a:r>
              <a:rPr lang="en-US" dirty="0"/>
              <a:t>Miscellaneous Deposit Guidance</a:t>
            </a:r>
          </a:p>
        </p:txBody>
      </p:sp>
      <p:sp>
        <p:nvSpPr>
          <p:cNvPr id="3" name="Content Placeholder 2">
            <a:extLst>
              <a:ext uri="{FF2B5EF4-FFF2-40B4-BE49-F238E27FC236}">
                <a16:creationId xmlns:a16="http://schemas.microsoft.com/office/drawing/2014/main" id="{CE920DCF-EEEC-4A35-A20B-04D65E39C1B9}"/>
              </a:ext>
            </a:extLst>
          </p:cNvPr>
          <p:cNvSpPr>
            <a:spLocks noGrp="1"/>
          </p:cNvSpPr>
          <p:nvPr>
            <p:ph idx="1"/>
          </p:nvPr>
        </p:nvSpPr>
        <p:spPr/>
        <p:txBody>
          <a:bodyPr>
            <a:normAutofit fontScale="92500" lnSpcReduction="20000"/>
          </a:bodyPr>
          <a:lstStyle/>
          <a:p>
            <a:r>
              <a:rPr lang="en-US" dirty="0"/>
              <a:t>Updates to improve clarity and account for various scenarios </a:t>
            </a:r>
          </a:p>
          <a:p>
            <a:pPr lvl="1"/>
            <a:r>
              <a:rPr lang="en-US" dirty="0"/>
              <a:t>Travel “scholarships”/ “grants”</a:t>
            </a:r>
          </a:p>
          <a:p>
            <a:pPr lvl="1"/>
            <a:r>
              <a:rPr lang="en-US" dirty="0"/>
              <a:t>Insurance recoveries </a:t>
            </a:r>
          </a:p>
          <a:p>
            <a:pPr lvl="1"/>
            <a:r>
              <a:rPr lang="en-US" dirty="0"/>
              <a:t>Repayments of t-card, p-card unallowable expenses </a:t>
            </a:r>
          </a:p>
          <a:p>
            <a:pPr lvl="1"/>
            <a:r>
              <a:rPr lang="en-US" dirty="0"/>
              <a:t>Etc. </a:t>
            </a:r>
          </a:p>
        </p:txBody>
      </p:sp>
    </p:spTree>
    <p:extLst>
      <p:ext uri="{BB962C8B-B14F-4D97-AF65-F5344CB8AC3E}">
        <p14:creationId xmlns:p14="http://schemas.microsoft.com/office/powerpoint/2010/main" val="15331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10"/>
            <a:ext cx="8229600" cy="729154"/>
          </a:xfrm>
        </p:spPr>
        <p:txBody>
          <a:bodyPr>
            <a:normAutofit fontScale="90000"/>
          </a:bodyPr>
          <a:lstStyle/>
          <a:p>
            <a:r>
              <a:rPr lang="en-US" dirty="0"/>
              <a:t>CARES Institutional Expenses</a:t>
            </a:r>
          </a:p>
        </p:txBody>
      </p:sp>
      <p:graphicFrame>
        <p:nvGraphicFramePr>
          <p:cNvPr id="3" name="Table 2"/>
          <p:cNvGraphicFramePr>
            <a:graphicFrameLocks noGrp="1"/>
          </p:cNvGraphicFramePr>
          <p:nvPr/>
        </p:nvGraphicFramePr>
        <p:xfrm>
          <a:off x="1426401" y="1685201"/>
          <a:ext cx="6291198" cy="2733681"/>
        </p:xfrm>
        <a:graphic>
          <a:graphicData uri="http://schemas.openxmlformats.org/drawingml/2006/table">
            <a:tbl>
              <a:tblPr/>
              <a:tblGrid>
                <a:gridCol w="599162">
                  <a:extLst>
                    <a:ext uri="{9D8B030D-6E8A-4147-A177-3AD203B41FA5}">
                      <a16:colId xmlns:a16="http://schemas.microsoft.com/office/drawing/2014/main" val="986534286"/>
                    </a:ext>
                  </a:extLst>
                </a:gridCol>
                <a:gridCol w="4506195">
                  <a:extLst>
                    <a:ext uri="{9D8B030D-6E8A-4147-A177-3AD203B41FA5}">
                      <a16:colId xmlns:a16="http://schemas.microsoft.com/office/drawing/2014/main" val="2355555913"/>
                    </a:ext>
                  </a:extLst>
                </a:gridCol>
                <a:gridCol w="1185841">
                  <a:extLst>
                    <a:ext uri="{9D8B030D-6E8A-4147-A177-3AD203B41FA5}">
                      <a16:colId xmlns:a16="http://schemas.microsoft.com/office/drawing/2014/main" val="1112196828"/>
                    </a:ext>
                  </a:extLst>
                </a:gridCol>
              </a:tblGrid>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rtl="0" fontAlgn="b"/>
                      <a:r>
                        <a:rPr lang="en-US" sz="1200" b="1" i="0" u="sng" strike="noStrike">
                          <a:solidFill>
                            <a:srgbClr val="000000"/>
                          </a:solidFill>
                          <a:effectLst/>
                          <a:latin typeface="Calibri" panose="020F0502020204030204" pitchFamily="34" charset="0"/>
                        </a:rPr>
                        <a:t>   Amount   </a:t>
                      </a:r>
                    </a:p>
                  </a:txBody>
                  <a:tcPr marL="7490" marR="7490" marT="7490" marB="0" anchor="b">
                    <a:lnL>
                      <a:noFill/>
                    </a:lnL>
                    <a:lnR>
                      <a:noFill/>
                    </a:lnR>
                    <a:lnT>
                      <a:noFill/>
                    </a:lnT>
                    <a:lnB>
                      <a:noFill/>
                    </a:lnB>
                  </a:tcPr>
                </a:tc>
                <a:extLst>
                  <a:ext uri="{0D108BD9-81ED-4DB2-BD59-A6C34878D82A}">
                    <a16:rowId xmlns:a16="http://schemas.microsoft.com/office/drawing/2014/main" val="2445488925"/>
                  </a:ext>
                </a:extLst>
              </a:tr>
              <a:tr h="194728">
                <a:tc gridSpan="2">
                  <a:txBody>
                    <a:bodyPr/>
                    <a:lstStyle/>
                    <a:p>
                      <a:pPr algn="l" rtl="0" fontAlgn="ctr"/>
                      <a:r>
                        <a:rPr lang="en-US" sz="1200" b="1" i="0" u="none" strike="noStrike">
                          <a:solidFill>
                            <a:srgbClr val="000000"/>
                          </a:solidFill>
                          <a:effectLst/>
                          <a:latin typeface="Calibri" panose="020F0502020204030204" pitchFamily="34" charset="0"/>
                        </a:rPr>
                        <a:t>CARES 1 Institutional Funding</a:t>
                      </a:r>
                    </a:p>
                  </a:txBody>
                  <a:tcPr marL="7490" marR="7490" marT="7490" marB="0" anchor="ctr">
                    <a:lnL>
                      <a:noFill/>
                    </a:lnL>
                    <a:lnR>
                      <a:noFill/>
                    </a:lnR>
                    <a:lnT>
                      <a:noFill/>
                    </a:lnT>
                    <a:lnB>
                      <a:noFill/>
                    </a:lnB>
                  </a:tcPr>
                </a:tc>
                <a:tc hMerge="1">
                  <a:txBody>
                    <a:bodyPr/>
                    <a:lstStyle/>
                    <a:p>
                      <a:endParaRPr lang="en-US"/>
                    </a:p>
                  </a:txBody>
                  <a:tcPr/>
                </a:tc>
                <a:tc>
                  <a:txBody>
                    <a:bodyPr/>
                    <a:lstStyle/>
                    <a:p>
                      <a:pPr algn="ctr" rtl="0" fontAlgn="ctr"/>
                      <a:r>
                        <a:rPr lang="en-US" sz="1200" b="1" i="0" u="none" strike="noStrike">
                          <a:solidFill>
                            <a:srgbClr val="000000"/>
                          </a:solidFill>
                          <a:effectLst/>
                          <a:latin typeface="Calibri" panose="020F0502020204030204" pitchFamily="34" charset="0"/>
                        </a:rPr>
                        <a:t> $        14,699,914 </a:t>
                      </a:r>
                    </a:p>
                  </a:txBody>
                  <a:tcPr marL="7490" marR="7490" marT="7490" marB="0" anchor="ctr">
                    <a:lnL>
                      <a:noFill/>
                    </a:lnL>
                    <a:lnR>
                      <a:noFill/>
                    </a:lnR>
                    <a:lnT>
                      <a:noFill/>
                    </a:lnT>
                    <a:lnB>
                      <a:noFill/>
                    </a:lnB>
                  </a:tcPr>
                </a:tc>
                <a:extLst>
                  <a:ext uri="{0D108BD9-81ED-4DB2-BD59-A6C34878D82A}">
                    <a16:rowId xmlns:a16="http://schemas.microsoft.com/office/drawing/2014/main" val="172515250"/>
                  </a:ext>
                </a:extLst>
              </a:tr>
              <a:tr h="194728">
                <a:tc gridSpan="2">
                  <a:txBody>
                    <a:bodyPr/>
                    <a:lstStyle/>
                    <a:p>
                      <a:pPr algn="l" rtl="0" fontAlgn="b"/>
                      <a:r>
                        <a:rPr lang="en-US" sz="1200" b="1" i="0" u="none" strike="noStrike">
                          <a:solidFill>
                            <a:srgbClr val="000000"/>
                          </a:solidFill>
                          <a:effectLst/>
                          <a:latin typeface="Calibri" panose="020F0502020204030204" pitchFamily="34" charset="0"/>
                        </a:rPr>
                        <a:t>Expenses</a:t>
                      </a:r>
                    </a:p>
                  </a:txBody>
                  <a:tcPr marL="7490" marR="7490" marT="749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extLst>
                  <a:ext uri="{0D108BD9-81ED-4DB2-BD59-A6C34878D82A}">
                    <a16:rowId xmlns:a16="http://schemas.microsoft.com/office/drawing/2014/main" val="1411463464"/>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Spring 2020 International Programs Refunds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          4,000,000 </a:t>
                      </a:r>
                    </a:p>
                  </a:txBody>
                  <a:tcPr marL="7490" marR="7490" marT="7490" marB="0" anchor="b">
                    <a:lnL>
                      <a:noFill/>
                    </a:lnL>
                    <a:lnR>
                      <a:noFill/>
                    </a:lnR>
                    <a:lnT>
                      <a:noFill/>
                    </a:lnT>
                    <a:lnB>
                      <a:noFill/>
                    </a:lnB>
                  </a:tcPr>
                </a:tc>
                <a:extLst>
                  <a:ext uri="{0D108BD9-81ED-4DB2-BD59-A6C34878D82A}">
                    <a16:rowId xmlns:a16="http://schemas.microsoft.com/office/drawing/2014/main" val="2612931168"/>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Spring 2020 Housing Refunds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3,000,000 </a:t>
                      </a:r>
                    </a:p>
                  </a:txBody>
                  <a:tcPr marL="7490" marR="7490" marT="7490" marB="0" anchor="b">
                    <a:lnL>
                      <a:noFill/>
                    </a:lnL>
                    <a:lnR>
                      <a:noFill/>
                    </a:lnR>
                    <a:lnT>
                      <a:noFill/>
                    </a:lnT>
                    <a:lnB>
                      <a:noFill/>
                    </a:lnB>
                  </a:tcPr>
                </a:tc>
                <a:extLst>
                  <a:ext uri="{0D108BD9-81ED-4DB2-BD59-A6C34878D82A}">
                    <a16:rowId xmlns:a16="http://schemas.microsoft.com/office/drawing/2014/main" val="3634210269"/>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Student/Faculty/Staff Testing, Contact Tracing, Vaccinations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1,560,625 </a:t>
                      </a:r>
                    </a:p>
                  </a:txBody>
                  <a:tcPr marL="7490" marR="7490" marT="7490" marB="0" anchor="b">
                    <a:lnL>
                      <a:noFill/>
                    </a:lnL>
                    <a:lnR>
                      <a:noFill/>
                    </a:lnR>
                    <a:lnT>
                      <a:noFill/>
                    </a:lnT>
                    <a:lnB>
                      <a:noFill/>
                    </a:lnB>
                  </a:tcPr>
                </a:tc>
                <a:extLst>
                  <a:ext uri="{0D108BD9-81ED-4DB2-BD59-A6C34878D82A}">
                    <a16:rowId xmlns:a16="http://schemas.microsoft.com/office/drawing/2014/main" val="2998093808"/>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Spring 2020 Meal Plan Refunds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978,000 </a:t>
                      </a:r>
                    </a:p>
                  </a:txBody>
                  <a:tcPr marL="7490" marR="7490" marT="7490" marB="0" anchor="b">
                    <a:lnL>
                      <a:noFill/>
                    </a:lnL>
                    <a:lnR>
                      <a:noFill/>
                    </a:lnR>
                    <a:lnT>
                      <a:noFill/>
                    </a:lnT>
                    <a:lnB>
                      <a:noFill/>
                    </a:lnB>
                  </a:tcPr>
                </a:tc>
                <a:extLst>
                  <a:ext uri="{0D108BD9-81ED-4DB2-BD59-A6C34878D82A}">
                    <a16:rowId xmlns:a16="http://schemas.microsoft.com/office/drawing/2014/main" val="343303563"/>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Campus-wide Technology Services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961,367 </a:t>
                      </a:r>
                    </a:p>
                  </a:txBody>
                  <a:tcPr marL="7490" marR="7490" marT="7490" marB="0" anchor="b">
                    <a:lnL>
                      <a:noFill/>
                    </a:lnL>
                    <a:lnR>
                      <a:noFill/>
                    </a:lnR>
                    <a:lnT>
                      <a:noFill/>
                    </a:lnT>
                    <a:lnB>
                      <a:noFill/>
                    </a:lnB>
                  </a:tcPr>
                </a:tc>
                <a:extLst>
                  <a:ext uri="{0D108BD9-81ED-4DB2-BD59-A6C34878D82A}">
                    <a16:rowId xmlns:a16="http://schemas.microsoft.com/office/drawing/2014/main" val="207800259"/>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Campus PPE, Safety &amp; Operations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921,822 </a:t>
                      </a:r>
                    </a:p>
                  </a:txBody>
                  <a:tcPr marL="7490" marR="7490" marT="7490" marB="0" anchor="b">
                    <a:lnL>
                      <a:noFill/>
                    </a:lnL>
                    <a:lnR>
                      <a:noFill/>
                    </a:lnR>
                    <a:lnT>
                      <a:noFill/>
                    </a:lnT>
                    <a:lnB>
                      <a:noFill/>
                    </a:lnB>
                  </a:tcPr>
                </a:tc>
                <a:extLst>
                  <a:ext uri="{0D108BD9-81ED-4DB2-BD59-A6C34878D82A}">
                    <a16:rowId xmlns:a16="http://schemas.microsoft.com/office/drawing/2014/main" val="3781313185"/>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Off-campus quarantine housing</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301,625 </a:t>
                      </a:r>
                    </a:p>
                  </a:txBody>
                  <a:tcPr marL="7490" marR="7490" marT="7490" marB="0" anchor="b">
                    <a:lnL>
                      <a:noFill/>
                    </a:lnL>
                    <a:lnR>
                      <a:noFill/>
                    </a:lnR>
                    <a:lnT>
                      <a:noFill/>
                    </a:lnT>
                    <a:lnB>
                      <a:noFill/>
                    </a:lnB>
                  </a:tcPr>
                </a:tc>
                <a:extLst>
                  <a:ext uri="{0D108BD9-81ED-4DB2-BD59-A6C34878D82A}">
                    <a16:rowId xmlns:a16="http://schemas.microsoft.com/office/drawing/2014/main" val="804152186"/>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Shipping/Travel Reimbursements to Students</a:t>
                      </a:r>
                    </a:p>
                  </a:txBody>
                  <a:tcPr marL="7490" marR="7490" marT="7490" marB="0" anchor="b">
                    <a:lnL>
                      <a:noFill/>
                    </a:lnL>
                    <a:lnR>
                      <a:noFill/>
                    </a:lnR>
                    <a:lnT>
                      <a:noFill/>
                    </a:lnT>
                    <a:lnB>
                      <a:noFill/>
                    </a:lnB>
                  </a:tcPr>
                </a:tc>
                <a:tc>
                  <a:txBody>
                    <a:bodyPr/>
                    <a:lstStyle/>
                    <a:p>
                      <a:pPr algn="l" rtl="0" fontAlgn="b"/>
                      <a:r>
                        <a:rPr lang="en-US" sz="1200" b="0" i="0" u="none" strike="noStrike">
                          <a:solidFill>
                            <a:srgbClr val="000000"/>
                          </a:solidFill>
                          <a:effectLst/>
                          <a:latin typeface="Calibri" panose="020F0502020204030204" pitchFamily="34" charset="0"/>
                        </a:rPr>
                        <a:t>                205,883 </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384251"/>
                  </a:ext>
                </a:extLst>
              </a:tr>
              <a:tr h="194728">
                <a:tc gridSpan="2">
                  <a:txBody>
                    <a:bodyPr/>
                    <a:lstStyle/>
                    <a:p>
                      <a:pPr algn="l" rtl="0" fontAlgn="b"/>
                      <a:r>
                        <a:rPr lang="en-US" sz="1200" b="1" i="0" u="none" strike="noStrike">
                          <a:solidFill>
                            <a:srgbClr val="000000"/>
                          </a:solidFill>
                          <a:effectLst/>
                          <a:latin typeface="Calibri" panose="020F0502020204030204" pitchFamily="34" charset="0"/>
                        </a:rPr>
                        <a:t>Expense Total</a:t>
                      </a:r>
                    </a:p>
                  </a:txBody>
                  <a:tcPr marL="7490" marR="7490" marT="7490" marB="0" anchor="b">
                    <a:lnL>
                      <a:noFill/>
                    </a:lnL>
                    <a:lnR>
                      <a:noFill/>
                    </a:lnR>
                    <a:lnT>
                      <a:noFill/>
                    </a:lnT>
                    <a:lnB>
                      <a:noFill/>
                    </a:lnB>
                  </a:tcPr>
                </a:tc>
                <a:tc hMerge="1">
                  <a:txBody>
                    <a:bodyPr/>
                    <a:lstStyle/>
                    <a:p>
                      <a:endParaRPr lang="en-US"/>
                    </a:p>
                  </a:txBody>
                  <a:tcPr/>
                </a:tc>
                <a:tc>
                  <a:txBody>
                    <a:bodyPr/>
                    <a:lstStyle/>
                    <a:p>
                      <a:pPr algn="l" rtl="0" fontAlgn="b"/>
                      <a:r>
                        <a:rPr lang="en-US" sz="1200" b="1" i="0" u="none" strike="noStrike">
                          <a:solidFill>
                            <a:srgbClr val="000000"/>
                          </a:solidFill>
                          <a:effectLst/>
                          <a:latin typeface="Calibri" panose="020F0502020204030204" pitchFamily="34" charset="0"/>
                        </a:rPr>
                        <a:t> $        11,929,322 </a:t>
                      </a:r>
                    </a:p>
                  </a:txBody>
                  <a:tcPr marL="7490" marR="7490" marT="749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676123"/>
                  </a:ext>
                </a:extLst>
              </a:tr>
              <a:tr h="194728">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883462"/>
                  </a:ext>
                </a:extLst>
              </a:tr>
              <a:tr h="202217">
                <a:tc gridSpan="2">
                  <a:txBody>
                    <a:bodyPr/>
                    <a:lstStyle/>
                    <a:p>
                      <a:pPr algn="l" rtl="0" fontAlgn="b"/>
                      <a:r>
                        <a:rPr lang="en-US" sz="1200" b="1" i="0" u="none" strike="noStrike">
                          <a:solidFill>
                            <a:srgbClr val="000000"/>
                          </a:solidFill>
                          <a:effectLst/>
                          <a:latin typeface="Calibri" panose="020F0502020204030204" pitchFamily="34" charset="0"/>
                        </a:rPr>
                        <a:t>Balance </a:t>
                      </a:r>
                    </a:p>
                  </a:txBody>
                  <a:tcPr marL="7490" marR="7490" marT="7490" marB="0" anchor="b">
                    <a:lnL>
                      <a:noFill/>
                    </a:lnL>
                    <a:lnR>
                      <a:noFill/>
                    </a:lnR>
                    <a:lnT>
                      <a:noFill/>
                    </a:lnT>
                    <a:lnB>
                      <a:noFill/>
                    </a:lnB>
                  </a:tcPr>
                </a:tc>
                <a:tc hMerge="1">
                  <a:txBody>
                    <a:bodyPr/>
                    <a:lstStyle/>
                    <a:p>
                      <a:endParaRPr lang="en-US"/>
                    </a:p>
                  </a:txBody>
                  <a:tcPr/>
                </a:tc>
                <a:tc>
                  <a:txBody>
                    <a:bodyPr/>
                    <a:lstStyle/>
                    <a:p>
                      <a:pPr algn="l" rtl="0" fontAlgn="b"/>
                      <a:r>
                        <a:rPr lang="en-US" sz="1200" b="1" i="0" u="none" strike="noStrike" dirty="0">
                          <a:solidFill>
                            <a:srgbClr val="000000"/>
                          </a:solidFill>
                          <a:effectLst/>
                          <a:latin typeface="Calibri" panose="020F0502020204030204" pitchFamily="34" charset="0"/>
                        </a:rPr>
                        <a:t> $          2,770,592 </a:t>
                      </a:r>
                    </a:p>
                  </a:txBody>
                  <a:tcPr marL="7490" marR="7490" marT="749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33554736"/>
                  </a:ext>
                </a:extLst>
              </a:tr>
            </a:tbl>
          </a:graphicData>
        </a:graphic>
      </p:graphicFrame>
    </p:spTree>
    <p:extLst>
      <p:ext uri="{BB962C8B-B14F-4D97-AF65-F5344CB8AC3E}">
        <p14:creationId xmlns:p14="http://schemas.microsoft.com/office/powerpoint/2010/main" val="1373775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555E-E6BB-49E7-A6FF-D84D29E3D52B}"/>
              </a:ext>
            </a:extLst>
          </p:cNvPr>
          <p:cNvSpPr>
            <a:spLocks noGrp="1"/>
          </p:cNvSpPr>
          <p:nvPr>
            <p:ph type="title"/>
          </p:nvPr>
        </p:nvSpPr>
        <p:spPr/>
        <p:txBody>
          <a:bodyPr>
            <a:normAutofit fontScale="90000"/>
          </a:bodyPr>
          <a:lstStyle/>
          <a:p>
            <a:r>
              <a:rPr lang="en-US" dirty="0"/>
              <a:t>All-Auxiliary Meeting 2021</a:t>
            </a:r>
          </a:p>
        </p:txBody>
      </p:sp>
      <p:sp>
        <p:nvSpPr>
          <p:cNvPr id="3" name="Content Placeholder 2">
            <a:extLst>
              <a:ext uri="{FF2B5EF4-FFF2-40B4-BE49-F238E27FC236}">
                <a16:creationId xmlns:a16="http://schemas.microsoft.com/office/drawing/2014/main" id="{CE920DCF-EEEC-4A35-A20B-04D65E39C1B9}"/>
              </a:ext>
            </a:extLst>
          </p:cNvPr>
          <p:cNvSpPr>
            <a:spLocks noGrp="1"/>
          </p:cNvSpPr>
          <p:nvPr>
            <p:ph idx="1"/>
          </p:nvPr>
        </p:nvSpPr>
        <p:spPr/>
        <p:txBody>
          <a:bodyPr>
            <a:normAutofit fontScale="85000" lnSpcReduction="10000"/>
          </a:bodyPr>
          <a:lstStyle/>
          <a:p>
            <a:r>
              <a:rPr lang="en-US" dirty="0"/>
              <a:t>Late May – Stay tuned for date announcement!</a:t>
            </a:r>
          </a:p>
          <a:p>
            <a:r>
              <a:rPr lang="en-US" dirty="0"/>
              <a:t>Presenters &amp; Topics will be finalized in early April </a:t>
            </a:r>
          </a:p>
          <a:p>
            <a:r>
              <a:rPr lang="en-US" dirty="0"/>
              <a:t>Topics may include: </a:t>
            </a:r>
          </a:p>
          <a:p>
            <a:pPr lvl="2"/>
            <a:r>
              <a:rPr lang="en-US" dirty="0"/>
              <a:t>Cashnet Financials Updates </a:t>
            </a:r>
          </a:p>
          <a:p>
            <a:pPr lvl="2"/>
            <a:r>
              <a:rPr lang="en-US" dirty="0"/>
              <a:t>Miscellaneous Deposit Guidance review </a:t>
            </a:r>
          </a:p>
          <a:p>
            <a:pPr lvl="2"/>
            <a:r>
              <a:rPr lang="en-US" dirty="0"/>
              <a:t>Year-end auxiliary billing and deposit processing deadlines </a:t>
            </a:r>
          </a:p>
          <a:p>
            <a:pPr lvl="2"/>
            <a:r>
              <a:rPr lang="en-US" dirty="0"/>
              <a:t>&amp; other topics relevant to auxiliaries across campus </a:t>
            </a:r>
          </a:p>
          <a:p>
            <a:pPr marL="914400" lvl="2" indent="0">
              <a:buNone/>
            </a:pPr>
            <a:endParaRPr lang="en-US" dirty="0"/>
          </a:p>
        </p:txBody>
      </p:sp>
    </p:spTree>
    <p:extLst>
      <p:ext uri="{BB962C8B-B14F-4D97-AF65-F5344CB8AC3E}">
        <p14:creationId xmlns:p14="http://schemas.microsoft.com/office/powerpoint/2010/main" val="6629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555E-E6BB-49E7-A6FF-D84D29E3D52B}"/>
              </a:ext>
            </a:extLst>
          </p:cNvPr>
          <p:cNvSpPr>
            <a:spLocks noGrp="1"/>
          </p:cNvSpPr>
          <p:nvPr>
            <p:ph type="title"/>
          </p:nvPr>
        </p:nvSpPr>
        <p:spPr/>
        <p:txBody>
          <a:bodyPr>
            <a:normAutofit fontScale="90000"/>
          </a:bodyPr>
          <a:lstStyle/>
          <a:p>
            <a:r>
              <a:rPr lang="en-US" dirty="0"/>
              <a:t>All-Auxiliary Meeting 2021</a:t>
            </a:r>
          </a:p>
        </p:txBody>
      </p:sp>
      <p:sp>
        <p:nvSpPr>
          <p:cNvPr id="3" name="Content Placeholder 2">
            <a:extLst>
              <a:ext uri="{FF2B5EF4-FFF2-40B4-BE49-F238E27FC236}">
                <a16:creationId xmlns:a16="http://schemas.microsoft.com/office/drawing/2014/main" id="{CE920DCF-EEEC-4A35-A20B-04D65E39C1B9}"/>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Have a question or a topic for the meeting? </a:t>
            </a:r>
          </a:p>
          <a:p>
            <a:pPr lvl="1"/>
            <a:r>
              <a:rPr lang="en-US" dirty="0"/>
              <a:t>Email </a:t>
            </a:r>
            <a:r>
              <a:rPr lang="en-US" dirty="0">
                <a:hlinkClick r:id="rId2"/>
              </a:rPr>
              <a:t>crayne@fsu.edu</a:t>
            </a:r>
            <a:r>
              <a:rPr lang="en-US" dirty="0"/>
              <a:t> or </a:t>
            </a:r>
            <a:r>
              <a:rPr lang="en-US" dirty="0">
                <a:hlinkClick r:id="rId3"/>
              </a:rPr>
              <a:t>rjames3@fsu.edu</a:t>
            </a:r>
            <a:r>
              <a:rPr lang="en-US" dirty="0"/>
              <a:t> </a:t>
            </a:r>
          </a:p>
          <a:p>
            <a:pPr marL="914400" lvl="2" indent="0">
              <a:buNone/>
            </a:pPr>
            <a:endParaRPr lang="en-US" dirty="0"/>
          </a:p>
        </p:txBody>
      </p:sp>
    </p:spTree>
    <p:extLst>
      <p:ext uri="{BB962C8B-B14F-4D97-AF65-F5344CB8AC3E}">
        <p14:creationId xmlns:p14="http://schemas.microsoft.com/office/powerpoint/2010/main" val="2786578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normAutofit fontScale="92500" lnSpcReduction="20000"/>
          </a:bodyPr>
          <a:lstStyle/>
          <a:p>
            <a:r>
              <a:rPr lang="en-US" dirty="0"/>
              <a:t>Cassandra Rayne Gross | </a:t>
            </a:r>
            <a:r>
              <a:rPr lang="en-US" dirty="0">
                <a:hlinkClick r:id="rId2"/>
              </a:rPr>
              <a:t>crayne@fsu.edu</a:t>
            </a:r>
            <a:r>
              <a:rPr lang="en-US" dirty="0"/>
              <a:t> </a:t>
            </a:r>
          </a:p>
          <a:p>
            <a:pPr lvl="1"/>
            <a:r>
              <a:rPr lang="en-US" dirty="0"/>
              <a:t>Revenue Accounting | Rashad James  </a:t>
            </a:r>
            <a:r>
              <a:rPr lang="en-US" dirty="0">
                <a:hlinkClick r:id="rId3"/>
              </a:rPr>
              <a:t>rjames3@fsu.edu</a:t>
            </a:r>
            <a:r>
              <a:rPr lang="en-US" dirty="0"/>
              <a:t> </a:t>
            </a:r>
          </a:p>
          <a:p>
            <a:pPr lvl="2"/>
            <a:r>
              <a:rPr lang="en-US" dirty="0"/>
              <a:t>Deposit Accounting: </a:t>
            </a:r>
            <a:r>
              <a:rPr lang="en-US" dirty="0">
                <a:hlinkClick r:id="rId4"/>
              </a:rPr>
              <a:t>ctl-deposits@fsu.edu</a:t>
            </a:r>
            <a:r>
              <a:rPr lang="en-US" dirty="0"/>
              <a:t> </a:t>
            </a:r>
          </a:p>
          <a:p>
            <a:pPr lvl="2"/>
            <a:r>
              <a:rPr lang="en-US" dirty="0"/>
              <a:t>Auxiliary Accounting: </a:t>
            </a:r>
            <a:r>
              <a:rPr lang="en-US" dirty="0">
                <a:hlinkClick r:id="rId5"/>
              </a:rPr>
              <a:t>ctl-auxiliaryaccounting@fsu.edu</a:t>
            </a:r>
            <a:r>
              <a:rPr lang="en-US" dirty="0"/>
              <a:t> </a:t>
            </a:r>
          </a:p>
          <a:p>
            <a:pPr lvl="1"/>
            <a:r>
              <a:rPr lang="en-US" dirty="0"/>
              <a:t>Cash Management &amp; Banking | Dan Wussler  </a:t>
            </a:r>
            <a:r>
              <a:rPr lang="en-US" dirty="0">
                <a:hlinkClick r:id="rId6"/>
              </a:rPr>
              <a:t>dwussler@fsu.edu</a:t>
            </a:r>
            <a:r>
              <a:rPr lang="en-US" dirty="0"/>
              <a:t> </a:t>
            </a:r>
          </a:p>
        </p:txBody>
      </p:sp>
    </p:spTree>
    <p:extLst>
      <p:ext uri="{BB962C8B-B14F-4D97-AF65-F5344CB8AC3E}">
        <p14:creationId xmlns:p14="http://schemas.microsoft.com/office/powerpoint/2010/main" val="4225252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Business Services</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3759499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Payment Guidance</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Based on departmental feedback, several recent changes to the guidance have been made in the following areas:</a:t>
            </a:r>
            <a:br>
              <a:rPr lang="en-US" sz="2000" dirty="0"/>
            </a:br>
            <a:endParaRPr lang="en-US" sz="2000" dirty="0"/>
          </a:p>
          <a:p>
            <a:r>
              <a:rPr lang="en-US" sz="2000" dirty="0"/>
              <a:t>Account Code Changes</a:t>
            </a:r>
          </a:p>
          <a:p>
            <a:r>
              <a:rPr lang="en-US" sz="2000" dirty="0"/>
              <a:t>New Query</a:t>
            </a:r>
          </a:p>
          <a:p>
            <a:r>
              <a:rPr lang="en-US" sz="2000" dirty="0"/>
              <a:t>Form Updates</a:t>
            </a:r>
            <a:br>
              <a:rPr lang="en-US" sz="2000" dirty="0"/>
            </a:br>
            <a:endParaRPr lang="en-US" sz="2000" dirty="0"/>
          </a:p>
          <a:p>
            <a:pPr marL="0" indent="0">
              <a:buNone/>
            </a:pPr>
            <a:r>
              <a:rPr lang="en-US" sz="2000" dirty="0">
                <a:solidFill>
                  <a:srgbClr val="000000"/>
                </a:solidFill>
                <a:latin typeface="Calibri" panose="020F0502020204030204" pitchFamily="34" charset="0"/>
                <a:ea typeface="Calibri" panose="020F0502020204030204" pitchFamily="34" charset="0"/>
              </a:rPr>
              <a:t>You can find an updated form, addendum, and FAQ’s on our website here: </a:t>
            </a:r>
            <a:r>
              <a:rPr lang="en-US" sz="2000" u="sng" dirty="0">
                <a:solidFill>
                  <a:srgbClr val="00000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https://controller.vpfa.fsu.edu/services/tax-compliance/student-payments</a:t>
            </a:r>
            <a:r>
              <a:rPr lang="en-US" sz="2000" u="sng" dirty="0">
                <a:solidFill>
                  <a:srgbClr val="000000"/>
                </a:solidFill>
                <a:latin typeface="Calibri" panose="020F0502020204030204" pitchFamily="34" charset="0"/>
                <a:ea typeface="Calibri" panose="020F0502020204030204" pitchFamily="34" charset="0"/>
              </a:rPr>
              <a:t> </a:t>
            </a: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3261236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351"/>
            <a:ext cx="8229600" cy="3765149"/>
          </a:xfrm>
        </p:spPr>
        <p:txBody>
          <a:bodyPr/>
          <a:lstStyle/>
          <a:p>
            <a:r>
              <a:rPr lang="en-US" dirty="0"/>
              <a:t>Account Code Changes</a:t>
            </a:r>
            <a:br>
              <a:rPr lang="en-US" dirty="0"/>
            </a:br>
            <a:endParaRPr lang="en-US" dirty="0"/>
          </a:p>
          <a:p>
            <a:pPr marL="800100" lvl="2">
              <a:spcBef>
                <a:spcPts val="0"/>
              </a:spcBef>
            </a:pPr>
            <a:r>
              <a:rPr lang="en-US" sz="2000" b="1" dirty="0">
                <a:solidFill>
                  <a:srgbClr val="000000"/>
                </a:solidFill>
                <a:latin typeface="Calibri" panose="020F0502020204030204" pitchFamily="34" charset="0"/>
                <a:ea typeface="Calibri" panose="020F0502020204030204" pitchFamily="34" charset="0"/>
              </a:rPr>
              <a:t>741957 Student Aid Dept Tuition – </a:t>
            </a:r>
            <a:r>
              <a:rPr lang="en-US" sz="2000" dirty="0">
                <a:solidFill>
                  <a:srgbClr val="000000"/>
                </a:solidFill>
                <a:latin typeface="Calibri" panose="020F0502020204030204" pitchFamily="34" charset="0"/>
                <a:ea typeface="Calibri" panose="020F0502020204030204" pitchFamily="34" charset="0"/>
              </a:rPr>
              <a:t>Formerly known as </a:t>
            </a:r>
            <a:r>
              <a:rPr lang="en-US" sz="2000" dirty="0" err="1">
                <a:solidFill>
                  <a:srgbClr val="000000"/>
                </a:solidFill>
                <a:latin typeface="Calibri" panose="020F0502020204030204" pitchFamily="34" charset="0"/>
                <a:ea typeface="Calibri" panose="020F0502020204030204" pitchFamily="34" charset="0"/>
              </a:rPr>
              <a:t>Stdnt</a:t>
            </a:r>
            <a:r>
              <a:rPr lang="en-US" sz="2000" dirty="0">
                <a:solidFill>
                  <a:srgbClr val="000000"/>
                </a:solidFill>
                <a:latin typeface="Calibri" panose="020F0502020204030204" pitchFamily="34" charset="0"/>
                <a:ea typeface="Calibri" panose="020F0502020204030204" pitchFamily="34" charset="0"/>
              </a:rPr>
              <a:t> Aid Dept </a:t>
            </a:r>
            <a:r>
              <a:rPr lang="en-US" sz="2000" dirty="0" err="1">
                <a:solidFill>
                  <a:srgbClr val="000000"/>
                </a:solidFill>
                <a:latin typeface="Calibri" panose="020F0502020204030204" pitchFamily="34" charset="0"/>
                <a:ea typeface="Calibri" panose="020F0502020204030204" pitchFamily="34" charset="0"/>
              </a:rPr>
              <a:t>Qualfd</a:t>
            </a:r>
            <a:r>
              <a:rPr lang="en-US" sz="2000" dirty="0">
                <a:solidFill>
                  <a:srgbClr val="000000"/>
                </a:solidFill>
                <a:latin typeface="Calibri" panose="020F0502020204030204" pitchFamily="34" charset="0"/>
                <a:ea typeface="Calibri" panose="020F0502020204030204" pitchFamily="34" charset="0"/>
              </a:rPr>
              <a:t> Tuition, this account code will now be used any time a department wishes to pay a student’s tuition, regardless of its status as qualified or non-qualified in IRS code.</a:t>
            </a:r>
            <a:endParaRPr lang="en-US" sz="20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18910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351"/>
            <a:ext cx="8229600" cy="3765149"/>
          </a:xfrm>
        </p:spPr>
        <p:txBody>
          <a:bodyPr>
            <a:normAutofit/>
          </a:bodyPr>
          <a:lstStyle/>
          <a:p>
            <a:r>
              <a:rPr lang="en-US" dirty="0"/>
              <a:t>Account Code Changes</a:t>
            </a:r>
            <a:br>
              <a:rPr lang="en-US" dirty="0"/>
            </a:br>
            <a:endParaRPr lang="en-US" dirty="0"/>
          </a:p>
          <a:p>
            <a:pPr marL="800100" lvl="2">
              <a:spcBef>
                <a:spcPts val="0"/>
              </a:spcBef>
            </a:pPr>
            <a:r>
              <a:rPr lang="en-US" sz="2000" b="1" dirty="0">
                <a:solidFill>
                  <a:srgbClr val="000000"/>
                </a:solidFill>
                <a:latin typeface="Calibri" panose="020F0502020204030204" pitchFamily="34" charset="0"/>
                <a:ea typeface="Calibri" panose="020F0502020204030204" pitchFamily="34" charset="0"/>
              </a:rPr>
              <a:t>741958 </a:t>
            </a:r>
            <a:r>
              <a:rPr lang="en-US" sz="2000" b="1" dirty="0" err="1">
                <a:solidFill>
                  <a:srgbClr val="000000"/>
                </a:solidFill>
                <a:latin typeface="Calibri" panose="020F0502020204030204" pitchFamily="34" charset="0"/>
                <a:ea typeface="Calibri" panose="020F0502020204030204" pitchFamily="34" charset="0"/>
              </a:rPr>
              <a:t>Stdnt</a:t>
            </a:r>
            <a:r>
              <a:rPr lang="en-US" sz="2000" b="1" dirty="0">
                <a:solidFill>
                  <a:srgbClr val="000000"/>
                </a:solidFill>
                <a:latin typeface="Calibri" panose="020F0502020204030204" pitchFamily="34" charset="0"/>
                <a:ea typeface="Calibri" panose="020F0502020204030204" pitchFamily="34" charset="0"/>
              </a:rPr>
              <a:t> Aid Dept Other – </a:t>
            </a:r>
            <a:r>
              <a:rPr lang="en-US" sz="2000" dirty="0">
                <a:solidFill>
                  <a:srgbClr val="000000"/>
                </a:solidFill>
                <a:latin typeface="Calibri" panose="020F0502020204030204" pitchFamily="34" charset="0"/>
                <a:ea typeface="Calibri" panose="020F0502020204030204" pitchFamily="34" charset="0"/>
              </a:rPr>
              <a:t>This account code will be used to pay any non-tuition charges on a student’s account or to disburse various awards and stipends. </a:t>
            </a:r>
            <a:br>
              <a:rPr lang="en-US" sz="2000" dirty="0">
                <a:solidFill>
                  <a:srgbClr val="000000"/>
                </a:solidFill>
                <a:latin typeface="Calibri" panose="020F0502020204030204" pitchFamily="34" charset="0"/>
                <a:ea typeface="Calibri" panose="020F0502020204030204" pitchFamily="34" charset="0"/>
              </a:rPr>
            </a:br>
            <a:endParaRPr lang="en-US" sz="2000" dirty="0">
              <a:latin typeface="Calibri" panose="020F0502020204030204" pitchFamily="34" charset="0"/>
              <a:ea typeface="Calibri" panose="020F0502020204030204" pitchFamily="34" charset="0"/>
            </a:endParaRPr>
          </a:p>
          <a:p>
            <a:pPr marL="800100" lvl="2">
              <a:spcBef>
                <a:spcPts val="0"/>
              </a:spcBef>
            </a:pPr>
            <a:r>
              <a:rPr lang="en-US" sz="2000" b="1" dirty="0">
                <a:solidFill>
                  <a:srgbClr val="000000"/>
                </a:solidFill>
                <a:latin typeface="Calibri" panose="020F0502020204030204" pitchFamily="34" charset="0"/>
                <a:ea typeface="Calibri" panose="020F0502020204030204" pitchFamily="34" charset="0"/>
              </a:rPr>
              <a:t>741580 </a:t>
            </a:r>
            <a:r>
              <a:rPr lang="en-US" sz="2000" b="1" dirty="0" err="1">
                <a:solidFill>
                  <a:srgbClr val="000000"/>
                </a:solidFill>
                <a:latin typeface="Calibri" panose="020F0502020204030204" pitchFamily="34" charset="0"/>
                <a:ea typeface="Calibri" panose="020F0502020204030204" pitchFamily="34" charset="0"/>
              </a:rPr>
              <a:t>Stdnt</a:t>
            </a:r>
            <a:r>
              <a:rPr lang="en-US" sz="2000" b="1" dirty="0">
                <a:solidFill>
                  <a:srgbClr val="000000"/>
                </a:solidFill>
                <a:latin typeface="Calibri" panose="020F0502020204030204" pitchFamily="34" charset="0"/>
                <a:ea typeface="Calibri" panose="020F0502020204030204" pitchFamily="34" charset="0"/>
              </a:rPr>
              <a:t> Aid Dept </a:t>
            </a:r>
            <a:r>
              <a:rPr lang="en-US" sz="2000" b="1" dirty="0" err="1">
                <a:solidFill>
                  <a:srgbClr val="000000"/>
                </a:solidFill>
                <a:latin typeface="Calibri" panose="020F0502020204030204" pitchFamily="34" charset="0"/>
                <a:ea typeface="Calibri" panose="020F0502020204030204" pitchFamily="34" charset="0"/>
              </a:rPr>
              <a:t>Hlth</a:t>
            </a:r>
            <a:r>
              <a:rPr lang="en-US" sz="2000" b="1" dirty="0">
                <a:solidFill>
                  <a:srgbClr val="000000"/>
                </a:solidFill>
                <a:latin typeface="Calibri" panose="020F0502020204030204" pitchFamily="34" charset="0"/>
                <a:ea typeface="Calibri" panose="020F0502020204030204" pitchFamily="34" charset="0"/>
              </a:rPr>
              <a:t> Insurance – </a:t>
            </a:r>
            <a:r>
              <a:rPr lang="en-US" sz="2000" dirty="0">
                <a:solidFill>
                  <a:srgbClr val="000000"/>
                </a:solidFill>
                <a:latin typeface="Calibri" panose="020F0502020204030204" pitchFamily="34" charset="0"/>
                <a:ea typeface="Calibri" panose="020F0502020204030204" pitchFamily="34" charset="0"/>
              </a:rPr>
              <a:t>This account code will be used to pay a student’s health insurance charges.</a:t>
            </a:r>
            <a:endParaRPr lang="en-US" sz="20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19609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r>
              <a:rPr lang="en-US" dirty="0"/>
              <a:t>John Bembry</a:t>
            </a:r>
          </a:p>
          <a:p>
            <a:pPr lvl="1"/>
            <a:r>
              <a:rPr lang="en-US" dirty="0"/>
              <a:t>jbembry@fsu.edu</a:t>
            </a:r>
          </a:p>
          <a:p>
            <a:pPr lvl="1"/>
            <a:r>
              <a:rPr lang="en-US" dirty="0"/>
              <a:t>644-9457</a:t>
            </a:r>
          </a:p>
        </p:txBody>
      </p:sp>
    </p:spTree>
    <p:extLst>
      <p:ext uri="{BB962C8B-B14F-4D97-AF65-F5344CB8AC3E}">
        <p14:creationId xmlns:p14="http://schemas.microsoft.com/office/powerpoint/2010/main" val="1350503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BI Reports</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1577634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BI - Budget &amp; Avail Bal PDF Reports Dashboard</a:t>
            </a:r>
          </a:p>
        </p:txBody>
      </p:sp>
      <p:sp>
        <p:nvSpPr>
          <p:cNvPr id="3" name="Content Placeholder 2"/>
          <p:cNvSpPr>
            <a:spLocks noGrp="1"/>
          </p:cNvSpPr>
          <p:nvPr>
            <p:ph idx="1"/>
          </p:nvPr>
        </p:nvSpPr>
        <p:spPr>
          <a:xfrm>
            <a:off x="457200" y="1760482"/>
            <a:ext cx="8229600" cy="1050451"/>
          </a:xfrm>
        </p:spPr>
        <p:txBody>
          <a:bodyPr>
            <a:normAutofit fontScale="70000" lnSpcReduction="20000"/>
          </a:bodyPr>
          <a:lstStyle/>
          <a:p>
            <a:pPr marL="0" indent="0" algn="ctr">
              <a:buNone/>
            </a:pPr>
            <a:r>
              <a:rPr lang="en-US" dirty="0"/>
              <a:t>Retired BI Departmental Ledger reports </a:t>
            </a:r>
          </a:p>
          <a:p>
            <a:pPr marL="0" indent="0" algn="ctr">
              <a:buNone/>
            </a:pPr>
            <a:r>
              <a:rPr lang="en-US" dirty="0"/>
              <a:t>consolidated under new </a:t>
            </a:r>
          </a:p>
          <a:p>
            <a:pPr marL="0" indent="0" algn="ctr">
              <a:buNone/>
            </a:pPr>
            <a:r>
              <a:rPr lang="en-US" dirty="0"/>
              <a:t>Budget &amp; Avail Bal PDF Reports BI dashboard </a:t>
            </a:r>
          </a:p>
          <a:p>
            <a:pPr marL="0" lvl="0" indent="0">
              <a:buNone/>
            </a:pPr>
            <a:endParaRPr lang="en-US" dirty="0"/>
          </a:p>
          <a:p>
            <a:endParaRPr lang="en-US" dirty="0"/>
          </a:p>
        </p:txBody>
      </p:sp>
      <p:pic>
        <p:nvPicPr>
          <p:cNvPr id="1030" name="Picture 6">
            <a:extLst>
              <a:ext uri="{FF2B5EF4-FFF2-40B4-BE49-F238E27FC236}">
                <a16:creationId xmlns:a16="http://schemas.microsoft.com/office/drawing/2014/main" id="{7FFF8C17-6C57-493F-8724-4CE23342C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791" y="3089275"/>
            <a:ext cx="48577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1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64450" y="900177"/>
            <a:ext cx="5715137" cy="3974951"/>
          </a:xfrm>
          <a:prstGeom prst="rect">
            <a:avLst/>
          </a:prstGeom>
        </p:spPr>
      </p:pic>
    </p:spTree>
    <p:extLst>
      <p:ext uri="{BB962C8B-B14F-4D97-AF65-F5344CB8AC3E}">
        <p14:creationId xmlns:p14="http://schemas.microsoft.com/office/powerpoint/2010/main" val="244996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690414"/>
            <a:ext cx="7239000" cy="307720"/>
          </a:xfrm>
        </p:spPr>
        <p:txBody>
          <a:bodyPr>
            <a:normAutofit fontScale="47500" lnSpcReduction="20000"/>
          </a:bodyPr>
          <a:lstStyle/>
          <a:p>
            <a:pPr marL="0" indent="0" algn="ctr">
              <a:buNone/>
            </a:pPr>
            <a:r>
              <a:rPr lang="en-US" dirty="0">
                <a:latin typeface="+mj-lt"/>
              </a:rPr>
              <a:t>Functionality and Reports generated same as old Departmental Ledger Reports</a:t>
            </a:r>
          </a:p>
          <a:p>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Budget &amp; Avail Bal PDF Reports Dashboard</a:t>
            </a:r>
          </a:p>
        </p:txBody>
      </p:sp>
      <p:pic>
        <p:nvPicPr>
          <p:cNvPr id="5" name="Picture 4">
            <a:extLst>
              <a:ext uri="{FF2B5EF4-FFF2-40B4-BE49-F238E27FC236}">
                <a16:creationId xmlns:a16="http://schemas.microsoft.com/office/drawing/2014/main" id="{6770C403-9B15-4162-8866-A64E3A31E4D8}"/>
              </a:ext>
            </a:extLst>
          </p:cNvPr>
          <p:cNvPicPr/>
          <p:nvPr/>
        </p:nvPicPr>
        <p:blipFill>
          <a:blip r:embed="rId2">
            <a:extLst>
              <a:ext uri="{28A0092B-C50C-407E-A947-70E740481C1C}">
                <a14:useLocalDpi xmlns:a14="http://schemas.microsoft.com/office/drawing/2010/main" val="0"/>
              </a:ext>
            </a:extLst>
          </a:blip>
          <a:stretch>
            <a:fillRect/>
          </a:stretch>
        </p:blipFill>
        <p:spPr>
          <a:xfrm>
            <a:off x="1684867" y="2085722"/>
            <a:ext cx="5697008" cy="2901145"/>
          </a:xfrm>
          <a:prstGeom prst="rect">
            <a:avLst/>
          </a:prstGeom>
        </p:spPr>
      </p:pic>
    </p:spTree>
    <p:extLst>
      <p:ext uri="{BB962C8B-B14F-4D97-AF65-F5344CB8AC3E}">
        <p14:creationId xmlns:p14="http://schemas.microsoft.com/office/powerpoint/2010/main" val="966557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690413"/>
            <a:ext cx="7239000" cy="881337"/>
          </a:xfrm>
        </p:spPr>
        <p:txBody>
          <a:bodyPr>
            <a:normAutofit fontScale="47500" lnSpcReduction="20000"/>
          </a:bodyPr>
          <a:lstStyle/>
          <a:p>
            <a:pPr marL="0" indent="0">
              <a:buNone/>
            </a:pPr>
            <a:r>
              <a:rPr lang="en-US" dirty="0"/>
              <a:t>Trend of Encumbrance Balances as of the end of each Accounting Period</a:t>
            </a:r>
          </a:p>
          <a:p>
            <a:pPr marL="0" indent="0">
              <a:buNone/>
            </a:pPr>
            <a:endParaRPr lang="en-US" dirty="0"/>
          </a:p>
          <a:p>
            <a:r>
              <a:rPr lang="en-US" dirty="0"/>
              <a:t>Drilling links to detail of encumbrance balances for each Accounting Period</a:t>
            </a:r>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Encumbrance Period Balances Dashboard</a:t>
            </a:r>
          </a:p>
        </p:txBody>
      </p:sp>
      <p:pic>
        <p:nvPicPr>
          <p:cNvPr id="2050" name="Picture 2">
            <a:extLst>
              <a:ext uri="{FF2B5EF4-FFF2-40B4-BE49-F238E27FC236}">
                <a16:creationId xmlns:a16="http://schemas.microsoft.com/office/drawing/2014/main" id="{4515D3D7-8A4F-4F6F-B2EB-1EA76D462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66" y="2571750"/>
            <a:ext cx="7850068" cy="192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8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690413"/>
            <a:ext cx="7239000" cy="881337"/>
          </a:xfrm>
        </p:spPr>
        <p:txBody>
          <a:bodyPr>
            <a:normAutofit/>
          </a:bodyPr>
          <a:lstStyle/>
          <a:p>
            <a:pPr marL="0" indent="0" algn="ctr">
              <a:buNone/>
            </a:pPr>
            <a:r>
              <a:rPr lang="en-US" sz="1400" dirty="0"/>
              <a:t>Detail has drilling links to supporting documentation stored in OMNI Financials</a:t>
            </a:r>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Encumbrance Period Balances Dashboard</a:t>
            </a:r>
          </a:p>
        </p:txBody>
      </p:sp>
      <p:pic>
        <p:nvPicPr>
          <p:cNvPr id="2" name="Picture 1">
            <a:extLst>
              <a:ext uri="{FF2B5EF4-FFF2-40B4-BE49-F238E27FC236}">
                <a16:creationId xmlns:a16="http://schemas.microsoft.com/office/drawing/2014/main" id="{CDAE9F53-56A6-4D33-AA59-B265CF312294}"/>
              </a:ext>
            </a:extLst>
          </p:cNvPr>
          <p:cNvPicPr>
            <a:picLocks noChangeAspect="1"/>
          </p:cNvPicPr>
          <p:nvPr/>
        </p:nvPicPr>
        <p:blipFill>
          <a:blip r:embed="rId2"/>
          <a:stretch>
            <a:fillRect/>
          </a:stretch>
        </p:blipFill>
        <p:spPr>
          <a:xfrm>
            <a:off x="468598" y="2264384"/>
            <a:ext cx="7842738" cy="2186822"/>
          </a:xfrm>
          <a:prstGeom prst="rect">
            <a:avLst/>
          </a:prstGeom>
        </p:spPr>
      </p:pic>
    </p:spTree>
    <p:extLst>
      <p:ext uri="{BB962C8B-B14F-4D97-AF65-F5344CB8AC3E}">
        <p14:creationId xmlns:p14="http://schemas.microsoft.com/office/powerpoint/2010/main" val="552511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6771"/>
            <a:ext cx="7990449" cy="3008195"/>
          </a:xfrm>
        </p:spPr>
        <p:txBody>
          <a:bodyPr>
            <a:normAutofit fontScale="55000" lnSpcReduction="20000"/>
          </a:bodyPr>
          <a:lstStyle/>
          <a:p>
            <a:pPr marL="0" indent="0" algn="ctr">
              <a:buNone/>
            </a:pPr>
            <a:r>
              <a:rPr lang="en-US" b="1" dirty="0"/>
              <a:t>New Departmental Ledger Review Guidance published March 5, 2021</a:t>
            </a:r>
          </a:p>
          <a:p>
            <a:pPr>
              <a:buFont typeface="Arial" panose="020B0604020202020204" pitchFamily="34" charset="0"/>
              <a:buChar char="•"/>
            </a:pPr>
            <a:endParaRPr lang="en-US" b="1" dirty="0"/>
          </a:p>
          <a:p>
            <a:pPr lvl="1">
              <a:buFont typeface="Arial" panose="020B0604020202020204" pitchFamily="34" charset="0"/>
              <a:buChar char="•"/>
            </a:pPr>
            <a:r>
              <a:rPr lang="en-US" dirty="0"/>
              <a:t>Supersedes guidance in University Controller’s Memorandum #02 (2007/2008) - Ledger Reconciliation Guidelines</a:t>
            </a:r>
          </a:p>
          <a:p>
            <a:pPr>
              <a:buFont typeface="Arial" panose="020B0604020202020204" pitchFamily="34" charset="0"/>
              <a:buChar char="•"/>
            </a:pPr>
            <a:endParaRPr lang="en-US" dirty="0"/>
          </a:p>
          <a:p>
            <a:pPr lvl="1">
              <a:buFont typeface="Arial" panose="020B0604020202020204" pitchFamily="34" charset="0"/>
              <a:buChar char="•"/>
            </a:pPr>
            <a:r>
              <a:rPr lang="en-US" dirty="0"/>
              <a:t>More focus on substantive review of transactions and financial ledger balances</a:t>
            </a:r>
          </a:p>
          <a:p>
            <a:pPr>
              <a:buFont typeface="Arial" panose="020B0604020202020204" pitchFamily="34" charset="0"/>
              <a:buChar char="•"/>
            </a:pPr>
            <a:endParaRPr lang="en-US" dirty="0"/>
          </a:p>
          <a:p>
            <a:pPr lvl="1">
              <a:buFont typeface="Arial" panose="020B0604020202020204" pitchFamily="34" charset="0"/>
              <a:buChar char="•"/>
            </a:pPr>
            <a:r>
              <a:rPr lang="en-US" dirty="0"/>
              <a:t>Less focus on preparing spreadsheets and collecting copies of supporting documentation already stored in FSU Systems</a:t>
            </a:r>
          </a:p>
          <a:p>
            <a:endParaRPr lang="en-US" dirty="0"/>
          </a:p>
          <a:p>
            <a:pPr marL="0" indent="0" algn="ctr">
              <a:buNone/>
            </a:pPr>
            <a:r>
              <a:rPr lang="en-US" dirty="0">
                <a:hlinkClick r:id="rId2"/>
              </a:rPr>
              <a:t>https://controller.vpfa.fsu.edu/services/accounting-reporting/ledger-review</a:t>
            </a:r>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Departmental Ledger Review Guidance</a:t>
            </a:r>
          </a:p>
        </p:txBody>
      </p:sp>
    </p:spTree>
    <p:extLst>
      <p:ext uri="{BB962C8B-B14F-4D97-AF65-F5344CB8AC3E}">
        <p14:creationId xmlns:p14="http://schemas.microsoft.com/office/powerpoint/2010/main" val="611924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690414"/>
            <a:ext cx="7239000" cy="3177008"/>
          </a:xfrm>
        </p:spPr>
        <p:txBody>
          <a:bodyPr>
            <a:normAutofit fontScale="55000" lnSpcReduction="20000"/>
          </a:bodyPr>
          <a:lstStyle/>
          <a:p>
            <a:pPr marL="0" indent="0" algn="ctr">
              <a:buNone/>
            </a:pPr>
            <a:r>
              <a:rPr lang="en-US" b="1" i="1" dirty="0"/>
              <a:t>Step 1:  Departmental Ledger Review </a:t>
            </a:r>
          </a:p>
          <a:p>
            <a:pPr marL="0" indent="0" algn="ctr">
              <a:buNone/>
            </a:pPr>
            <a:endParaRPr lang="en-US" b="1" i="1" dirty="0"/>
          </a:p>
          <a:p>
            <a:r>
              <a:rPr lang="en-US" dirty="0"/>
              <a:t>High-level review for reasonableness and accuracy</a:t>
            </a:r>
          </a:p>
          <a:p>
            <a:endParaRPr lang="en-US" dirty="0"/>
          </a:p>
          <a:p>
            <a:r>
              <a:rPr lang="en-US" dirty="0"/>
              <a:t>Pay more attention to significant changes, unexpected or atypical balances, large expenditures</a:t>
            </a:r>
          </a:p>
          <a:p>
            <a:endParaRPr lang="en-US" dirty="0"/>
          </a:p>
          <a:p>
            <a:r>
              <a:rPr lang="en-US" dirty="0"/>
              <a:t>Compare current activity to activity in previous accounting periods and fiscal years</a:t>
            </a:r>
          </a:p>
          <a:p>
            <a:endParaRPr lang="en-US" dirty="0"/>
          </a:p>
          <a:p>
            <a:r>
              <a:rPr lang="en-US" dirty="0"/>
              <a:t>Don’t need to verifying every transaction against supporting documentation</a:t>
            </a:r>
          </a:p>
          <a:p>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Departmental Ledger Review Guidance</a:t>
            </a:r>
          </a:p>
        </p:txBody>
      </p:sp>
    </p:spTree>
    <p:extLst>
      <p:ext uri="{BB962C8B-B14F-4D97-AF65-F5344CB8AC3E}">
        <p14:creationId xmlns:p14="http://schemas.microsoft.com/office/powerpoint/2010/main" val="2770321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6" y="1690413"/>
            <a:ext cx="7557607" cy="3254381"/>
          </a:xfrm>
        </p:spPr>
        <p:txBody>
          <a:bodyPr>
            <a:normAutofit fontScale="47500" lnSpcReduction="20000"/>
          </a:bodyPr>
          <a:lstStyle/>
          <a:p>
            <a:pPr marL="0" indent="0" algn="ctr">
              <a:buNone/>
            </a:pPr>
            <a:r>
              <a:rPr lang="en-US" b="1" i="1" dirty="0"/>
              <a:t>Step 2: Research and Corrective Action</a:t>
            </a:r>
          </a:p>
          <a:p>
            <a:endParaRPr lang="en-US" dirty="0"/>
          </a:p>
          <a:p>
            <a:r>
              <a:rPr lang="en-US" dirty="0"/>
              <a:t>Significant variances, unusual activity, or suspicious transactions should be traced to the transaction(s) causing the issue and source documentation should be reviewed to determine if there is an error related to the transaction</a:t>
            </a:r>
          </a:p>
          <a:p>
            <a:endParaRPr lang="en-US" dirty="0"/>
          </a:p>
          <a:p>
            <a:r>
              <a:rPr lang="en-US" dirty="0"/>
              <a:t>If an error is found, take corrective action by submitting a correcting journal entry or contacting the appropriate central office (Payroll, AP, Travel, AR)</a:t>
            </a:r>
          </a:p>
          <a:p>
            <a:endParaRPr lang="en-US" dirty="0"/>
          </a:p>
          <a:p>
            <a:r>
              <a:rPr lang="en-US" dirty="0"/>
              <a:t>Discuss errors found with person originating the transaction to help reduce future errors</a:t>
            </a:r>
          </a:p>
          <a:p>
            <a:endParaRPr lang="en-US" dirty="0"/>
          </a:p>
          <a:p>
            <a:r>
              <a:rPr lang="en-US" dirty="0"/>
              <a:t>In the event of suspected fraud, take immediate action by bringing it to the attention of your supervisor and/or by contacting the </a:t>
            </a:r>
            <a:r>
              <a:rPr lang="en-US" u="sng" dirty="0">
                <a:hlinkClick r:id="rId2"/>
              </a:rPr>
              <a:t>Office of Inspector General Services</a:t>
            </a:r>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Departmental Ledger Review Guidance</a:t>
            </a:r>
          </a:p>
        </p:txBody>
      </p:sp>
    </p:spTree>
    <p:extLst>
      <p:ext uri="{BB962C8B-B14F-4D97-AF65-F5344CB8AC3E}">
        <p14:creationId xmlns:p14="http://schemas.microsoft.com/office/powerpoint/2010/main" val="3912893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690413"/>
            <a:ext cx="7239000" cy="1433787"/>
          </a:xfrm>
        </p:spPr>
        <p:txBody>
          <a:bodyPr>
            <a:normAutofit fontScale="40000" lnSpcReduction="20000"/>
          </a:bodyPr>
          <a:lstStyle/>
          <a:p>
            <a:pPr marL="0" indent="0" algn="ctr">
              <a:buNone/>
            </a:pPr>
            <a:r>
              <a:rPr lang="en-US" b="1" i="1" dirty="0"/>
              <a:t>Step 3:  Document the Review</a:t>
            </a:r>
          </a:p>
          <a:p>
            <a:pPr marL="0" indent="0" algn="ctr">
              <a:buNone/>
            </a:pPr>
            <a:endParaRPr lang="en-US" dirty="0"/>
          </a:p>
          <a:p>
            <a:r>
              <a:rPr lang="en-US" sz="3000" dirty="0"/>
              <a:t>The ledger review should be completed, reviewed, and signed off on prior to the end of the second succeeding month. </a:t>
            </a:r>
          </a:p>
          <a:p>
            <a:endParaRPr lang="en-US" sz="3000" dirty="0"/>
          </a:p>
          <a:p>
            <a:r>
              <a:rPr lang="en-US" sz="3000" dirty="0"/>
              <a:t>The Monthly Departmental Ledger Review Certification BI Report is recommended but not required for this documentation.</a:t>
            </a:r>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Departmental Ledger Review Guidance</a:t>
            </a:r>
          </a:p>
        </p:txBody>
      </p:sp>
      <p:pic>
        <p:nvPicPr>
          <p:cNvPr id="2" name="Picture 1">
            <a:extLst>
              <a:ext uri="{FF2B5EF4-FFF2-40B4-BE49-F238E27FC236}">
                <a16:creationId xmlns:a16="http://schemas.microsoft.com/office/drawing/2014/main" id="{C84D970B-11BE-49AA-8B74-63DF6AA62DA9}"/>
              </a:ext>
            </a:extLst>
          </p:cNvPr>
          <p:cNvPicPr>
            <a:picLocks noChangeAspect="1"/>
          </p:cNvPicPr>
          <p:nvPr/>
        </p:nvPicPr>
        <p:blipFill>
          <a:blip r:embed="rId2"/>
          <a:stretch>
            <a:fillRect/>
          </a:stretch>
        </p:blipFill>
        <p:spPr>
          <a:xfrm>
            <a:off x="1684866" y="2967948"/>
            <a:ext cx="5588211" cy="1985052"/>
          </a:xfrm>
          <a:prstGeom prst="rect">
            <a:avLst/>
          </a:prstGeom>
        </p:spPr>
      </p:pic>
    </p:spTree>
    <p:extLst>
      <p:ext uri="{BB962C8B-B14F-4D97-AF65-F5344CB8AC3E}">
        <p14:creationId xmlns:p14="http://schemas.microsoft.com/office/powerpoint/2010/main" val="500361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576634"/>
            <a:ext cx="7239000" cy="1222837"/>
          </a:xfrm>
        </p:spPr>
        <p:txBody>
          <a:bodyPr>
            <a:normAutofit fontScale="40000" lnSpcReduction="20000"/>
          </a:bodyPr>
          <a:lstStyle/>
          <a:p>
            <a:pPr marL="0" indent="0" algn="ctr">
              <a:buNone/>
            </a:pPr>
            <a:r>
              <a:rPr lang="en-US" dirty="0"/>
              <a:t>Used to review Financial Ledger balances and activity</a:t>
            </a:r>
          </a:p>
          <a:p>
            <a:endParaRPr lang="en-US" dirty="0"/>
          </a:p>
          <a:p>
            <a:pPr lvl="2"/>
            <a:r>
              <a:rPr lang="en-US" dirty="0"/>
              <a:t>Recommend using Firefox or Chrome web browser due to error messages in Internet Explorer</a:t>
            </a:r>
          </a:p>
          <a:p>
            <a:pPr marL="800100" lvl="2" indent="0">
              <a:buNone/>
            </a:pPr>
            <a:endParaRPr lang="en-US" dirty="0"/>
          </a:p>
          <a:p>
            <a:pPr lvl="2"/>
            <a:r>
              <a:rPr lang="en-US" dirty="0"/>
              <a:t>Drilling links to account balance trends by department, fund, project and account type</a:t>
            </a:r>
          </a:p>
          <a:p>
            <a:pPr lvl="2"/>
            <a:endParaRPr lang="en-US" dirty="0"/>
          </a:p>
          <a:p>
            <a:pPr lvl="2"/>
            <a:r>
              <a:rPr lang="en-US" dirty="0"/>
              <a:t>Drilling links to transaction detail on the balance amounts</a:t>
            </a:r>
          </a:p>
          <a:p>
            <a:pPr marL="0" indent="0">
              <a:buNone/>
            </a:pPr>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Departmental Ledger Review Dashboard</a:t>
            </a:r>
          </a:p>
        </p:txBody>
      </p:sp>
      <p:pic>
        <p:nvPicPr>
          <p:cNvPr id="6" name="Picture 5">
            <a:extLst>
              <a:ext uri="{FF2B5EF4-FFF2-40B4-BE49-F238E27FC236}">
                <a16:creationId xmlns:a16="http://schemas.microsoft.com/office/drawing/2014/main" id="{F341CF90-6377-43A8-BB0E-9C0F01904694}"/>
              </a:ext>
            </a:extLst>
          </p:cNvPr>
          <p:cNvPicPr/>
          <p:nvPr/>
        </p:nvPicPr>
        <p:blipFill>
          <a:blip r:embed="rId2"/>
          <a:stretch>
            <a:fillRect/>
          </a:stretch>
        </p:blipFill>
        <p:spPr>
          <a:xfrm>
            <a:off x="457200" y="3000813"/>
            <a:ext cx="8229600" cy="1890395"/>
          </a:xfrm>
          <a:prstGeom prst="rect">
            <a:avLst/>
          </a:prstGeom>
        </p:spPr>
      </p:pic>
    </p:spTree>
    <p:extLst>
      <p:ext uri="{BB962C8B-B14F-4D97-AF65-F5344CB8AC3E}">
        <p14:creationId xmlns:p14="http://schemas.microsoft.com/office/powerpoint/2010/main" val="916627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66" y="1540412"/>
            <a:ext cx="8550551" cy="700846"/>
          </a:xfrm>
        </p:spPr>
        <p:txBody>
          <a:bodyPr>
            <a:normAutofit fontScale="32500" lnSpcReduction="20000"/>
          </a:bodyPr>
          <a:lstStyle/>
          <a:p>
            <a:pPr marL="0" indent="0" algn="ctr">
              <a:buNone/>
            </a:pPr>
            <a:r>
              <a:rPr lang="en-US" sz="3700" dirty="0"/>
              <a:t>Transaction detail has links to supporting transaction detail and supporting documentation stored in OMNI Financials</a:t>
            </a:r>
          </a:p>
          <a:p>
            <a:pPr marL="0" indent="0" algn="ctr">
              <a:buNone/>
            </a:pPr>
            <a:endParaRPr lang="en-US" dirty="0"/>
          </a:p>
          <a:p>
            <a:pPr lvl="5"/>
            <a:r>
              <a:rPr lang="en-US" sz="3000" dirty="0">
                <a:latin typeface="+mj-lt"/>
              </a:rPr>
              <a:t>Less time spent finding supporting documentation </a:t>
            </a:r>
          </a:p>
          <a:p>
            <a:pPr lvl="5"/>
            <a:r>
              <a:rPr lang="en-US" sz="3000" dirty="0">
                <a:latin typeface="+mj-lt"/>
              </a:rPr>
              <a:t>More time to review if the transaction is valid</a:t>
            </a:r>
          </a:p>
          <a:p>
            <a:pPr marL="0" indent="0" algn="ctr">
              <a:buNone/>
            </a:pPr>
            <a:endParaRPr lang="en-US" dirty="0"/>
          </a:p>
          <a:p>
            <a:pPr marL="0" indent="0" algn="ctr">
              <a:buNone/>
            </a:pPr>
            <a:endParaRPr lang="en-US" dirty="0"/>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Departmental Ledger Review Dashboard</a:t>
            </a:r>
          </a:p>
        </p:txBody>
      </p:sp>
      <p:pic>
        <p:nvPicPr>
          <p:cNvPr id="5" name="Picture 4">
            <a:extLst>
              <a:ext uri="{FF2B5EF4-FFF2-40B4-BE49-F238E27FC236}">
                <a16:creationId xmlns:a16="http://schemas.microsoft.com/office/drawing/2014/main" id="{BC46BE89-2A94-4A56-92DB-9C41365844DD}"/>
              </a:ext>
            </a:extLst>
          </p:cNvPr>
          <p:cNvPicPr/>
          <p:nvPr/>
        </p:nvPicPr>
        <p:blipFill>
          <a:blip r:embed="rId2"/>
          <a:stretch>
            <a:fillRect/>
          </a:stretch>
        </p:blipFill>
        <p:spPr>
          <a:xfrm>
            <a:off x="389466" y="2346111"/>
            <a:ext cx="4681935" cy="2500866"/>
          </a:xfrm>
          <a:prstGeom prst="rect">
            <a:avLst/>
          </a:prstGeom>
        </p:spPr>
      </p:pic>
      <p:pic>
        <p:nvPicPr>
          <p:cNvPr id="2" name="Picture 1">
            <a:extLst>
              <a:ext uri="{FF2B5EF4-FFF2-40B4-BE49-F238E27FC236}">
                <a16:creationId xmlns:a16="http://schemas.microsoft.com/office/drawing/2014/main" id="{B31AC13B-DF53-4AED-B435-1DE823252422}"/>
              </a:ext>
            </a:extLst>
          </p:cNvPr>
          <p:cNvPicPr>
            <a:picLocks noChangeAspect="1"/>
          </p:cNvPicPr>
          <p:nvPr/>
        </p:nvPicPr>
        <p:blipFill>
          <a:blip r:embed="rId3"/>
          <a:stretch>
            <a:fillRect/>
          </a:stretch>
        </p:blipFill>
        <p:spPr>
          <a:xfrm>
            <a:off x="5662246" y="2397887"/>
            <a:ext cx="2832263" cy="1326024"/>
          </a:xfrm>
          <a:prstGeom prst="rect">
            <a:avLst/>
          </a:prstGeom>
        </p:spPr>
      </p:pic>
      <p:pic>
        <p:nvPicPr>
          <p:cNvPr id="7" name="Picture 6">
            <a:extLst>
              <a:ext uri="{FF2B5EF4-FFF2-40B4-BE49-F238E27FC236}">
                <a16:creationId xmlns:a16="http://schemas.microsoft.com/office/drawing/2014/main" id="{BBC2D103-67A6-457E-A528-7CD71280A9BE}"/>
              </a:ext>
            </a:extLst>
          </p:cNvPr>
          <p:cNvPicPr>
            <a:picLocks noChangeAspect="1"/>
          </p:cNvPicPr>
          <p:nvPr/>
        </p:nvPicPr>
        <p:blipFill>
          <a:blip r:embed="rId4"/>
          <a:stretch>
            <a:fillRect/>
          </a:stretch>
        </p:blipFill>
        <p:spPr>
          <a:xfrm>
            <a:off x="6042736" y="3828764"/>
            <a:ext cx="2071282" cy="1216618"/>
          </a:xfrm>
          <a:prstGeom prst="rect">
            <a:avLst/>
          </a:prstGeom>
        </p:spPr>
      </p:pic>
    </p:spTree>
    <p:extLst>
      <p:ext uri="{BB962C8B-B14F-4D97-AF65-F5344CB8AC3E}">
        <p14:creationId xmlns:p14="http://schemas.microsoft.com/office/powerpoint/2010/main" val="374870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2826"/>
            <a:ext cx="8229601" cy="556565"/>
          </a:xfrm>
        </p:spPr>
        <p:txBody>
          <a:bodyPr>
            <a:noAutofit/>
          </a:bodyPr>
          <a:lstStyle/>
          <a:p>
            <a:pPr marL="0" indent="0" algn="ctr">
              <a:buNone/>
            </a:pPr>
            <a:r>
              <a:rPr lang="en-US" sz="1400" dirty="0"/>
              <a:t>Drilling links to Salary Expenses by Employee for each Payroll and/or Journal Entry</a:t>
            </a:r>
          </a:p>
        </p:txBody>
      </p:sp>
      <p:sp>
        <p:nvSpPr>
          <p:cNvPr id="4" name="Title 1">
            <a:extLst>
              <a:ext uri="{FF2B5EF4-FFF2-40B4-BE49-F238E27FC236}">
                <a16:creationId xmlns:a16="http://schemas.microsoft.com/office/drawing/2014/main" id="{797580A3-EB6F-4ED6-9B74-1D3D31E162C1}"/>
              </a:ext>
            </a:extLst>
          </p:cNvPr>
          <p:cNvSpPr>
            <a:spLocks noGrp="1"/>
          </p:cNvSpPr>
          <p:nvPr>
            <p:ph type="title"/>
          </p:nvPr>
        </p:nvSpPr>
        <p:spPr>
          <a:xfrm>
            <a:off x="457200" y="873672"/>
            <a:ext cx="8229600" cy="729154"/>
          </a:xfrm>
        </p:spPr>
        <p:txBody>
          <a:bodyPr>
            <a:normAutofit/>
          </a:bodyPr>
          <a:lstStyle/>
          <a:p>
            <a:r>
              <a:rPr lang="en-US" sz="3200" dirty="0"/>
              <a:t>BI – Departmental Ledger Review Dashboard</a:t>
            </a:r>
          </a:p>
        </p:txBody>
      </p:sp>
      <p:pic>
        <p:nvPicPr>
          <p:cNvPr id="8" name="Picture 7">
            <a:extLst>
              <a:ext uri="{FF2B5EF4-FFF2-40B4-BE49-F238E27FC236}">
                <a16:creationId xmlns:a16="http://schemas.microsoft.com/office/drawing/2014/main" id="{406F5580-513C-4651-ACEA-9166F509E01C}"/>
              </a:ext>
            </a:extLst>
          </p:cNvPr>
          <p:cNvPicPr>
            <a:picLocks noChangeAspect="1"/>
          </p:cNvPicPr>
          <p:nvPr/>
        </p:nvPicPr>
        <p:blipFill>
          <a:blip r:embed="rId2"/>
          <a:stretch>
            <a:fillRect/>
          </a:stretch>
        </p:blipFill>
        <p:spPr>
          <a:xfrm>
            <a:off x="98474" y="2025234"/>
            <a:ext cx="8947052" cy="2363372"/>
          </a:xfrm>
          <a:prstGeom prst="rect">
            <a:avLst/>
          </a:prstGeom>
        </p:spPr>
      </p:pic>
    </p:spTree>
    <p:extLst>
      <p:ext uri="{BB962C8B-B14F-4D97-AF65-F5344CB8AC3E}">
        <p14:creationId xmlns:p14="http://schemas.microsoft.com/office/powerpoint/2010/main" val="34126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COVID-19 Mitigations</a:t>
            </a:r>
          </a:p>
        </p:txBody>
      </p:sp>
      <p:sp>
        <p:nvSpPr>
          <p:cNvPr id="6" name="Rectangle 5"/>
          <p:cNvSpPr/>
          <p:nvPr/>
        </p:nvSpPr>
        <p:spPr>
          <a:xfrm>
            <a:off x="831574" y="1816767"/>
            <a:ext cx="7480852" cy="2726900"/>
          </a:xfrm>
          <a:prstGeom prst="rect">
            <a:avLst/>
          </a:prstGeom>
        </p:spPr>
        <p:txBody>
          <a:bodyPr wrap="square">
            <a:spAutoFit/>
          </a:bodyPr>
          <a:lstStyle/>
          <a:p>
            <a:pPr marL="257168" indent="-257168" defTabSz="685783">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Administered over 72,250 COVID-19 tests between March 2020 – March 2021</a:t>
            </a:r>
          </a:p>
          <a:p>
            <a:pPr marL="257168" indent="-257168" defTabSz="685783">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Reported 2,300 positive tests through February 2021</a:t>
            </a:r>
          </a:p>
          <a:p>
            <a:pPr marL="600060" lvl="1" indent="-257168" defTabSz="685783">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2,200 students</a:t>
            </a:r>
          </a:p>
          <a:p>
            <a:pPr marL="600060" lvl="1" indent="-257168" defTabSz="685783">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100 colleagues</a:t>
            </a:r>
          </a:p>
          <a:p>
            <a:pPr marL="600060" lvl="1" indent="-257168" defTabSz="685783">
              <a:lnSpc>
                <a:spcPct val="107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3.82% overall positivity rate</a:t>
            </a:r>
          </a:p>
        </p:txBody>
      </p:sp>
    </p:spTree>
    <p:extLst>
      <p:ext uri="{BB962C8B-B14F-4D97-AF65-F5344CB8AC3E}">
        <p14:creationId xmlns:p14="http://schemas.microsoft.com/office/powerpoint/2010/main" val="1887962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a:t>
            </a:r>
          </a:p>
        </p:txBody>
      </p:sp>
      <p:sp>
        <p:nvSpPr>
          <p:cNvPr id="3" name="Content Placeholder 2"/>
          <p:cNvSpPr>
            <a:spLocks noGrp="1"/>
          </p:cNvSpPr>
          <p:nvPr>
            <p:ph idx="1"/>
          </p:nvPr>
        </p:nvSpPr>
        <p:spPr/>
        <p:txBody>
          <a:bodyPr/>
          <a:lstStyle/>
          <a:p>
            <a:r>
              <a:rPr lang="en-US" dirty="0"/>
              <a:t>Daniel Pearce</a:t>
            </a:r>
          </a:p>
          <a:p>
            <a:pPr lvl="1"/>
            <a:r>
              <a:rPr lang="en-US" dirty="0"/>
              <a:t>dpearce@fsu.edu</a:t>
            </a:r>
          </a:p>
          <a:p>
            <a:pPr lvl="1"/>
            <a:r>
              <a:rPr lang="en-US" dirty="0"/>
              <a:t>645-4908</a:t>
            </a:r>
          </a:p>
        </p:txBody>
      </p:sp>
    </p:spTree>
    <p:extLst>
      <p:ext uri="{BB962C8B-B14F-4D97-AF65-F5344CB8AC3E}">
        <p14:creationId xmlns:p14="http://schemas.microsoft.com/office/powerpoint/2010/main" val="1998405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 &amp; A</a:t>
            </a:r>
          </a:p>
        </p:txBody>
      </p:sp>
      <p:sp>
        <p:nvSpPr>
          <p:cNvPr id="3" name="Subtitle 2"/>
          <p:cNvSpPr>
            <a:spLocks noGrp="1"/>
          </p:cNvSpPr>
          <p:nvPr>
            <p:ph type="subTitle" idx="1"/>
          </p:nvPr>
        </p:nvSpPr>
        <p:spPr/>
        <p:txBody>
          <a:bodyPr/>
          <a:lstStyle/>
          <a:p>
            <a:r>
              <a:rPr lang="en-US" dirty="0"/>
              <a:t>April 6, 2021</a:t>
            </a:r>
          </a:p>
        </p:txBody>
      </p:sp>
    </p:spTree>
    <p:extLst>
      <p:ext uri="{BB962C8B-B14F-4D97-AF65-F5344CB8AC3E}">
        <p14:creationId xmlns:p14="http://schemas.microsoft.com/office/powerpoint/2010/main" val="226072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57" y="1105552"/>
            <a:ext cx="8270399" cy="3517438"/>
          </a:xfrm>
          <a:prstGeom prst="rect">
            <a:avLst/>
          </a:prstGeom>
        </p:spPr>
        <p:txBody>
          <a:bodyPr wrap="square">
            <a:spAutoFit/>
          </a:bodyPr>
          <a:lstStyle/>
          <a:p>
            <a:pPr marL="257168" indent="-257168" defTabSz="685783">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Partnered with Tallahassee Memorial Health Care, Capital Regional, Leon County Health Department, Leon County Emergency Management, Florida Department of Health, and Florida Department of Emergency Management</a:t>
            </a:r>
          </a:p>
          <a:p>
            <a:pPr marL="257168" indent="-257168" defTabSz="685783">
              <a:lnSpc>
                <a:spcPct val="107000"/>
              </a:lnSpc>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Vaccine clinic held at Tucker Center</a:t>
            </a:r>
          </a:p>
          <a:p>
            <a:pPr marL="257168" indent="-257168" defTabSz="685783">
              <a:lnSpc>
                <a:spcPct val="107000"/>
              </a:lnSpc>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350 appointments in ½-day increments</a:t>
            </a:r>
          </a:p>
          <a:p>
            <a:pPr marL="257168" indent="-257168" defTabSz="685783">
              <a:lnSpc>
                <a:spcPct val="107000"/>
              </a:lnSpc>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Led by Dr. </a:t>
            </a:r>
            <a:r>
              <a:rPr lang="en-US" sz="1600" dirty="0" err="1">
                <a:latin typeface="Calibri" panose="020F0502020204030204" pitchFamily="34" charset="0"/>
                <a:ea typeface="Calibri" panose="020F0502020204030204" pitchFamily="34" charset="0"/>
                <a:cs typeface="Calibri" panose="020F0502020204030204" pitchFamily="34" charset="0"/>
              </a:rPr>
              <a:t>Zedaker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Ryen</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Pagel</a:t>
            </a:r>
            <a:r>
              <a:rPr lang="en-US" sz="1600" dirty="0">
                <a:latin typeface="Calibri" panose="020F0502020204030204" pitchFamily="34" charset="0"/>
                <a:ea typeface="Calibri" panose="020F0502020204030204" pitchFamily="34" charset="0"/>
                <a:cs typeface="Calibri" panose="020F0502020204030204" pitchFamily="34" charset="0"/>
              </a:rPr>
              <a:t>, College of Medicine, College of Nursing, University Health Services, FSU Primary Health Clinic, and FSU Emergency Management</a:t>
            </a:r>
          </a:p>
          <a:p>
            <a:pPr marL="257168" indent="-257168" defTabSz="685783">
              <a:lnSpc>
                <a:spcPct val="107000"/>
              </a:lnSpc>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Dr. Van </a:t>
            </a:r>
            <a:r>
              <a:rPr lang="en-US" sz="1600" dirty="0" err="1">
                <a:latin typeface="Calibri" panose="020F0502020204030204" pitchFamily="34" charset="0"/>
                <a:ea typeface="Calibri" panose="020F0502020204030204" pitchFamily="34" charset="0"/>
                <a:cs typeface="Calibri" panose="020F0502020204030204" pitchFamily="34" charset="0"/>
              </a:rPr>
              <a:t>Durme</a:t>
            </a:r>
            <a:r>
              <a:rPr lang="en-US" sz="1600" dirty="0">
                <a:latin typeface="Calibri" panose="020F0502020204030204" pitchFamily="34" charset="0"/>
                <a:ea typeface="Calibri" panose="020F0502020204030204" pitchFamily="34" charset="0"/>
                <a:cs typeface="Calibri" panose="020F0502020204030204" pitchFamily="34" charset="0"/>
              </a:rPr>
              <a:t>, Chair of the Medical Advisory Committee and Senior Associate Dean providing through Family Medicine Clinic</a:t>
            </a:r>
          </a:p>
        </p:txBody>
      </p:sp>
    </p:spTree>
    <p:extLst>
      <p:ext uri="{BB962C8B-B14F-4D97-AF65-F5344CB8AC3E}">
        <p14:creationId xmlns:p14="http://schemas.microsoft.com/office/powerpoint/2010/main" val="111268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0817" y="1038674"/>
            <a:ext cx="8286616" cy="3056286"/>
          </a:xfrm>
          <a:prstGeom prst="rect">
            <a:avLst/>
          </a:prstGeom>
        </p:spPr>
        <p:txBody>
          <a:bodyPr wrap="square">
            <a:spAutoFit/>
          </a:bodyPr>
          <a:lstStyle/>
          <a:p>
            <a:pPr marL="257168" indent="-257168" defTabSz="685783">
              <a:lnSpc>
                <a:spcPct val="107000"/>
              </a:lnSpc>
              <a:buFont typeface="Arial" panose="020B0604020202020204" pitchFamily="34" charset="0"/>
              <a:buChar char="•"/>
            </a:pPr>
            <a:r>
              <a:rPr lang="en-US" sz="1600" dirty="0">
                <a:latin typeface="Calibri" panose="020F0502020204030204"/>
              </a:rPr>
              <a:t>Preparing to do a public health study partnering with CDC and FL DOH to evaluate the efficacy of a home test kit for use in a university setting</a:t>
            </a:r>
          </a:p>
          <a:p>
            <a:pPr marL="257168" indent="-257168" defTabSz="685783">
              <a:lnSpc>
                <a:spcPct val="107000"/>
              </a:lnSpc>
              <a:buFont typeface="Arial" panose="020B0604020202020204" pitchFamily="34" charset="0"/>
              <a:buChar char="•"/>
            </a:pPr>
            <a:endParaRPr lang="en-US" sz="1600" dirty="0">
              <a:latin typeface="Calibri" panose="020F0502020204030204"/>
            </a:endParaRPr>
          </a:p>
          <a:p>
            <a:pPr marL="257168" indent="-257168" defTabSz="685783">
              <a:lnSpc>
                <a:spcPct val="107000"/>
              </a:lnSpc>
              <a:buFont typeface="Arial" panose="020B0604020202020204" pitchFamily="34" charset="0"/>
              <a:buChar char="•"/>
            </a:pPr>
            <a:r>
              <a:rPr lang="en-US" sz="1600" dirty="0">
                <a:latin typeface="Calibri" panose="020F0502020204030204"/>
              </a:rPr>
              <a:t>Started administering the vaccine January 5, 2021</a:t>
            </a:r>
          </a:p>
          <a:p>
            <a:pPr marL="257168" indent="-257168" defTabSz="685783">
              <a:lnSpc>
                <a:spcPct val="107000"/>
              </a:lnSpc>
              <a:buFont typeface="Arial" panose="020B0604020202020204" pitchFamily="34" charset="0"/>
              <a:buChar char="•"/>
            </a:pPr>
            <a:endParaRPr lang="en-US" sz="1600" dirty="0">
              <a:latin typeface="Calibri" panose="020F0502020204030204"/>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a:ea typeface="Calibri" panose="020F0502020204030204" pitchFamily="34" charset="0"/>
                <a:cs typeface="Calibri" panose="020F0502020204030204" pitchFamily="34" charset="0"/>
              </a:rPr>
              <a:t>Currently vaccinating </a:t>
            </a:r>
            <a:r>
              <a:rPr lang="en-US" sz="1600">
                <a:latin typeface="Calibri" panose="020F0502020204030204"/>
                <a:ea typeface="Calibri" panose="020F0502020204030204" pitchFamily="34" charset="0"/>
                <a:cs typeface="Calibri" panose="020F0502020204030204" pitchFamily="34" charset="0"/>
              </a:rPr>
              <a:t>individuals 16+, </a:t>
            </a:r>
            <a:r>
              <a:rPr lang="en-US" sz="1600" dirty="0">
                <a:latin typeface="Calibri" panose="020F0502020204030204"/>
                <a:ea typeface="Calibri" panose="020F0502020204030204" pitchFamily="34" charset="0"/>
                <a:cs typeface="Calibri" panose="020F0502020204030204" pitchFamily="34" charset="0"/>
              </a:rPr>
              <a:t>K-12 school employees, healthcare personnel, medically  vulnerable, and law enforcement for both FSU and all of Florida</a:t>
            </a:r>
          </a:p>
          <a:p>
            <a:pPr marL="257168" indent="-257168" defTabSz="685783">
              <a:lnSpc>
                <a:spcPct val="107000"/>
              </a:lnSpc>
              <a:buFont typeface="Arial" panose="020B0604020202020204" pitchFamily="34" charset="0"/>
              <a:buChar char="•"/>
            </a:pPr>
            <a:endParaRPr lang="en-US" sz="1600" dirty="0">
              <a:latin typeface="Calibri" panose="020F0502020204030204"/>
              <a:ea typeface="Calibri" panose="020F0502020204030204" pitchFamily="34" charset="0"/>
              <a:cs typeface="Calibri" panose="020F0502020204030204" pitchFamily="34" charset="0"/>
            </a:endParaRPr>
          </a:p>
          <a:p>
            <a:pPr marL="257168" indent="-257168" defTabSz="685783">
              <a:lnSpc>
                <a:spcPct val="107000"/>
              </a:lnSpc>
              <a:buFont typeface="Arial" panose="020B0604020202020204" pitchFamily="34" charset="0"/>
              <a:buChar char="•"/>
            </a:pPr>
            <a:r>
              <a:rPr lang="en-US" sz="1600" dirty="0">
                <a:latin typeface="Calibri" panose="020F0502020204030204"/>
                <a:ea typeface="Calibri" panose="020F0502020204030204" pitchFamily="34" charset="0"/>
                <a:cs typeface="Calibri" panose="020F0502020204030204" pitchFamily="34" charset="0"/>
              </a:rPr>
              <a:t>Administered over 11,277 vaccines through March 30, 2021</a:t>
            </a:r>
          </a:p>
          <a:p>
            <a:pPr marL="600060" lvl="1" indent="-257168" defTabSz="685783">
              <a:lnSpc>
                <a:spcPct val="107000"/>
              </a:lnSpc>
              <a:buFont typeface="Arial" panose="020B0604020202020204" pitchFamily="34" charset="0"/>
              <a:buChar char="•"/>
            </a:pPr>
            <a:r>
              <a:rPr lang="en-US" sz="1600" dirty="0">
                <a:latin typeface="Calibri" panose="020F0502020204030204"/>
                <a:ea typeface="Calibri" panose="020F0502020204030204" pitchFamily="34" charset="0"/>
                <a:cs typeface="Calibri" panose="020F0502020204030204" pitchFamily="34" charset="0"/>
              </a:rPr>
              <a:t>5,727 prime vaccinations</a:t>
            </a:r>
          </a:p>
          <a:p>
            <a:pPr marL="600060" lvl="1" indent="-257168" defTabSz="685783">
              <a:lnSpc>
                <a:spcPct val="107000"/>
              </a:lnSpc>
              <a:buFont typeface="Arial" panose="020B0604020202020204" pitchFamily="34" charset="0"/>
              <a:buChar char="•"/>
            </a:pPr>
            <a:r>
              <a:rPr lang="en-US" sz="1600" dirty="0">
                <a:latin typeface="Calibri" panose="020F0502020204030204"/>
                <a:ea typeface="Calibri" panose="020F0502020204030204" pitchFamily="34" charset="0"/>
                <a:cs typeface="Calibri" panose="020F0502020204030204" pitchFamily="34" charset="0"/>
              </a:rPr>
              <a:t>5,550 booster vaccinations</a:t>
            </a:r>
          </a:p>
        </p:txBody>
      </p:sp>
    </p:spTree>
    <p:extLst>
      <p:ext uri="{BB962C8B-B14F-4D97-AF65-F5344CB8AC3E}">
        <p14:creationId xmlns:p14="http://schemas.microsoft.com/office/powerpoint/2010/main" val="647440401"/>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4EE8E9D7818448637F98CDBC4EF43" ma:contentTypeVersion="13" ma:contentTypeDescription="Create a new document." ma:contentTypeScope="" ma:versionID="775ea2a58bfbd0e0cdc108df10a2d27b">
  <xsd:schema xmlns:xsd="http://www.w3.org/2001/XMLSchema" xmlns:xs="http://www.w3.org/2001/XMLSchema" xmlns:p="http://schemas.microsoft.com/office/2006/metadata/properties" xmlns:ns3="504f2c40-007f-4d88-a364-4134b82e947f" xmlns:ns4="ae4f0f12-46eb-437e-aece-88ee3b6a71a6" targetNamespace="http://schemas.microsoft.com/office/2006/metadata/properties" ma:root="true" ma:fieldsID="a6a9b7a32615d651b17e17a5658df368" ns3:_="" ns4:_="">
    <xsd:import namespace="504f2c40-007f-4d88-a364-4134b82e947f"/>
    <xsd:import namespace="ae4f0f12-46eb-437e-aece-88ee3b6a71a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f2c40-007f-4d88-a364-4134b82e947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f0f12-46eb-437e-aece-88ee3b6a71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D66932-AB84-4383-B8F9-4BFBF2B4C9E2}">
  <ds:schemaRefs>
    <ds:schemaRef ds:uri="http://schemas.microsoft.com/sharepoint/v3/contenttype/forms"/>
  </ds:schemaRefs>
</ds:datastoreItem>
</file>

<file path=customXml/itemProps2.xml><?xml version="1.0" encoding="utf-8"?>
<ds:datastoreItem xmlns:ds="http://schemas.openxmlformats.org/officeDocument/2006/customXml" ds:itemID="{F851ADF5-393F-45F6-AC18-A7BE60823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f2c40-007f-4d88-a364-4134b82e947f"/>
    <ds:schemaRef ds:uri="ae4f0f12-46eb-437e-aece-88ee3b6a7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6FF038-F5A6-48F2-83A5-CD52A1B28C5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458</TotalTime>
  <Words>3620</Words>
  <Application>Microsoft Office PowerPoint</Application>
  <PresentationFormat>On-screen Show (16:9)</PresentationFormat>
  <Paragraphs>481</Paragraphs>
  <Slides>71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Rockwell Extra Bold</vt:lpstr>
      <vt:lpstr>Times New Roman</vt:lpstr>
      <vt:lpstr>Garnet_HighDef-1</vt:lpstr>
      <vt:lpstr>Financial Representative Meeting</vt:lpstr>
      <vt:lpstr>Finance &amp; Administration</vt:lpstr>
      <vt:lpstr>COVID-19 Federal Stimulus</vt:lpstr>
      <vt:lpstr>Stimulus Student Support</vt:lpstr>
      <vt:lpstr>CARES Institutional Expenses</vt:lpstr>
      <vt:lpstr>PowerPoint Presentation</vt:lpstr>
      <vt:lpstr>COVID-19 Mitigations</vt:lpstr>
      <vt:lpstr>PowerPoint Presentation</vt:lpstr>
      <vt:lpstr>PowerPoint Presentation</vt:lpstr>
      <vt:lpstr>Legislative Session</vt:lpstr>
      <vt:lpstr>House</vt:lpstr>
      <vt:lpstr>House - continued</vt:lpstr>
      <vt:lpstr>Senate</vt:lpstr>
      <vt:lpstr>PowerPoint Presentation</vt:lpstr>
      <vt:lpstr>PowerPoint Presentation</vt:lpstr>
      <vt:lpstr>Operating Budget Timeline</vt:lpstr>
      <vt:lpstr>Contact Information</vt:lpstr>
      <vt:lpstr>Procurement Services</vt:lpstr>
      <vt:lpstr>What's New?</vt:lpstr>
      <vt:lpstr> 2-7 Signature Authority</vt:lpstr>
      <vt:lpstr>2-7 Signature Authority: Key Points</vt:lpstr>
      <vt:lpstr>4-OP-D-4 Contract Administration &amp; Management</vt:lpstr>
      <vt:lpstr>Helpful Tips for Year End Preparation Reviewing POs and Statuses</vt:lpstr>
      <vt:lpstr>Helpful Tips - Contracts</vt:lpstr>
      <vt:lpstr> End of Year Calendar Tasks </vt:lpstr>
      <vt:lpstr>Year End Calendar</vt:lpstr>
      <vt:lpstr>End of Year Calendar Tasks</vt:lpstr>
      <vt:lpstr>PO Closing Criteria</vt:lpstr>
      <vt:lpstr>Invoices for POs closed or cancelled The following criteria must be met:</vt:lpstr>
      <vt:lpstr>Year End Calendar - Additional Information</vt:lpstr>
      <vt:lpstr>What’s Next?</vt:lpstr>
      <vt:lpstr>PowerPoint Presentation</vt:lpstr>
      <vt:lpstr>Disbursement Services</vt:lpstr>
      <vt:lpstr>Disbursement Services: Reminders &amp; Updates</vt:lpstr>
      <vt:lpstr>Confirming Orders</vt:lpstr>
      <vt:lpstr>Compliance Report   Receipts</vt:lpstr>
      <vt:lpstr>If PO is Closed</vt:lpstr>
      <vt:lpstr>Contact Information</vt:lpstr>
      <vt:lpstr>In-State Travel</vt:lpstr>
      <vt:lpstr>Avis/Budget</vt:lpstr>
      <vt:lpstr>New Max Hotel Rate</vt:lpstr>
      <vt:lpstr>Virtual Conference</vt:lpstr>
      <vt:lpstr>T-Card Reminder</vt:lpstr>
      <vt:lpstr>Contact Information</vt:lpstr>
      <vt:lpstr>Cash Management, Banking, &amp; Revenue Accounting </vt:lpstr>
      <vt:lpstr>Cashnet Auxiliary eMarket</vt:lpstr>
      <vt:lpstr>Cashnet Auxiliary eMarket</vt:lpstr>
      <vt:lpstr>Cashnet Auxiliary eMarket</vt:lpstr>
      <vt:lpstr>Miscellaneous Deposit Guidance</vt:lpstr>
      <vt:lpstr>All-Auxiliary Meeting 2021</vt:lpstr>
      <vt:lpstr>All-Auxiliary Meeting 2021</vt:lpstr>
      <vt:lpstr>Contact Information</vt:lpstr>
      <vt:lpstr>Student Business Services</vt:lpstr>
      <vt:lpstr>Student Payment Guidance</vt:lpstr>
      <vt:lpstr>PowerPoint Presentation</vt:lpstr>
      <vt:lpstr>PowerPoint Presentation</vt:lpstr>
      <vt:lpstr>Contact Information</vt:lpstr>
      <vt:lpstr>BI Reports</vt:lpstr>
      <vt:lpstr>BI - Budget &amp; Avail Bal PDF Reports Dashboard</vt:lpstr>
      <vt:lpstr>BI - Budget &amp; Avail Bal PDF Reports Dashboard</vt:lpstr>
      <vt:lpstr>BI – Encumbrance Period Balances Dashboard</vt:lpstr>
      <vt:lpstr>BI – Encumbrance Period Balances Dashboard</vt:lpstr>
      <vt:lpstr>Departmental Ledger Review Guidance</vt:lpstr>
      <vt:lpstr>Departmental Ledger Review Guidance</vt:lpstr>
      <vt:lpstr>Departmental Ledger Review Guidance</vt:lpstr>
      <vt:lpstr>Departmental Ledger Review Guidance</vt:lpstr>
      <vt:lpstr>BI – Departmental Ledger Review Dashboard</vt:lpstr>
      <vt:lpstr>BI – Departmental Ledger Review Dashboard</vt:lpstr>
      <vt:lpstr>BI – Departmental Ledger Review Dashboard</vt:lpstr>
      <vt:lpstr>Contact Information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Rep Meeting</dc:title>
  <dc:creator>Michelle Pohto</dc:creator>
  <cp:lastModifiedBy>Corey Jones</cp:lastModifiedBy>
  <cp:revision>8</cp:revision>
  <dcterms:created xsi:type="dcterms:W3CDTF">2021-03-19T13:09:20Z</dcterms:created>
  <dcterms:modified xsi:type="dcterms:W3CDTF">2021-04-06T12:13:24Z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0x01010062E4EE8E9D7818448637F98CDBC4EF43</vt:lpwstr>
  </property>
</Properties>
</file>