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4"/>
  </p:notesMasterIdLst>
  <p:handoutMasterIdLst>
    <p:handoutMasterId r:id="rId75"/>
  </p:handoutMasterIdLst>
  <p:sldIdLst>
    <p:sldId id="319" r:id="rId2"/>
    <p:sldId id="334" r:id="rId3"/>
    <p:sldId id="382" r:id="rId4"/>
    <p:sldId id="383" r:id="rId5"/>
    <p:sldId id="384" r:id="rId6"/>
    <p:sldId id="385" r:id="rId7"/>
    <p:sldId id="386" r:id="rId8"/>
    <p:sldId id="387" r:id="rId9"/>
    <p:sldId id="336" r:id="rId10"/>
    <p:sldId id="337" r:id="rId11"/>
    <p:sldId id="338" r:id="rId12"/>
    <p:sldId id="339" r:id="rId13"/>
    <p:sldId id="340" r:id="rId14"/>
    <p:sldId id="388" r:id="rId15"/>
    <p:sldId id="389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390" r:id="rId54"/>
    <p:sldId id="260" r:id="rId55"/>
    <p:sldId id="261" r:id="rId56"/>
    <p:sldId id="267" r:id="rId57"/>
    <p:sldId id="266" r:id="rId58"/>
    <p:sldId id="262" r:id="rId59"/>
    <p:sldId id="391" r:id="rId60"/>
    <p:sldId id="269" r:id="rId61"/>
    <p:sldId id="270" r:id="rId62"/>
    <p:sldId id="271" r:id="rId63"/>
    <p:sldId id="272" r:id="rId64"/>
    <p:sldId id="273" r:id="rId65"/>
    <p:sldId id="392" r:id="rId66"/>
    <p:sldId id="321" r:id="rId67"/>
    <p:sldId id="332" r:id="rId68"/>
    <p:sldId id="322" r:id="rId69"/>
    <p:sldId id="393" r:id="rId70"/>
    <p:sldId id="333" r:id="rId71"/>
    <p:sldId id="324" r:id="rId72"/>
    <p:sldId id="320" r:id="rId73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501"/>
    <a:srgbClr val="C0B076"/>
    <a:srgbClr val="ACA68F"/>
    <a:srgbClr val="9B9479"/>
    <a:srgbClr val="782F40"/>
    <a:srgbClr val="B6AC90"/>
    <a:srgbClr val="CDC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834" autoAdjust="0"/>
  </p:normalViewPr>
  <p:slideViewPr>
    <p:cSldViewPr>
      <p:cViewPr varScale="1">
        <p:scale>
          <a:sx n="60" d="100"/>
          <a:sy n="60" d="100"/>
        </p:scale>
        <p:origin x="84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8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1920" y="90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77EC8-9870-466F-A313-2B87E3FC449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477141-27F1-4F68-A01E-B5173AB6F777}">
      <dgm:prSet phldrT="[Text]"/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3CEC2C7D-A8E5-4140-A8DD-64AEA6713FBC}" type="parTrans" cxnId="{98369935-7C08-4201-92C5-91CA86BBF730}">
      <dgm:prSet/>
      <dgm:spPr/>
      <dgm:t>
        <a:bodyPr/>
        <a:lstStyle/>
        <a:p>
          <a:endParaRPr lang="en-US"/>
        </a:p>
      </dgm:t>
    </dgm:pt>
    <dgm:pt modelId="{7F79D33E-CCDA-40BC-B79D-871F2FBB9EB3}" type="sibTrans" cxnId="{98369935-7C08-4201-92C5-91CA86BBF730}">
      <dgm:prSet/>
      <dgm:spPr/>
      <dgm:t>
        <a:bodyPr/>
        <a:lstStyle/>
        <a:p>
          <a:endParaRPr lang="en-US"/>
        </a:p>
      </dgm:t>
    </dgm:pt>
    <dgm:pt modelId="{30CC52C0-B65E-48E2-8538-3A4D00BFDE9D}">
      <dgm:prSet phldrT="[Text]"/>
      <dgm:spPr/>
      <dgm:t>
        <a:bodyPr/>
        <a:lstStyle/>
        <a:p>
          <a:r>
            <a:rPr lang="en-US" dirty="0" smtClean="0"/>
            <a:t>Process Overview </a:t>
          </a:r>
          <a:endParaRPr lang="en-US" dirty="0"/>
        </a:p>
      </dgm:t>
    </dgm:pt>
    <dgm:pt modelId="{B365CD3E-B210-4AA0-A626-972559A21E2A}" type="parTrans" cxnId="{F4AD5E0E-C0E0-41DE-A858-D3C7DABFA328}">
      <dgm:prSet/>
      <dgm:spPr/>
      <dgm:t>
        <a:bodyPr/>
        <a:lstStyle/>
        <a:p>
          <a:endParaRPr lang="en-US"/>
        </a:p>
      </dgm:t>
    </dgm:pt>
    <dgm:pt modelId="{0740E802-265D-4897-8520-EDE5DF99FAD5}" type="sibTrans" cxnId="{F4AD5E0E-C0E0-41DE-A858-D3C7DABFA328}">
      <dgm:prSet/>
      <dgm:spPr/>
      <dgm:t>
        <a:bodyPr/>
        <a:lstStyle/>
        <a:p>
          <a:endParaRPr lang="en-US"/>
        </a:p>
      </dgm:t>
    </dgm:pt>
    <dgm:pt modelId="{9F6A21FF-2556-4A63-93CB-8148E2D097CA}">
      <dgm:prSet phldrT="[Text]"/>
      <dgm:spPr/>
      <dgm:t>
        <a:bodyPr/>
        <a:lstStyle/>
        <a:p>
          <a:r>
            <a:rPr lang="en-US" dirty="0" smtClean="0"/>
            <a:t>Q&amp;A </a:t>
          </a:r>
          <a:endParaRPr lang="en-US" dirty="0"/>
        </a:p>
      </dgm:t>
    </dgm:pt>
    <dgm:pt modelId="{C559C357-BDB2-4629-AF6B-7BCFE76EC14C}" type="parTrans" cxnId="{6F1D06A0-998D-44B3-B704-DA8EA8CC8DE1}">
      <dgm:prSet/>
      <dgm:spPr/>
      <dgm:t>
        <a:bodyPr/>
        <a:lstStyle/>
        <a:p>
          <a:endParaRPr lang="en-US"/>
        </a:p>
      </dgm:t>
    </dgm:pt>
    <dgm:pt modelId="{8DAE0526-F9EE-4A28-B240-AD1DCD1AA810}" type="sibTrans" cxnId="{6F1D06A0-998D-44B3-B704-DA8EA8CC8DE1}">
      <dgm:prSet/>
      <dgm:spPr/>
      <dgm:t>
        <a:bodyPr/>
        <a:lstStyle/>
        <a:p>
          <a:endParaRPr lang="en-US"/>
        </a:p>
      </dgm:t>
    </dgm:pt>
    <dgm:pt modelId="{F2D51325-1E50-4408-9411-E6A025141119}">
      <dgm:prSet phldrT="[Text]"/>
      <dgm:spPr/>
      <dgm:t>
        <a:bodyPr/>
        <a:lstStyle/>
        <a:p>
          <a:r>
            <a:rPr lang="en-US" dirty="0" smtClean="0"/>
            <a:t>Changes Affecting You</a:t>
          </a:r>
          <a:endParaRPr lang="en-US" dirty="0"/>
        </a:p>
      </dgm:t>
    </dgm:pt>
    <dgm:pt modelId="{B3B8CF37-4B34-42A1-B300-79400C3BAD90}" type="sibTrans" cxnId="{331EFD8E-16E4-4C8B-9C62-531E7A051CF9}">
      <dgm:prSet/>
      <dgm:spPr/>
      <dgm:t>
        <a:bodyPr/>
        <a:lstStyle/>
        <a:p>
          <a:endParaRPr lang="en-US"/>
        </a:p>
      </dgm:t>
    </dgm:pt>
    <dgm:pt modelId="{31938B2A-FAD6-43FD-B9AA-04698FCFA8B8}" type="parTrans" cxnId="{331EFD8E-16E4-4C8B-9C62-531E7A051CF9}">
      <dgm:prSet/>
      <dgm:spPr/>
      <dgm:t>
        <a:bodyPr/>
        <a:lstStyle/>
        <a:p>
          <a:endParaRPr lang="en-US"/>
        </a:p>
      </dgm:t>
    </dgm:pt>
    <dgm:pt modelId="{29C1B374-E114-457E-8C95-4DC2C513F7D2}" type="pres">
      <dgm:prSet presAssocID="{64877EC8-9870-466F-A313-2B87E3FC44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4D45AB-57E0-41F3-8DA9-459AC6ACB524}" type="pres">
      <dgm:prSet presAssocID="{A5477141-27F1-4F68-A01E-B5173AB6F777}" presName="parentLin" presStyleCnt="0"/>
      <dgm:spPr/>
    </dgm:pt>
    <dgm:pt modelId="{9593FBF6-EDB0-4347-8DA3-93D93FC5FE79}" type="pres">
      <dgm:prSet presAssocID="{A5477141-27F1-4F68-A01E-B5173AB6F77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DC5ECDE-817C-4E30-8DDB-AF9D954D40B5}" type="pres">
      <dgm:prSet presAssocID="{A5477141-27F1-4F68-A01E-B5173AB6F7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32BC3-491A-453D-97BB-056BEE1DDFD2}" type="pres">
      <dgm:prSet presAssocID="{A5477141-27F1-4F68-A01E-B5173AB6F777}" presName="negativeSpace" presStyleCnt="0"/>
      <dgm:spPr/>
    </dgm:pt>
    <dgm:pt modelId="{1EE745C2-6AEF-4D8D-AAA7-2115716410C5}" type="pres">
      <dgm:prSet presAssocID="{A5477141-27F1-4F68-A01E-B5173AB6F77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4E527-65D2-4F18-B18B-D9402C7229F8}" type="pres">
      <dgm:prSet presAssocID="{7F79D33E-CCDA-40BC-B79D-871F2FBB9EB3}" presName="spaceBetweenRectangles" presStyleCnt="0"/>
      <dgm:spPr/>
    </dgm:pt>
    <dgm:pt modelId="{D9AA3AE1-582B-4353-9F85-EB0129D3A945}" type="pres">
      <dgm:prSet presAssocID="{F2D51325-1E50-4408-9411-E6A025141119}" presName="parentLin" presStyleCnt="0"/>
      <dgm:spPr/>
    </dgm:pt>
    <dgm:pt modelId="{280CCBAF-A1F9-4229-9B32-A8383E508210}" type="pres">
      <dgm:prSet presAssocID="{F2D51325-1E50-4408-9411-E6A02514111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AB51DA-2A9F-4C68-AFB3-F41998A52098}" type="pres">
      <dgm:prSet presAssocID="{F2D51325-1E50-4408-9411-E6A02514111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319C5-D9DA-41DB-954C-95F66BF7ACD1}" type="pres">
      <dgm:prSet presAssocID="{F2D51325-1E50-4408-9411-E6A025141119}" presName="negativeSpace" presStyleCnt="0"/>
      <dgm:spPr/>
    </dgm:pt>
    <dgm:pt modelId="{7EC07B08-A5F5-4C8B-AEEC-AE8E8D661B9D}" type="pres">
      <dgm:prSet presAssocID="{F2D51325-1E50-4408-9411-E6A025141119}" presName="childText" presStyleLbl="conFgAcc1" presStyleIdx="1" presStyleCnt="4">
        <dgm:presLayoutVars>
          <dgm:bulletEnabled val="1"/>
        </dgm:presLayoutVars>
      </dgm:prSet>
      <dgm:spPr/>
    </dgm:pt>
    <dgm:pt modelId="{92F5574B-C5A3-4832-925F-0EBD5435DB86}" type="pres">
      <dgm:prSet presAssocID="{B3B8CF37-4B34-42A1-B300-79400C3BAD90}" presName="spaceBetweenRectangles" presStyleCnt="0"/>
      <dgm:spPr/>
    </dgm:pt>
    <dgm:pt modelId="{FFC9D350-1BD9-4ABC-B9CE-24102E241B56}" type="pres">
      <dgm:prSet presAssocID="{30CC52C0-B65E-48E2-8538-3A4D00BFDE9D}" presName="parentLin" presStyleCnt="0"/>
      <dgm:spPr/>
    </dgm:pt>
    <dgm:pt modelId="{EAA0AD53-1250-4C77-B9C6-4DF2BE1CCB49}" type="pres">
      <dgm:prSet presAssocID="{30CC52C0-B65E-48E2-8538-3A4D00BFDE9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EBE8B63-F7C9-49FE-9956-FF4064331C36}" type="pres">
      <dgm:prSet presAssocID="{30CC52C0-B65E-48E2-8538-3A4D00BFDE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CE8CD-ADBA-48A9-899B-408194504224}" type="pres">
      <dgm:prSet presAssocID="{30CC52C0-B65E-48E2-8538-3A4D00BFDE9D}" presName="negativeSpace" presStyleCnt="0"/>
      <dgm:spPr/>
    </dgm:pt>
    <dgm:pt modelId="{23AC466A-FCAE-4CEF-A474-3249E26C0CB4}" type="pres">
      <dgm:prSet presAssocID="{30CC52C0-B65E-48E2-8538-3A4D00BFDE9D}" presName="childText" presStyleLbl="conFgAcc1" presStyleIdx="2" presStyleCnt="4">
        <dgm:presLayoutVars>
          <dgm:bulletEnabled val="1"/>
        </dgm:presLayoutVars>
      </dgm:prSet>
      <dgm:spPr/>
    </dgm:pt>
    <dgm:pt modelId="{94BBB9DD-7417-4D9A-83D4-705197C3F114}" type="pres">
      <dgm:prSet presAssocID="{0740E802-265D-4897-8520-EDE5DF99FAD5}" presName="spaceBetweenRectangles" presStyleCnt="0"/>
      <dgm:spPr/>
    </dgm:pt>
    <dgm:pt modelId="{B052E784-D1C2-42B5-BBFC-083534A3A35D}" type="pres">
      <dgm:prSet presAssocID="{9F6A21FF-2556-4A63-93CB-8148E2D097CA}" presName="parentLin" presStyleCnt="0"/>
      <dgm:spPr/>
    </dgm:pt>
    <dgm:pt modelId="{5BF12EAE-DF6C-4000-8EB2-4BCF2F5D26E4}" type="pres">
      <dgm:prSet presAssocID="{9F6A21FF-2556-4A63-93CB-8148E2D097C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24CBB3F-9F16-4A8C-86E0-A488F5614C10}" type="pres">
      <dgm:prSet presAssocID="{9F6A21FF-2556-4A63-93CB-8148E2D097C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6F902-CD9C-469D-A1C5-7DCA5EF1779F}" type="pres">
      <dgm:prSet presAssocID="{9F6A21FF-2556-4A63-93CB-8148E2D097CA}" presName="negativeSpace" presStyleCnt="0"/>
      <dgm:spPr/>
    </dgm:pt>
    <dgm:pt modelId="{8B7735DA-768B-40DF-A1D3-ECD1CA012A6E}" type="pres">
      <dgm:prSet presAssocID="{9F6A21FF-2556-4A63-93CB-8148E2D097C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127A5B4-8DA8-41AC-8061-7750E28521B9}" type="presOf" srcId="{9F6A21FF-2556-4A63-93CB-8148E2D097CA}" destId="{724CBB3F-9F16-4A8C-86E0-A488F5614C10}" srcOrd="1" destOrd="0" presId="urn:microsoft.com/office/officeart/2005/8/layout/list1"/>
    <dgm:cxn modelId="{C642B65F-65E5-4F3D-A006-B0321D9D80EE}" type="presOf" srcId="{A5477141-27F1-4F68-A01E-B5173AB6F777}" destId="{9593FBF6-EDB0-4347-8DA3-93D93FC5FE79}" srcOrd="0" destOrd="0" presId="urn:microsoft.com/office/officeart/2005/8/layout/list1"/>
    <dgm:cxn modelId="{DFFE3FFB-96E2-4071-B946-1DA83ABD2907}" type="presOf" srcId="{9F6A21FF-2556-4A63-93CB-8148E2D097CA}" destId="{5BF12EAE-DF6C-4000-8EB2-4BCF2F5D26E4}" srcOrd="0" destOrd="0" presId="urn:microsoft.com/office/officeart/2005/8/layout/list1"/>
    <dgm:cxn modelId="{20EB3950-CD31-474F-B5E6-DD55F2364103}" type="presOf" srcId="{64877EC8-9870-466F-A313-2B87E3FC449B}" destId="{29C1B374-E114-457E-8C95-4DC2C513F7D2}" srcOrd="0" destOrd="0" presId="urn:microsoft.com/office/officeart/2005/8/layout/list1"/>
    <dgm:cxn modelId="{952DEBF7-739C-43DE-A24F-969444DA57C0}" type="presOf" srcId="{F2D51325-1E50-4408-9411-E6A025141119}" destId="{21AB51DA-2A9F-4C68-AFB3-F41998A52098}" srcOrd="1" destOrd="0" presId="urn:microsoft.com/office/officeart/2005/8/layout/list1"/>
    <dgm:cxn modelId="{6F1D06A0-998D-44B3-B704-DA8EA8CC8DE1}" srcId="{64877EC8-9870-466F-A313-2B87E3FC449B}" destId="{9F6A21FF-2556-4A63-93CB-8148E2D097CA}" srcOrd="3" destOrd="0" parTransId="{C559C357-BDB2-4629-AF6B-7BCFE76EC14C}" sibTransId="{8DAE0526-F9EE-4A28-B240-AD1DCD1AA810}"/>
    <dgm:cxn modelId="{00F128D9-B559-4E39-9207-F9156D7CBB3E}" type="presOf" srcId="{F2D51325-1E50-4408-9411-E6A025141119}" destId="{280CCBAF-A1F9-4229-9B32-A8383E508210}" srcOrd="0" destOrd="0" presId="urn:microsoft.com/office/officeart/2005/8/layout/list1"/>
    <dgm:cxn modelId="{043C8D3A-70BA-400F-AB3D-E14A04D9D6E2}" type="presOf" srcId="{30CC52C0-B65E-48E2-8538-3A4D00BFDE9D}" destId="{2EBE8B63-F7C9-49FE-9956-FF4064331C36}" srcOrd="1" destOrd="0" presId="urn:microsoft.com/office/officeart/2005/8/layout/list1"/>
    <dgm:cxn modelId="{F4AD5E0E-C0E0-41DE-A858-D3C7DABFA328}" srcId="{64877EC8-9870-466F-A313-2B87E3FC449B}" destId="{30CC52C0-B65E-48E2-8538-3A4D00BFDE9D}" srcOrd="2" destOrd="0" parTransId="{B365CD3E-B210-4AA0-A626-972559A21E2A}" sibTransId="{0740E802-265D-4897-8520-EDE5DF99FAD5}"/>
    <dgm:cxn modelId="{00096CD3-8AEB-4B65-8FD9-F34C1ACC90D4}" type="presOf" srcId="{A5477141-27F1-4F68-A01E-B5173AB6F777}" destId="{8DC5ECDE-817C-4E30-8DDB-AF9D954D40B5}" srcOrd="1" destOrd="0" presId="urn:microsoft.com/office/officeart/2005/8/layout/list1"/>
    <dgm:cxn modelId="{331EFD8E-16E4-4C8B-9C62-531E7A051CF9}" srcId="{64877EC8-9870-466F-A313-2B87E3FC449B}" destId="{F2D51325-1E50-4408-9411-E6A025141119}" srcOrd="1" destOrd="0" parTransId="{31938B2A-FAD6-43FD-B9AA-04698FCFA8B8}" sibTransId="{B3B8CF37-4B34-42A1-B300-79400C3BAD90}"/>
    <dgm:cxn modelId="{98369935-7C08-4201-92C5-91CA86BBF730}" srcId="{64877EC8-9870-466F-A313-2B87E3FC449B}" destId="{A5477141-27F1-4F68-A01E-B5173AB6F777}" srcOrd="0" destOrd="0" parTransId="{3CEC2C7D-A8E5-4140-A8DD-64AEA6713FBC}" sibTransId="{7F79D33E-CCDA-40BC-B79D-871F2FBB9EB3}"/>
    <dgm:cxn modelId="{22FF73D2-7AC2-4A86-8AEB-A531D8BD99EE}" type="presOf" srcId="{30CC52C0-B65E-48E2-8538-3A4D00BFDE9D}" destId="{EAA0AD53-1250-4C77-B9C6-4DF2BE1CCB49}" srcOrd="0" destOrd="0" presId="urn:microsoft.com/office/officeart/2005/8/layout/list1"/>
    <dgm:cxn modelId="{4B5EF6A3-FE89-406A-BCCF-EF79BC0EF56A}" type="presParOf" srcId="{29C1B374-E114-457E-8C95-4DC2C513F7D2}" destId="{674D45AB-57E0-41F3-8DA9-459AC6ACB524}" srcOrd="0" destOrd="0" presId="urn:microsoft.com/office/officeart/2005/8/layout/list1"/>
    <dgm:cxn modelId="{EE52E61A-F597-43CB-97DD-E54111795BAF}" type="presParOf" srcId="{674D45AB-57E0-41F3-8DA9-459AC6ACB524}" destId="{9593FBF6-EDB0-4347-8DA3-93D93FC5FE79}" srcOrd="0" destOrd="0" presId="urn:microsoft.com/office/officeart/2005/8/layout/list1"/>
    <dgm:cxn modelId="{B24097D7-413A-4057-BBFF-45DB9172B20C}" type="presParOf" srcId="{674D45AB-57E0-41F3-8DA9-459AC6ACB524}" destId="{8DC5ECDE-817C-4E30-8DDB-AF9D954D40B5}" srcOrd="1" destOrd="0" presId="urn:microsoft.com/office/officeart/2005/8/layout/list1"/>
    <dgm:cxn modelId="{D55E1D6C-0F2B-4427-8B3F-82EA1424967C}" type="presParOf" srcId="{29C1B374-E114-457E-8C95-4DC2C513F7D2}" destId="{C1832BC3-491A-453D-97BB-056BEE1DDFD2}" srcOrd="1" destOrd="0" presId="urn:microsoft.com/office/officeart/2005/8/layout/list1"/>
    <dgm:cxn modelId="{732D5F2F-88DA-4041-832E-53A5555953A1}" type="presParOf" srcId="{29C1B374-E114-457E-8C95-4DC2C513F7D2}" destId="{1EE745C2-6AEF-4D8D-AAA7-2115716410C5}" srcOrd="2" destOrd="0" presId="urn:microsoft.com/office/officeart/2005/8/layout/list1"/>
    <dgm:cxn modelId="{8D7F48F5-BAAB-466A-B69C-CE36007A69A4}" type="presParOf" srcId="{29C1B374-E114-457E-8C95-4DC2C513F7D2}" destId="{7DD4E527-65D2-4F18-B18B-D9402C7229F8}" srcOrd="3" destOrd="0" presId="urn:microsoft.com/office/officeart/2005/8/layout/list1"/>
    <dgm:cxn modelId="{AA913571-2CEA-4B41-8F6F-6ACD877F5379}" type="presParOf" srcId="{29C1B374-E114-457E-8C95-4DC2C513F7D2}" destId="{D9AA3AE1-582B-4353-9F85-EB0129D3A945}" srcOrd="4" destOrd="0" presId="urn:microsoft.com/office/officeart/2005/8/layout/list1"/>
    <dgm:cxn modelId="{460FFB58-2797-4258-ABB3-7D1687BFD7DF}" type="presParOf" srcId="{D9AA3AE1-582B-4353-9F85-EB0129D3A945}" destId="{280CCBAF-A1F9-4229-9B32-A8383E508210}" srcOrd="0" destOrd="0" presId="urn:microsoft.com/office/officeart/2005/8/layout/list1"/>
    <dgm:cxn modelId="{2A06B5C3-6C55-4868-B65A-1D1980661A0D}" type="presParOf" srcId="{D9AA3AE1-582B-4353-9F85-EB0129D3A945}" destId="{21AB51DA-2A9F-4C68-AFB3-F41998A52098}" srcOrd="1" destOrd="0" presId="urn:microsoft.com/office/officeart/2005/8/layout/list1"/>
    <dgm:cxn modelId="{90BBB76F-5CFB-4665-9C64-CFAD95C51ED6}" type="presParOf" srcId="{29C1B374-E114-457E-8C95-4DC2C513F7D2}" destId="{BF6319C5-D9DA-41DB-954C-95F66BF7ACD1}" srcOrd="5" destOrd="0" presId="urn:microsoft.com/office/officeart/2005/8/layout/list1"/>
    <dgm:cxn modelId="{C02749BE-CF47-4C3E-B210-1BBD035A37A1}" type="presParOf" srcId="{29C1B374-E114-457E-8C95-4DC2C513F7D2}" destId="{7EC07B08-A5F5-4C8B-AEEC-AE8E8D661B9D}" srcOrd="6" destOrd="0" presId="urn:microsoft.com/office/officeart/2005/8/layout/list1"/>
    <dgm:cxn modelId="{D5613787-3898-46D8-8631-C5005C969979}" type="presParOf" srcId="{29C1B374-E114-457E-8C95-4DC2C513F7D2}" destId="{92F5574B-C5A3-4832-925F-0EBD5435DB86}" srcOrd="7" destOrd="0" presId="urn:microsoft.com/office/officeart/2005/8/layout/list1"/>
    <dgm:cxn modelId="{5DAB6822-4AF8-49CA-A515-2840191675A3}" type="presParOf" srcId="{29C1B374-E114-457E-8C95-4DC2C513F7D2}" destId="{FFC9D350-1BD9-4ABC-B9CE-24102E241B56}" srcOrd="8" destOrd="0" presId="urn:microsoft.com/office/officeart/2005/8/layout/list1"/>
    <dgm:cxn modelId="{315C1D04-92C7-4893-99A9-3CF755A21DA1}" type="presParOf" srcId="{FFC9D350-1BD9-4ABC-B9CE-24102E241B56}" destId="{EAA0AD53-1250-4C77-B9C6-4DF2BE1CCB49}" srcOrd="0" destOrd="0" presId="urn:microsoft.com/office/officeart/2005/8/layout/list1"/>
    <dgm:cxn modelId="{5FE6AD35-B9A9-4D63-BBFC-9F4D516653F8}" type="presParOf" srcId="{FFC9D350-1BD9-4ABC-B9CE-24102E241B56}" destId="{2EBE8B63-F7C9-49FE-9956-FF4064331C36}" srcOrd="1" destOrd="0" presId="urn:microsoft.com/office/officeart/2005/8/layout/list1"/>
    <dgm:cxn modelId="{56C8D9F9-7BF0-4A67-BC16-834D007D6B05}" type="presParOf" srcId="{29C1B374-E114-457E-8C95-4DC2C513F7D2}" destId="{921CE8CD-ADBA-48A9-899B-408194504224}" srcOrd="9" destOrd="0" presId="urn:microsoft.com/office/officeart/2005/8/layout/list1"/>
    <dgm:cxn modelId="{0937759F-7890-4549-B3AF-09322040FBF2}" type="presParOf" srcId="{29C1B374-E114-457E-8C95-4DC2C513F7D2}" destId="{23AC466A-FCAE-4CEF-A474-3249E26C0CB4}" srcOrd="10" destOrd="0" presId="urn:microsoft.com/office/officeart/2005/8/layout/list1"/>
    <dgm:cxn modelId="{D111FA96-DB0D-43BC-8E59-C351C4EBB2CC}" type="presParOf" srcId="{29C1B374-E114-457E-8C95-4DC2C513F7D2}" destId="{94BBB9DD-7417-4D9A-83D4-705197C3F114}" srcOrd="11" destOrd="0" presId="urn:microsoft.com/office/officeart/2005/8/layout/list1"/>
    <dgm:cxn modelId="{E8E9BE4E-3AEF-449E-BA3A-F32468171DE2}" type="presParOf" srcId="{29C1B374-E114-457E-8C95-4DC2C513F7D2}" destId="{B052E784-D1C2-42B5-BBFC-083534A3A35D}" srcOrd="12" destOrd="0" presId="urn:microsoft.com/office/officeart/2005/8/layout/list1"/>
    <dgm:cxn modelId="{F0110ED7-BD49-4060-B814-18059CA56E2C}" type="presParOf" srcId="{B052E784-D1C2-42B5-BBFC-083534A3A35D}" destId="{5BF12EAE-DF6C-4000-8EB2-4BCF2F5D26E4}" srcOrd="0" destOrd="0" presId="urn:microsoft.com/office/officeart/2005/8/layout/list1"/>
    <dgm:cxn modelId="{C7FE50AE-ACE9-4E7B-88AA-C839C5B1D6DE}" type="presParOf" srcId="{B052E784-D1C2-42B5-BBFC-083534A3A35D}" destId="{724CBB3F-9F16-4A8C-86E0-A488F5614C10}" srcOrd="1" destOrd="0" presId="urn:microsoft.com/office/officeart/2005/8/layout/list1"/>
    <dgm:cxn modelId="{B8947FCA-8B90-4F50-96A4-C5C7F960074E}" type="presParOf" srcId="{29C1B374-E114-457E-8C95-4DC2C513F7D2}" destId="{EF36F902-CD9C-469D-A1C5-7DCA5EF1779F}" srcOrd="13" destOrd="0" presId="urn:microsoft.com/office/officeart/2005/8/layout/list1"/>
    <dgm:cxn modelId="{5C294F73-E698-479F-BB21-ADE00CE58B3B}" type="presParOf" srcId="{29C1B374-E114-457E-8C95-4DC2C513F7D2}" destId="{8B7735DA-768B-40DF-A1D3-ECD1CA012A6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57089-88DE-4D94-B3B7-325073D9B81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C61847-B6BC-4106-804B-72E9896F6C25}">
      <dgm:prSet phldrT="[Text]"/>
      <dgm:spPr/>
      <dgm:t>
        <a:bodyPr/>
        <a:lstStyle/>
        <a:p>
          <a:r>
            <a:rPr lang="en-US" dirty="0" smtClean="0"/>
            <a:t>Anticipated go-live date: Early Fiscal Year 2017 </a:t>
          </a:r>
          <a:endParaRPr lang="en-US" dirty="0"/>
        </a:p>
      </dgm:t>
    </dgm:pt>
    <dgm:pt modelId="{484C0BEF-9CB5-493F-95B5-DC8AD8C59C65}" type="parTrans" cxnId="{4D55CAFB-BB81-4CC1-9940-EE220153658F}">
      <dgm:prSet/>
      <dgm:spPr/>
      <dgm:t>
        <a:bodyPr/>
        <a:lstStyle/>
        <a:p>
          <a:endParaRPr lang="en-US"/>
        </a:p>
      </dgm:t>
    </dgm:pt>
    <dgm:pt modelId="{F2D50A24-A3C1-4ADC-AC8E-F4AA19F545F0}" type="sibTrans" cxnId="{4D55CAFB-BB81-4CC1-9940-EE220153658F}">
      <dgm:prSet/>
      <dgm:spPr/>
      <dgm:t>
        <a:bodyPr/>
        <a:lstStyle/>
        <a:p>
          <a:endParaRPr lang="en-US"/>
        </a:p>
      </dgm:t>
    </dgm:pt>
    <dgm:pt modelId="{E0BE2405-111B-4CAE-AC61-8E3C75237E00}">
      <dgm:prSet/>
      <dgm:spPr/>
      <dgm:t>
        <a:bodyPr/>
        <a:lstStyle/>
        <a:p>
          <a:r>
            <a:rPr lang="en-US" dirty="0" smtClean="0"/>
            <a:t>OBS Lines of Business</a:t>
          </a:r>
        </a:p>
      </dgm:t>
    </dgm:pt>
    <dgm:pt modelId="{34C77C7D-8D87-48F9-BCAC-6A4AA122F5CB}" type="parTrans" cxnId="{C6AA5E65-50CE-48BC-918E-AAB502C60BB1}">
      <dgm:prSet/>
      <dgm:spPr/>
      <dgm:t>
        <a:bodyPr/>
        <a:lstStyle/>
        <a:p>
          <a:endParaRPr lang="en-US"/>
        </a:p>
      </dgm:t>
    </dgm:pt>
    <dgm:pt modelId="{78749715-8534-4000-BD07-B405D9C5124D}" type="sibTrans" cxnId="{C6AA5E65-50CE-48BC-918E-AAB502C60BB1}">
      <dgm:prSet/>
      <dgm:spPr/>
      <dgm:t>
        <a:bodyPr/>
        <a:lstStyle/>
        <a:p>
          <a:endParaRPr lang="en-US"/>
        </a:p>
      </dgm:t>
    </dgm:pt>
    <dgm:pt modelId="{520DDC98-5F30-4933-930B-BC4177633FEB}">
      <dgm:prSet/>
      <dgm:spPr/>
      <dgm:t>
        <a:bodyPr/>
        <a:lstStyle/>
        <a:p>
          <a:r>
            <a:rPr lang="en-US" dirty="0" smtClean="0"/>
            <a:t>AR/Billing Functions </a:t>
          </a:r>
        </a:p>
      </dgm:t>
    </dgm:pt>
    <dgm:pt modelId="{4C064C80-90F8-4838-BE40-1F561994CBC2}" type="parTrans" cxnId="{1639D33F-33CC-4CC1-96BA-3F0D2BA213D1}">
      <dgm:prSet/>
      <dgm:spPr/>
      <dgm:t>
        <a:bodyPr/>
        <a:lstStyle/>
        <a:p>
          <a:endParaRPr lang="en-US"/>
        </a:p>
      </dgm:t>
    </dgm:pt>
    <dgm:pt modelId="{077FB960-527F-4FB7-9853-802A2696D419}" type="sibTrans" cxnId="{1639D33F-33CC-4CC1-96BA-3F0D2BA213D1}">
      <dgm:prSet/>
      <dgm:spPr/>
      <dgm:t>
        <a:bodyPr/>
        <a:lstStyle/>
        <a:p>
          <a:endParaRPr lang="en-US"/>
        </a:p>
      </dgm:t>
    </dgm:pt>
    <dgm:pt modelId="{88B323C6-6240-498E-B277-5B7CA5080D9D}">
      <dgm:prSet/>
      <dgm:spPr/>
      <dgm:t>
        <a:bodyPr/>
        <a:lstStyle/>
        <a:p>
          <a:r>
            <a:rPr lang="en-US" dirty="0" smtClean="0"/>
            <a:t>Design will allow for future roll-out to additional auxiliaries </a:t>
          </a:r>
        </a:p>
      </dgm:t>
    </dgm:pt>
    <dgm:pt modelId="{C641FB7D-D178-4E1A-90A5-D99F1DE1137C}" type="parTrans" cxnId="{AEB6D584-D8F4-42E3-A99C-02C0589F51C6}">
      <dgm:prSet/>
      <dgm:spPr/>
      <dgm:t>
        <a:bodyPr/>
        <a:lstStyle/>
        <a:p>
          <a:endParaRPr lang="en-US"/>
        </a:p>
      </dgm:t>
    </dgm:pt>
    <dgm:pt modelId="{6892D157-5006-4487-96CA-D35C9618E011}" type="sibTrans" cxnId="{AEB6D584-D8F4-42E3-A99C-02C0589F51C6}">
      <dgm:prSet/>
      <dgm:spPr/>
      <dgm:t>
        <a:bodyPr/>
        <a:lstStyle/>
        <a:p>
          <a:endParaRPr lang="en-US"/>
        </a:p>
      </dgm:t>
    </dgm:pt>
    <dgm:pt modelId="{7C72FB1F-FDB0-475E-AABA-4CEFCD89E47A}">
      <dgm:prSet/>
      <dgm:spPr/>
      <dgm:t>
        <a:bodyPr/>
        <a:lstStyle/>
        <a:p>
          <a:r>
            <a:rPr lang="en-US" dirty="0" smtClean="0"/>
            <a:t>Postal, Copy, Parking &amp; Transportation, </a:t>
          </a:r>
          <a:r>
            <a:rPr lang="en-US" dirty="0" err="1" smtClean="0"/>
            <a:t>etc</a:t>
          </a:r>
          <a:endParaRPr lang="en-US" dirty="0" smtClean="0"/>
        </a:p>
      </dgm:t>
    </dgm:pt>
    <dgm:pt modelId="{9EF28C73-4FD3-49C0-BE0E-E371CC766667}" type="parTrans" cxnId="{E118C2A0-301E-464F-8568-2024A48E60B5}">
      <dgm:prSet/>
      <dgm:spPr/>
      <dgm:t>
        <a:bodyPr/>
        <a:lstStyle/>
        <a:p>
          <a:endParaRPr lang="en-US"/>
        </a:p>
      </dgm:t>
    </dgm:pt>
    <dgm:pt modelId="{BB0B29C0-8133-4F07-AFFB-AB43F5D6DE4C}" type="sibTrans" cxnId="{E118C2A0-301E-464F-8568-2024A48E60B5}">
      <dgm:prSet/>
      <dgm:spPr/>
      <dgm:t>
        <a:bodyPr/>
        <a:lstStyle/>
        <a:p>
          <a:endParaRPr lang="en-US"/>
        </a:p>
      </dgm:t>
    </dgm:pt>
    <dgm:pt modelId="{5C9159C7-9250-495B-9A82-EC10740D4FF3}">
      <dgm:prSet/>
      <dgm:spPr/>
      <dgm:t>
        <a:bodyPr/>
        <a:lstStyle/>
        <a:p>
          <a:r>
            <a:rPr lang="en-US" dirty="0" smtClean="0"/>
            <a:t>ITS lines of business coming next </a:t>
          </a:r>
        </a:p>
      </dgm:t>
    </dgm:pt>
    <dgm:pt modelId="{944EE8BB-52F3-4ECF-8F6E-1FC374885B62}" type="parTrans" cxnId="{2383962E-2281-414C-B048-54EB63E11020}">
      <dgm:prSet/>
      <dgm:spPr/>
      <dgm:t>
        <a:bodyPr/>
        <a:lstStyle/>
        <a:p>
          <a:endParaRPr lang="en-US"/>
        </a:p>
      </dgm:t>
    </dgm:pt>
    <dgm:pt modelId="{9468D22A-3E1C-4876-8692-57A34D12AD6F}" type="sibTrans" cxnId="{2383962E-2281-414C-B048-54EB63E11020}">
      <dgm:prSet/>
      <dgm:spPr/>
      <dgm:t>
        <a:bodyPr/>
        <a:lstStyle/>
        <a:p>
          <a:endParaRPr lang="en-US"/>
        </a:p>
      </dgm:t>
    </dgm:pt>
    <dgm:pt modelId="{D5C87BED-5513-4ABC-AEC6-6ED2BE7EFDEE}">
      <dgm:prSet/>
      <dgm:spPr/>
      <dgm:t>
        <a:bodyPr/>
        <a:lstStyle/>
        <a:p>
          <a:r>
            <a:rPr lang="en-US" dirty="0" smtClean="0"/>
            <a:t>Software Licensing, Desktop Support, Telecom, </a:t>
          </a:r>
          <a:r>
            <a:rPr lang="en-US" dirty="0" err="1" smtClean="0"/>
            <a:t>etc</a:t>
          </a:r>
          <a:endParaRPr lang="en-US" dirty="0" smtClean="0"/>
        </a:p>
      </dgm:t>
    </dgm:pt>
    <dgm:pt modelId="{54B6A7B4-0895-4140-94D0-1D6CB52D089C}" type="parTrans" cxnId="{67622ABD-51E0-4112-A131-489DE08C305E}">
      <dgm:prSet/>
      <dgm:spPr/>
      <dgm:t>
        <a:bodyPr/>
        <a:lstStyle/>
        <a:p>
          <a:endParaRPr lang="en-US"/>
        </a:p>
      </dgm:t>
    </dgm:pt>
    <dgm:pt modelId="{CC195ECB-E79E-48C6-9CCD-1E132DFD5DBB}" type="sibTrans" cxnId="{67622ABD-51E0-4112-A131-489DE08C305E}">
      <dgm:prSet/>
      <dgm:spPr/>
      <dgm:t>
        <a:bodyPr/>
        <a:lstStyle/>
        <a:p>
          <a:endParaRPr lang="en-US"/>
        </a:p>
      </dgm:t>
    </dgm:pt>
    <dgm:pt modelId="{E99F4F1D-59A9-4A27-81BF-9666B623FA1C}">
      <dgm:prSet/>
      <dgm:spPr/>
      <dgm:t>
        <a:bodyPr/>
        <a:lstStyle/>
        <a:p>
          <a:r>
            <a:rPr lang="en-US" dirty="0" smtClean="0"/>
            <a:t>Non-Student, Non-Sponsored </a:t>
          </a:r>
        </a:p>
      </dgm:t>
    </dgm:pt>
    <dgm:pt modelId="{F3146E69-3C33-4FD6-9288-F485979E79A9}" type="parTrans" cxnId="{D297584A-27B5-4B22-ABBD-D131CCE59D98}">
      <dgm:prSet/>
      <dgm:spPr/>
      <dgm:t>
        <a:bodyPr/>
        <a:lstStyle/>
        <a:p>
          <a:endParaRPr lang="en-US"/>
        </a:p>
      </dgm:t>
    </dgm:pt>
    <dgm:pt modelId="{2F1CB745-A231-4748-9C70-E49AEB2CCE61}" type="sibTrans" cxnId="{D297584A-27B5-4B22-ABBD-D131CCE59D98}">
      <dgm:prSet/>
      <dgm:spPr/>
      <dgm:t>
        <a:bodyPr/>
        <a:lstStyle/>
        <a:p>
          <a:endParaRPr lang="en-US"/>
        </a:p>
      </dgm:t>
    </dgm:pt>
    <dgm:pt modelId="{03A67AEE-36FF-4097-8590-0545974D1FFE}" type="pres">
      <dgm:prSet presAssocID="{20957089-88DE-4D94-B3B7-325073D9B8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9770C5-1FE8-49F5-AF0A-1DF2ACAAB4C6}" type="pres">
      <dgm:prSet presAssocID="{09C61847-B6BC-4106-804B-72E9896F6C25}" presName="parentLin" presStyleCnt="0"/>
      <dgm:spPr/>
    </dgm:pt>
    <dgm:pt modelId="{8DC4F710-0C63-45C5-8D3F-7F7EFF78A777}" type="pres">
      <dgm:prSet presAssocID="{09C61847-B6BC-4106-804B-72E9896F6C2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80454A6A-B29E-4935-9123-02F0C4264DAC}" type="pres">
      <dgm:prSet presAssocID="{09C61847-B6BC-4106-804B-72E9896F6C2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C5730-8A1F-489A-AA3F-9AAAFE6C4541}" type="pres">
      <dgm:prSet presAssocID="{09C61847-B6BC-4106-804B-72E9896F6C25}" presName="negativeSpace" presStyleCnt="0"/>
      <dgm:spPr/>
    </dgm:pt>
    <dgm:pt modelId="{3E23453D-D59A-4162-AC72-05892BEBC229}" type="pres">
      <dgm:prSet presAssocID="{09C61847-B6BC-4106-804B-72E9896F6C25}" presName="childText" presStyleLbl="conFgAcc1" presStyleIdx="0" presStyleCnt="6">
        <dgm:presLayoutVars>
          <dgm:bulletEnabled val="1"/>
        </dgm:presLayoutVars>
      </dgm:prSet>
      <dgm:spPr/>
    </dgm:pt>
    <dgm:pt modelId="{2685D51C-566D-4418-9D56-E0661F233688}" type="pres">
      <dgm:prSet presAssocID="{F2D50A24-A3C1-4ADC-AC8E-F4AA19F545F0}" presName="spaceBetweenRectangles" presStyleCnt="0"/>
      <dgm:spPr/>
    </dgm:pt>
    <dgm:pt modelId="{AB9740FB-E230-4CFA-9D8F-717CFF944EAE}" type="pres">
      <dgm:prSet presAssocID="{E0BE2405-111B-4CAE-AC61-8E3C75237E00}" presName="parentLin" presStyleCnt="0"/>
      <dgm:spPr/>
    </dgm:pt>
    <dgm:pt modelId="{9CC76026-E5DB-4BAA-8C18-05E8F97A2DD3}" type="pres">
      <dgm:prSet presAssocID="{E0BE2405-111B-4CAE-AC61-8E3C75237E00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D18B4CD2-8529-49F9-93CF-7FE9C807BED0}" type="pres">
      <dgm:prSet presAssocID="{E0BE2405-111B-4CAE-AC61-8E3C75237E00}" presName="parentText" presStyleLbl="node1" presStyleIdx="1" presStyleCnt="6" custLinFactNeighborX="-26316" custLinFactNeighborY="167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D93A4-6AA9-40E0-90FA-E7F6E0BF1C20}" type="pres">
      <dgm:prSet presAssocID="{E0BE2405-111B-4CAE-AC61-8E3C75237E00}" presName="negativeSpace" presStyleCnt="0"/>
      <dgm:spPr/>
    </dgm:pt>
    <dgm:pt modelId="{C3F1DC7C-6EA3-4C95-9557-27F3C2FE234B}" type="pres">
      <dgm:prSet presAssocID="{E0BE2405-111B-4CAE-AC61-8E3C75237E00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6F32A-C94D-400C-9ADA-38833CE83FA9}" type="pres">
      <dgm:prSet presAssocID="{78749715-8534-4000-BD07-B405D9C5124D}" presName="spaceBetweenRectangles" presStyleCnt="0"/>
      <dgm:spPr/>
    </dgm:pt>
    <dgm:pt modelId="{30A62770-BA63-45D6-B0EB-EEDAEE0E014D}" type="pres">
      <dgm:prSet presAssocID="{5C9159C7-9250-495B-9A82-EC10740D4FF3}" presName="parentLin" presStyleCnt="0"/>
      <dgm:spPr/>
    </dgm:pt>
    <dgm:pt modelId="{F4BAE17F-A8BD-4402-A860-4B44B0A189F3}" type="pres">
      <dgm:prSet presAssocID="{5C9159C7-9250-495B-9A82-EC10740D4FF3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CAFC6EBC-F6C6-44CB-BBF2-7978B097C91F}" type="pres">
      <dgm:prSet presAssocID="{5C9159C7-9250-495B-9A82-EC10740D4FF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DB379-216B-4F19-9210-4BD50D800FFA}" type="pres">
      <dgm:prSet presAssocID="{5C9159C7-9250-495B-9A82-EC10740D4FF3}" presName="negativeSpace" presStyleCnt="0"/>
      <dgm:spPr/>
    </dgm:pt>
    <dgm:pt modelId="{F0DA681E-0AF4-48D6-8096-155E44D81968}" type="pres">
      <dgm:prSet presAssocID="{5C9159C7-9250-495B-9A82-EC10740D4FF3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89EEF-AFBA-43BA-9883-71E20A951A8C}" type="pres">
      <dgm:prSet presAssocID="{9468D22A-3E1C-4876-8692-57A34D12AD6F}" presName="spaceBetweenRectangles" presStyleCnt="0"/>
      <dgm:spPr/>
    </dgm:pt>
    <dgm:pt modelId="{80F1F700-D66F-4FD8-8C7D-6DF84B51949E}" type="pres">
      <dgm:prSet presAssocID="{520DDC98-5F30-4933-930B-BC4177633FEB}" presName="parentLin" presStyleCnt="0"/>
      <dgm:spPr/>
    </dgm:pt>
    <dgm:pt modelId="{53446150-9791-471C-9173-CF58542E497D}" type="pres">
      <dgm:prSet presAssocID="{520DDC98-5F30-4933-930B-BC4177633FEB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12726BB9-9E7A-4FCF-8C8E-B7FD34A7CA85}" type="pres">
      <dgm:prSet presAssocID="{520DDC98-5F30-4933-930B-BC4177633FE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2F80F-028B-4ED4-9DCD-034328815E26}" type="pres">
      <dgm:prSet presAssocID="{520DDC98-5F30-4933-930B-BC4177633FEB}" presName="negativeSpace" presStyleCnt="0"/>
      <dgm:spPr/>
    </dgm:pt>
    <dgm:pt modelId="{A4631917-38CC-4CDC-8C80-3F239F48DA36}" type="pres">
      <dgm:prSet presAssocID="{520DDC98-5F30-4933-930B-BC4177633FEB}" presName="childText" presStyleLbl="conFgAcc1" presStyleIdx="3" presStyleCnt="6">
        <dgm:presLayoutVars>
          <dgm:bulletEnabled val="1"/>
        </dgm:presLayoutVars>
      </dgm:prSet>
      <dgm:spPr/>
    </dgm:pt>
    <dgm:pt modelId="{D5661DB1-4E22-41D2-99B8-C5C839AD96FE}" type="pres">
      <dgm:prSet presAssocID="{077FB960-527F-4FB7-9853-802A2696D419}" presName="spaceBetweenRectangles" presStyleCnt="0"/>
      <dgm:spPr/>
    </dgm:pt>
    <dgm:pt modelId="{D41CB861-D286-4AE8-A1F8-6B75CFAA6F52}" type="pres">
      <dgm:prSet presAssocID="{E99F4F1D-59A9-4A27-81BF-9666B623FA1C}" presName="parentLin" presStyleCnt="0"/>
      <dgm:spPr/>
    </dgm:pt>
    <dgm:pt modelId="{3398371D-243A-4AFB-88B0-BD45C12E7594}" type="pres">
      <dgm:prSet presAssocID="{E99F4F1D-59A9-4A27-81BF-9666B623FA1C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659D9D27-2286-461A-882B-40FA56D9DBCA}" type="pres">
      <dgm:prSet presAssocID="{E99F4F1D-59A9-4A27-81BF-9666B623FA1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1D631-1284-40A9-8A0E-BF01F4EC3562}" type="pres">
      <dgm:prSet presAssocID="{E99F4F1D-59A9-4A27-81BF-9666B623FA1C}" presName="negativeSpace" presStyleCnt="0"/>
      <dgm:spPr/>
    </dgm:pt>
    <dgm:pt modelId="{3BA86C53-8AD7-4908-B436-6DB7F251EE34}" type="pres">
      <dgm:prSet presAssocID="{E99F4F1D-59A9-4A27-81BF-9666B623FA1C}" presName="childText" presStyleLbl="conFgAcc1" presStyleIdx="4" presStyleCnt="6">
        <dgm:presLayoutVars>
          <dgm:bulletEnabled val="1"/>
        </dgm:presLayoutVars>
      </dgm:prSet>
      <dgm:spPr/>
    </dgm:pt>
    <dgm:pt modelId="{93EEB9B9-870E-46D5-865A-41F19DFFF4F4}" type="pres">
      <dgm:prSet presAssocID="{2F1CB745-A231-4748-9C70-E49AEB2CCE61}" presName="spaceBetweenRectangles" presStyleCnt="0"/>
      <dgm:spPr/>
    </dgm:pt>
    <dgm:pt modelId="{93F25EBA-33F3-4BBC-BE51-17EFBD56DA9E}" type="pres">
      <dgm:prSet presAssocID="{88B323C6-6240-498E-B277-5B7CA5080D9D}" presName="parentLin" presStyleCnt="0"/>
      <dgm:spPr/>
    </dgm:pt>
    <dgm:pt modelId="{E01990F9-1AFD-4E35-B6C2-5AFAA71A0104}" type="pres">
      <dgm:prSet presAssocID="{88B323C6-6240-498E-B277-5B7CA5080D9D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B5AC5003-7ED1-428A-82FA-FFAFE9585853}" type="pres">
      <dgm:prSet presAssocID="{88B323C6-6240-498E-B277-5B7CA5080D9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3D432-39EA-4BF1-AEF3-7756E86EB332}" type="pres">
      <dgm:prSet presAssocID="{88B323C6-6240-498E-B277-5B7CA5080D9D}" presName="negativeSpace" presStyleCnt="0"/>
      <dgm:spPr/>
    </dgm:pt>
    <dgm:pt modelId="{9EA11669-1DF3-4F23-842E-9D0F07939094}" type="pres">
      <dgm:prSet presAssocID="{88B323C6-6240-498E-B277-5B7CA5080D9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639D33F-33CC-4CC1-96BA-3F0D2BA213D1}" srcId="{20957089-88DE-4D94-B3B7-325073D9B816}" destId="{520DDC98-5F30-4933-930B-BC4177633FEB}" srcOrd="3" destOrd="0" parTransId="{4C064C80-90F8-4838-BE40-1F561994CBC2}" sibTransId="{077FB960-527F-4FB7-9853-802A2696D419}"/>
    <dgm:cxn modelId="{B3819363-F154-4BD9-BBDF-B70EB4F5D607}" type="presOf" srcId="{E99F4F1D-59A9-4A27-81BF-9666B623FA1C}" destId="{3398371D-243A-4AFB-88B0-BD45C12E7594}" srcOrd="0" destOrd="0" presId="urn:microsoft.com/office/officeart/2005/8/layout/list1"/>
    <dgm:cxn modelId="{7CAB707D-2EDC-44DB-9FA2-374621A368D6}" type="presOf" srcId="{09C61847-B6BC-4106-804B-72E9896F6C25}" destId="{8DC4F710-0C63-45C5-8D3F-7F7EFF78A777}" srcOrd="0" destOrd="0" presId="urn:microsoft.com/office/officeart/2005/8/layout/list1"/>
    <dgm:cxn modelId="{5B78A960-9094-4A59-8E89-9134C303648D}" type="presOf" srcId="{D5C87BED-5513-4ABC-AEC6-6ED2BE7EFDEE}" destId="{F0DA681E-0AF4-48D6-8096-155E44D81968}" srcOrd="0" destOrd="0" presId="urn:microsoft.com/office/officeart/2005/8/layout/list1"/>
    <dgm:cxn modelId="{E1D2C81D-AAEE-4327-B52D-3C0BC7AD34B6}" type="presOf" srcId="{E99F4F1D-59A9-4A27-81BF-9666B623FA1C}" destId="{659D9D27-2286-461A-882B-40FA56D9DBCA}" srcOrd="1" destOrd="0" presId="urn:microsoft.com/office/officeart/2005/8/layout/list1"/>
    <dgm:cxn modelId="{D297584A-27B5-4B22-ABBD-D131CCE59D98}" srcId="{20957089-88DE-4D94-B3B7-325073D9B816}" destId="{E99F4F1D-59A9-4A27-81BF-9666B623FA1C}" srcOrd="4" destOrd="0" parTransId="{F3146E69-3C33-4FD6-9288-F485979E79A9}" sibTransId="{2F1CB745-A231-4748-9C70-E49AEB2CCE61}"/>
    <dgm:cxn modelId="{7EC18193-ADBB-4B00-8F14-F4452CB4F9F6}" type="presOf" srcId="{88B323C6-6240-498E-B277-5B7CA5080D9D}" destId="{B5AC5003-7ED1-428A-82FA-FFAFE9585853}" srcOrd="1" destOrd="0" presId="urn:microsoft.com/office/officeart/2005/8/layout/list1"/>
    <dgm:cxn modelId="{C6AA5E65-50CE-48BC-918E-AAB502C60BB1}" srcId="{20957089-88DE-4D94-B3B7-325073D9B816}" destId="{E0BE2405-111B-4CAE-AC61-8E3C75237E00}" srcOrd="1" destOrd="0" parTransId="{34C77C7D-8D87-48F9-BCAC-6A4AA122F5CB}" sibTransId="{78749715-8534-4000-BD07-B405D9C5124D}"/>
    <dgm:cxn modelId="{4D55CAFB-BB81-4CC1-9940-EE220153658F}" srcId="{20957089-88DE-4D94-B3B7-325073D9B816}" destId="{09C61847-B6BC-4106-804B-72E9896F6C25}" srcOrd="0" destOrd="0" parTransId="{484C0BEF-9CB5-493F-95B5-DC8AD8C59C65}" sibTransId="{F2D50A24-A3C1-4ADC-AC8E-F4AA19F545F0}"/>
    <dgm:cxn modelId="{67622ABD-51E0-4112-A131-489DE08C305E}" srcId="{5C9159C7-9250-495B-9A82-EC10740D4FF3}" destId="{D5C87BED-5513-4ABC-AEC6-6ED2BE7EFDEE}" srcOrd="0" destOrd="0" parTransId="{54B6A7B4-0895-4140-94D0-1D6CB52D089C}" sibTransId="{CC195ECB-E79E-48C6-9CCD-1E132DFD5DBB}"/>
    <dgm:cxn modelId="{6E1FA0EC-2CF0-4189-9B3A-98494A7799FA}" type="presOf" srcId="{520DDC98-5F30-4933-930B-BC4177633FEB}" destId="{12726BB9-9E7A-4FCF-8C8E-B7FD34A7CA85}" srcOrd="1" destOrd="0" presId="urn:microsoft.com/office/officeart/2005/8/layout/list1"/>
    <dgm:cxn modelId="{E1E66915-E1F3-4B44-83A7-965CA1FDDB46}" type="presOf" srcId="{5C9159C7-9250-495B-9A82-EC10740D4FF3}" destId="{F4BAE17F-A8BD-4402-A860-4B44B0A189F3}" srcOrd="0" destOrd="0" presId="urn:microsoft.com/office/officeart/2005/8/layout/list1"/>
    <dgm:cxn modelId="{580716D1-F740-445E-AB6E-148AC5F16073}" type="presOf" srcId="{5C9159C7-9250-495B-9A82-EC10740D4FF3}" destId="{CAFC6EBC-F6C6-44CB-BBF2-7978B097C91F}" srcOrd="1" destOrd="0" presId="urn:microsoft.com/office/officeart/2005/8/layout/list1"/>
    <dgm:cxn modelId="{2053DB57-A12F-4952-B2C9-76BB6B618F3A}" type="presOf" srcId="{E0BE2405-111B-4CAE-AC61-8E3C75237E00}" destId="{D18B4CD2-8529-49F9-93CF-7FE9C807BED0}" srcOrd="1" destOrd="0" presId="urn:microsoft.com/office/officeart/2005/8/layout/list1"/>
    <dgm:cxn modelId="{E118C2A0-301E-464F-8568-2024A48E60B5}" srcId="{E0BE2405-111B-4CAE-AC61-8E3C75237E00}" destId="{7C72FB1F-FDB0-475E-AABA-4CEFCD89E47A}" srcOrd="0" destOrd="0" parTransId="{9EF28C73-4FD3-49C0-BE0E-E371CC766667}" sibTransId="{BB0B29C0-8133-4F07-AFFB-AB43F5D6DE4C}"/>
    <dgm:cxn modelId="{16DD10B7-8D67-4D6B-B44F-C8A5C21D434F}" type="presOf" srcId="{88B323C6-6240-498E-B277-5B7CA5080D9D}" destId="{E01990F9-1AFD-4E35-B6C2-5AFAA71A0104}" srcOrd="0" destOrd="0" presId="urn:microsoft.com/office/officeart/2005/8/layout/list1"/>
    <dgm:cxn modelId="{2383962E-2281-414C-B048-54EB63E11020}" srcId="{20957089-88DE-4D94-B3B7-325073D9B816}" destId="{5C9159C7-9250-495B-9A82-EC10740D4FF3}" srcOrd="2" destOrd="0" parTransId="{944EE8BB-52F3-4ECF-8F6E-1FC374885B62}" sibTransId="{9468D22A-3E1C-4876-8692-57A34D12AD6F}"/>
    <dgm:cxn modelId="{724C6C85-860A-452E-95C2-A76D30BE6D30}" type="presOf" srcId="{E0BE2405-111B-4CAE-AC61-8E3C75237E00}" destId="{9CC76026-E5DB-4BAA-8C18-05E8F97A2DD3}" srcOrd="0" destOrd="0" presId="urn:microsoft.com/office/officeart/2005/8/layout/list1"/>
    <dgm:cxn modelId="{2CB3CEA7-F848-4762-844E-05E7AD49FAF8}" type="presOf" srcId="{520DDC98-5F30-4933-930B-BC4177633FEB}" destId="{53446150-9791-471C-9173-CF58542E497D}" srcOrd="0" destOrd="0" presId="urn:microsoft.com/office/officeart/2005/8/layout/list1"/>
    <dgm:cxn modelId="{AEB6D584-D8F4-42E3-A99C-02C0589F51C6}" srcId="{20957089-88DE-4D94-B3B7-325073D9B816}" destId="{88B323C6-6240-498E-B277-5B7CA5080D9D}" srcOrd="5" destOrd="0" parTransId="{C641FB7D-D178-4E1A-90A5-D99F1DE1137C}" sibTransId="{6892D157-5006-4487-96CA-D35C9618E011}"/>
    <dgm:cxn modelId="{0F913707-67AC-448B-B296-97895C2FB2AB}" type="presOf" srcId="{20957089-88DE-4D94-B3B7-325073D9B816}" destId="{03A67AEE-36FF-4097-8590-0545974D1FFE}" srcOrd="0" destOrd="0" presId="urn:microsoft.com/office/officeart/2005/8/layout/list1"/>
    <dgm:cxn modelId="{DEE8D0C4-A779-462B-84A6-27DF6F6D76FC}" type="presOf" srcId="{09C61847-B6BC-4106-804B-72E9896F6C25}" destId="{80454A6A-B29E-4935-9123-02F0C4264DAC}" srcOrd="1" destOrd="0" presId="urn:microsoft.com/office/officeart/2005/8/layout/list1"/>
    <dgm:cxn modelId="{017A5189-A52C-405A-B6A4-6B9EC8B8158E}" type="presOf" srcId="{7C72FB1F-FDB0-475E-AABA-4CEFCD89E47A}" destId="{C3F1DC7C-6EA3-4C95-9557-27F3C2FE234B}" srcOrd="0" destOrd="0" presId="urn:microsoft.com/office/officeart/2005/8/layout/list1"/>
    <dgm:cxn modelId="{38CB4E56-71D2-4EA0-AB38-6493D7F3C406}" type="presParOf" srcId="{03A67AEE-36FF-4097-8590-0545974D1FFE}" destId="{389770C5-1FE8-49F5-AF0A-1DF2ACAAB4C6}" srcOrd="0" destOrd="0" presId="urn:microsoft.com/office/officeart/2005/8/layout/list1"/>
    <dgm:cxn modelId="{39403911-B338-4D4C-BC4B-06B7546DE4CB}" type="presParOf" srcId="{389770C5-1FE8-49F5-AF0A-1DF2ACAAB4C6}" destId="{8DC4F710-0C63-45C5-8D3F-7F7EFF78A777}" srcOrd="0" destOrd="0" presId="urn:microsoft.com/office/officeart/2005/8/layout/list1"/>
    <dgm:cxn modelId="{B3EA61F9-C064-4C71-B31C-EE664D286BBB}" type="presParOf" srcId="{389770C5-1FE8-49F5-AF0A-1DF2ACAAB4C6}" destId="{80454A6A-B29E-4935-9123-02F0C4264DAC}" srcOrd="1" destOrd="0" presId="urn:microsoft.com/office/officeart/2005/8/layout/list1"/>
    <dgm:cxn modelId="{8504A0EA-A0C6-4A0E-B0D6-4DDF3E9F3551}" type="presParOf" srcId="{03A67AEE-36FF-4097-8590-0545974D1FFE}" destId="{10CC5730-8A1F-489A-AA3F-9AAAFE6C4541}" srcOrd="1" destOrd="0" presId="urn:microsoft.com/office/officeart/2005/8/layout/list1"/>
    <dgm:cxn modelId="{E394A862-9D74-4D2C-B74B-2AA2683729A5}" type="presParOf" srcId="{03A67AEE-36FF-4097-8590-0545974D1FFE}" destId="{3E23453D-D59A-4162-AC72-05892BEBC229}" srcOrd="2" destOrd="0" presId="urn:microsoft.com/office/officeart/2005/8/layout/list1"/>
    <dgm:cxn modelId="{652D2299-0B57-479D-A827-69567A967582}" type="presParOf" srcId="{03A67AEE-36FF-4097-8590-0545974D1FFE}" destId="{2685D51C-566D-4418-9D56-E0661F233688}" srcOrd="3" destOrd="0" presId="urn:microsoft.com/office/officeart/2005/8/layout/list1"/>
    <dgm:cxn modelId="{120E2956-596B-4AD1-82E6-DB61CB443A4B}" type="presParOf" srcId="{03A67AEE-36FF-4097-8590-0545974D1FFE}" destId="{AB9740FB-E230-4CFA-9D8F-717CFF944EAE}" srcOrd="4" destOrd="0" presId="urn:microsoft.com/office/officeart/2005/8/layout/list1"/>
    <dgm:cxn modelId="{5C1559C4-CCF7-4883-AD2D-EB1204318FDE}" type="presParOf" srcId="{AB9740FB-E230-4CFA-9D8F-717CFF944EAE}" destId="{9CC76026-E5DB-4BAA-8C18-05E8F97A2DD3}" srcOrd="0" destOrd="0" presId="urn:microsoft.com/office/officeart/2005/8/layout/list1"/>
    <dgm:cxn modelId="{00BA3546-2CDA-4EFC-B61A-806B3BADE289}" type="presParOf" srcId="{AB9740FB-E230-4CFA-9D8F-717CFF944EAE}" destId="{D18B4CD2-8529-49F9-93CF-7FE9C807BED0}" srcOrd="1" destOrd="0" presId="urn:microsoft.com/office/officeart/2005/8/layout/list1"/>
    <dgm:cxn modelId="{53F31F39-DE64-48A8-9D38-2ABD58FEEFD2}" type="presParOf" srcId="{03A67AEE-36FF-4097-8590-0545974D1FFE}" destId="{72DD93A4-6AA9-40E0-90FA-E7F6E0BF1C20}" srcOrd="5" destOrd="0" presId="urn:microsoft.com/office/officeart/2005/8/layout/list1"/>
    <dgm:cxn modelId="{D8FA31E1-3809-4A0C-9185-3CB106761E98}" type="presParOf" srcId="{03A67AEE-36FF-4097-8590-0545974D1FFE}" destId="{C3F1DC7C-6EA3-4C95-9557-27F3C2FE234B}" srcOrd="6" destOrd="0" presId="urn:microsoft.com/office/officeart/2005/8/layout/list1"/>
    <dgm:cxn modelId="{334CE687-58D3-479E-962B-FE45DC968A3C}" type="presParOf" srcId="{03A67AEE-36FF-4097-8590-0545974D1FFE}" destId="{78C6F32A-C94D-400C-9ADA-38833CE83FA9}" srcOrd="7" destOrd="0" presId="urn:microsoft.com/office/officeart/2005/8/layout/list1"/>
    <dgm:cxn modelId="{3CA423C9-479A-4D1B-BB40-2768BF3462F4}" type="presParOf" srcId="{03A67AEE-36FF-4097-8590-0545974D1FFE}" destId="{30A62770-BA63-45D6-B0EB-EEDAEE0E014D}" srcOrd="8" destOrd="0" presId="urn:microsoft.com/office/officeart/2005/8/layout/list1"/>
    <dgm:cxn modelId="{F482055F-528A-402A-B3B6-1DB29CB7C34C}" type="presParOf" srcId="{30A62770-BA63-45D6-B0EB-EEDAEE0E014D}" destId="{F4BAE17F-A8BD-4402-A860-4B44B0A189F3}" srcOrd="0" destOrd="0" presId="urn:microsoft.com/office/officeart/2005/8/layout/list1"/>
    <dgm:cxn modelId="{5CBC5F99-0558-4A64-BE54-126A29EFE9F4}" type="presParOf" srcId="{30A62770-BA63-45D6-B0EB-EEDAEE0E014D}" destId="{CAFC6EBC-F6C6-44CB-BBF2-7978B097C91F}" srcOrd="1" destOrd="0" presId="urn:microsoft.com/office/officeart/2005/8/layout/list1"/>
    <dgm:cxn modelId="{8A6C1E65-161F-4C39-A314-75168FF4C16A}" type="presParOf" srcId="{03A67AEE-36FF-4097-8590-0545974D1FFE}" destId="{11ADB379-216B-4F19-9210-4BD50D800FFA}" srcOrd="9" destOrd="0" presId="urn:microsoft.com/office/officeart/2005/8/layout/list1"/>
    <dgm:cxn modelId="{7EF5855E-32CC-4A93-A103-B5FB41914B8F}" type="presParOf" srcId="{03A67AEE-36FF-4097-8590-0545974D1FFE}" destId="{F0DA681E-0AF4-48D6-8096-155E44D81968}" srcOrd="10" destOrd="0" presId="urn:microsoft.com/office/officeart/2005/8/layout/list1"/>
    <dgm:cxn modelId="{CB17BE4B-961C-4300-A028-05103992C923}" type="presParOf" srcId="{03A67AEE-36FF-4097-8590-0545974D1FFE}" destId="{13A89EEF-AFBA-43BA-9883-71E20A951A8C}" srcOrd="11" destOrd="0" presId="urn:microsoft.com/office/officeart/2005/8/layout/list1"/>
    <dgm:cxn modelId="{42D693B9-1C12-4B5D-AE8E-22A4D240D052}" type="presParOf" srcId="{03A67AEE-36FF-4097-8590-0545974D1FFE}" destId="{80F1F700-D66F-4FD8-8C7D-6DF84B51949E}" srcOrd="12" destOrd="0" presId="urn:microsoft.com/office/officeart/2005/8/layout/list1"/>
    <dgm:cxn modelId="{32D80365-4134-4A33-A48D-DCEB66D65D76}" type="presParOf" srcId="{80F1F700-D66F-4FD8-8C7D-6DF84B51949E}" destId="{53446150-9791-471C-9173-CF58542E497D}" srcOrd="0" destOrd="0" presId="urn:microsoft.com/office/officeart/2005/8/layout/list1"/>
    <dgm:cxn modelId="{D3960E01-F8E4-442B-BB10-6A8CD87BA61C}" type="presParOf" srcId="{80F1F700-D66F-4FD8-8C7D-6DF84B51949E}" destId="{12726BB9-9E7A-4FCF-8C8E-B7FD34A7CA85}" srcOrd="1" destOrd="0" presId="urn:microsoft.com/office/officeart/2005/8/layout/list1"/>
    <dgm:cxn modelId="{C60EC52C-ADDE-46E6-BEB4-BD8C3C410D9D}" type="presParOf" srcId="{03A67AEE-36FF-4097-8590-0545974D1FFE}" destId="{5492F80F-028B-4ED4-9DCD-034328815E26}" srcOrd="13" destOrd="0" presId="urn:microsoft.com/office/officeart/2005/8/layout/list1"/>
    <dgm:cxn modelId="{96151DD1-4AFA-4FB3-A73A-10D8DF13BDA9}" type="presParOf" srcId="{03A67AEE-36FF-4097-8590-0545974D1FFE}" destId="{A4631917-38CC-4CDC-8C80-3F239F48DA36}" srcOrd="14" destOrd="0" presId="urn:microsoft.com/office/officeart/2005/8/layout/list1"/>
    <dgm:cxn modelId="{A153C848-8630-4C14-A64B-EDE55254E8A5}" type="presParOf" srcId="{03A67AEE-36FF-4097-8590-0545974D1FFE}" destId="{D5661DB1-4E22-41D2-99B8-C5C839AD96FE}" srcOrd="15" destOrd="0" presId="urn:microsoft.com/office/officeart/2005/8/layout/list1"/>
    <dgm:cxn modelId="{7FF32B10-6E92-401F-82EC-BEF65D24E810}" type="presParOf" srcId="{03A67AEE-36FF-4097-8590-0545974D1FFE}" destId="{D41CB861-D286-4AE8-A1F8-6B75CFAA6F52}" srcOrd="16" destOrd="0" presId="urn:microsoft.com/office/officeart/2005/8/layout/list1"/>
    <dgm:cxn modelId="{0C25F0A1-EB8A-446C-AA70-2C7CF4471FDE}" type="presParOf" srcId="{D41CB861-D286-4AE8-A1F8-6B75CFAA6F52}" destId="{3398371D-243A-4AFB-88B0-BD45C12E7594}" srcOrd="0" destOrd="0" presId="urn:microsoft.com/office/officeart/2005/8/layout/list1"/>
    <dgm:cxn modelId="{0D209A5F-E06F-43D4-99EE-EC6DF653A02C}" type="presParOf" srcId="{D41CB861-D286-4AE8-A1F8-6B75CFAA6F52}" destId="{659D9D27-2286-461A-882B-40FA56D9DBCA}" srcOrd="1" destOrd="0" presId="urn:microsoft.com/office/officeart/2005/8/layout/list1"/>
    <dgm:cxn modelId="{ECF77395-BBD7-49DD-8454-1AB38023C0C5}" type="presParOf" srcId="{03A67AEE-36FF-4097-8590-0545974D1FFE}" destId="{CD61D631-1284-40A9-8A0E-BF01F4EC3562}" srcOrd="17" destOrd="0" presId="urn:microsoft.com/office/officeart/2005/8/layout/list1"/>
    <dgm:cxn modelId="{D33047AB-A069-42E3-AF49-EF96F09B3D9F}" type="presParOf" srcId="{03A67AEE-36FF-4097-8590-0545974D1FFE}" destId="{3BA86C53-8AD7-4908-B436-6DB7F251EE34}" srcOrd="18" destOrd="0" presId="urn:microsoft.com/office/officeart/2005/8/layout/list1"/>
    <dgm:cxn modelId="{AF7FF273-69C4-4723-97D4-61B40512E654}" type="presParOf" srcId="{03A67AEE-36FF-4097-8590-0545974D1FFE}" destId="{93EEB9B9-870E-46D5-865A-41F19DFFF4F4}" srcOrd="19" destOrd="0" presId="urn:microsoft.com/office/officeart/2005/8/layout/list1"/>
    <dgm:cxn modelId="{C375C74E-0E01-4815-9287-F5D2BF448084}" type="presParOf" srcId="{03A67AEE-36FF-4097-8590-0545974D1FFE}" destId="{93F25EBA-33F3-4BBC-BE51-17EFBD56DA9E}" srcOrd="20" destOrd="0" presId="urn:microsoft.com/office/officeart/2005/8/layout/list1"/>
    <dgm:cxn modelId="{F8403FD8-35CF-41FD-AD5E-D1E2825FDDB7}" type="presParOf" srcId="{93F25EBA-33F3-4BBC-BE51-17EFBD56DA9E}" destId="{E01990F9-1AFD-4E35-B6C2-5AFAA71A0104}" srcOrd="0" destOrd="0" presId="urn:microsoft.com/office/officeart/2005/8/layout/list1"/>
    <dgm:cxn modelId="{4C2E4D1F-9F8B-4F69-B266-34DF1BF4F36D}" type="presParOf" srcId="{93F25EBA-33F3-4BBC-BE51-17EFBD56DA9E}" destId="{B5AC5003-7ED1-428A-82FA-FFAFE9585853}" srcOrd="1" destOrd="0" presId="urn:microsoft.com/office/officeart/2005/8/layout/list1"/>
    <dgm:cxn modelId="{1BA0C718-487D-400D-AF5F-A410C9886675}" type="presParOf" srcId="{03A67AEE-36FF-4097-8590-0545974D1FFE}" destId="{78F3D432-39EA-4BF1-AEF3-7756E86EB332}" srcOrd="21" destOrd="0" presId="urn:microsoft.com/office/officeart/2005/8/layout/list1"/>
    <dgm:cxn modelId="{743D34E7-16CB-456C-9093-C7F1ABE71D89}" type="presParOf" srcId="{03A67AEE-36FF-4097-8590-0545974D1FFE}" destId="{9EA11669-1DF3-4F23-842E-9D0F0793909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B5A0C-2463-4851-BBC8-81103225BFF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D77712-26C3-40E2-8216-877E4B959664}">
      <dgm:prSet phldrT="[Text]"/>
      <dgm:spPr/>
      <dgm:t>
        <a:bodyPr/>
        <a:lstStyle/>
        <a:p>
          <a:r>
            <a:rPr lang="en-US" dirty="0" smtClean="0"/>
            <a:t>Auxiliaries use shadow systems to maintain customers, create invoices, and capture internal/external billing and accounts receivable transactions </a:t>
          </a:r>
          <a:endParaRPr lang="en-US" dirty="0"/>
        </a:p>
      </dgm:t>
    </dgm:pt>
    <dgm:pt modelId="{A877AFF6-EDE3-4E8D-8C9C-3533029A1CF4}" type="parTrans" cxnId="{F0F6FE4B-4E49-47A2-97CA-F817DFA9D866}">
      <dgm:prSet/>
      <dgm:spPr/>
      <dgm:t>
        <a:bodyPr/>
        <a:lstStyle/>
        <a:p>
          <a:endParaRPr lang="en-US"/>
        </a:p>
      </dgm:t>
    </dgm:pt>
    <dgm:pt modelId="{7189DCE4-DC1A-43DB-A3C0-627CFCAC99BC}" type="sibTrans" cxnId="{F0F6FE4B-4E49-47A2-97CA-F817DFA9D866}">
      <dgm:prSet/>
      <dgm:spPr/>
      <dgm:t>
        <a:bodyPr/>
        <a:lstStyle/>
        <a:p>
          <a:endParaRPr lang="en-US"/>
        </a:p>
      </dgm:t>
    </dgm:pt>
    <dgm:pt modelId="{F87FEEC7-C0AD-434A-B59F-119577C8BBA6}">
      <dgm:prSet/>
      <dgm:spPr/>
      <dgm:t>
        <a:bodyPr/>
        <a:lstStyle/>
        <a:p>
          <a:r>
            <a:rPr lang="en-US" smtClean="0"/>
            <a:t>Financial transactions are then interfaced or manually re-entered into OMNI </a:t>
          </a:r>
          <a:endParaRPr lang="en-US" dirty="0"/>
        </a:p>
      </dgm:t>
    </dgm:pt>
    <dgm:pt modelId="{84D5914A-3625-4D80-A0C5-2AA2E15341EB}" type="parTrans" cxnId="{A00CFB91-04EB-4A11-83C1-B1401C612A3E}">
      <dgm:prSet/>
      <dgm:spPr/>
      <dgm:t>
        <a:bodyPr/>
        <a:lstStyle/>
        <a:p>
          <a:endParaRPr lang="en-US"/>
        </a:p>
      </dgm:t>
    </dgm:pt>
    <dgm:pt modelId="{1F048A80-F265-4535-9A31-B07815972ABF}" type="sibTrans" cxnId="{A00CFB91-04EB-4A11-83C1-B1401C612A3E}">
      <dgm:prSet/>
      <dgm:spPr/>
      <dgm:t>
        <a:bodyPr/>
        <a:lstStyle/>
        <a:p>
          <a:endParaRPr lang="en-US"/>
        </a:p>
      </dgm:t>
    </dgm:pt>
    <dgm:pt modelId="{8B62B1DD-6B1A-4982-A1D9-5BA058516508}" type="pres">
      <dgm:prSet presAssocID="{EA2B5A0C-2463-4851-BBC8-81103225BF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0C4540-9F33-4C16-830B-8C1DA4710D94}" type="pres">
      <dgm:prSet presAssocID="{1DD77712-26C3-40E2-8216-877E4B95966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BA999-B192-4F6A-9229-4B04A9AD3F20}" type="pres">
      <dgm:prSet presAssocID="{7189DCE4-DC1A-43DB-A3C0-627CFCAC99BC}" presName="spacer" presStyleCnt="0"/>
      <dgm:spPr/>
    </dgm:pt>
    <dgm:pt modelId="{A5F38698-8046-4A91-9C62-511B1D9577E7}" type="pres">
      <dgm:prSet presAssocID="{F87FEEC7-C0AD-434A-B59F-119577C8BBA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0CFB91-04EB-4A11-83C1-B1401C612A3E}" srcId="{EA2B5A0C-2463-4851-BBC8-81103225BFF1}" destId="{F87FEEC7-C0AD-434A-B59F-119577C8BBA6}" srcOrd="1" destOrd="0" parTransId="{84D5914A-3625-4D80-A0C5-2AA2E15341EB}" sibTransId="{1F048A80-F265-4535-9A31-B07815972ABF}"/>
    <dgm:cxn modelId="{F0F6FE4B-4E49-47A2-97CA-F817DFA9D866}" srcId="{EA2B5A0C-2463-4851-BBC8-81103225BFF1}" destId="{1DD77712-26C3-40E2-8216-877E4B959664}" srcOrd="0" destOrd="0" parTransId="{A877AFF6-EDE3-4E8D-8C9C-3533029A1CF4}" sibTransId="{7189DCE4-DC1A-43DB-A3C0-627CFCAC99BC}"/>
    <dgm:cxn modelId="{0F712DAB-531E-4003-B851-53FDB84742AF}" type="presOf" srcId="{EA2B5A0C-2463-4851-BBC8-81103225BFF1}" destId="{8B62B1DD-6B1A-4982-A1D9-5BA058516508}" srcOrd="0" destOrd="0" presId="urn:microsoft.com/office/officeart/2005/8/layout/vList2"/>
    <dgm:cxn modelId="{11D5486B-4541-4DFE-BA53-FC9D47D2F265}" type="presOf" srcId="{1DD77712-26C3-40E2-8216-877E4B959664}" destId="{090C4540-9F33-4C16-830B-8C1DA4710D94}" srcOrd="0" destOrd="0" presId="urn:microsoft.com/office/officeart/2005/8/layout/vList2"/>
    <dgm:cxn modelId="{606D42F0-07EB-472A-A890-2ED41B62F8FC}" type="presOf" srcId="{F87FEEC7-C0AD-434A-B59F-119577C8BBA6}" destId="{A5F38698-8046-4A91-9C62-511B1D9577E7}" srcOrd="0" destOrd="0" presId="urn:microsoft.com/office/officeart/2005/8/layout/vList2"/>
    <dgm:cxn modelId="{808F1191-8AC3-4086-9BDB-703C2B3144B3}" type="presParOf" srcId="{8B62B1DD-6B1A-4982-A1D9-5BA058516508}" destId="{090C4540-9F33-4C16-830B-8C1DA4710D94}" srcOrd="0" destOrd="0" presId="urn:microsoft.com/office/officeart/2005/8/layout/vList2"/>
    <dgm:cxn modelId="{B792D876-4355-426C-B7AD-CB8D6A0760B8}" type="presParOf" srcId="{8B62B1DD-6B1A-4982-A1D9-5BA058516508}" destId="{16EBA999-B192-4F6A-9229-4B04A9AD3F20}" srcOrd="1" destOrd="0" presId="urn:microsoft.com/office/officeart/2005/8/layout/vList2"/>
    <dgm:cxn modelId="{4922C499-3134-4984-A622-BF125F51DC5E}" type="presParOf" srcId="{8B62B1DD-6B1A-4982-A1D9-5BA058516508}" destId="{A5F38698-8046-4A91-9C62-511B1D9577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1B332C-A2DB-4216-AA0C-09B9912532A3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7E805F7C-C905-4BB3-ADA3-8C127E4DF8E8}">
      <dgm:prSet phldrT="[Text]"/>
      <dgm:spPr/>
      <dgm:t>
        <a:bodyPr/>
        <a:lstStyle/>
        <a:p>
          <a:r>
            <a:rPr lang="en-US" smtClean="0"/>
            <a:t>Duplicated effort</a:t>
          </a:r>
          <a:endParaRPr lang="en-US"/>
        </a:p>
      </dgm:t>
    </dgm:pt>
    <dgm:pt modelId="{30003605-B1DE-469D-AD41-849559CADA41}" type="parTrans" cxnId="{41235BB8-D2A1-4209-B853-721F3349FE66}">
      <dgm:prSet/>
      <dgm:spPr/>
      <dgm:t>
        <a:bodyPr/>
        <a:lstStyle/>
        <a:p>
          <a:endParaRPr lang="en-US"/>
        </a:p>
      </dgm:t>
    </dgm:pt>
    <dgm:pt modelId="{D3593F69-C040-42E7-BEAB-520D604A53F0}" type="sibTrans" cxnId="{41235BB8-D2A1-4209-B853-721F3349FE66}">
      <dgm:prSet/>
      <dgm:spPr/>
      <dgm:t>
        <a:bodyPr/>
        <a:lstStyle/>
        <a:p>
          <a:endParaRPr lang="en-US"/>
        </a:p>
      </dgm:t>
    </dgm:pt>
    <dgm:pt modelId="{014541BA-ACD4-4E7F-8005-5399C7DE56A6}">
      <dgm:prSet/>
      <dgm:spPr/>
      <dgm:t>
        <a:bodyPr/>
        <a:lstStyle/>
        <a:p>
          <a:r>
            <a:rPr lang="en-US" smtClean="0"/>
            <a:t>Cost of supporting shadow systems (personnel, financial, time)</a:t>
          </a:r>
          <a:endParaRPr lang="en-US" dirty="0" smtClean="0"/>
        </a:p>
      </dgm:t>
    </dgm:pt>
    <dgm:pt modelId="{3644ECB4-A12D-41B4-9562-564ED45C0568}" type="parTrans" cxnId="{B36D9214-A94F-426E-90F2-E71D2A475302}">
      <dgm:prSet/>
      <dgm:spPr/>
      <dgm:t>
        <a:bodyPr/>
        <a:lstStyle/>
        <a:p>
          <a:endParaRPr lang="en-US"/>
        </a:p>
      </dgm:t>
    </dgm:pt>
    <dgm:pt modelId="{AC97F81A-1A17-4EC5-AF20-8D832EC4256D}" type="sibTrans" cxnId="{B36D9214-A94F-426E-90F2-E71D2A475302}">
      <dgm:prSet/>
      <dgm:spPr/>
      <dgm:t>
        <a:bodyPr/>
        <a:lstStyle/>
        <a:p>
          <a:endParaRPr lang="en-US"/>
        </a:p>
      </dgm:t>
    </dgm:pt>
    <dgm:pt modelId="{7CE11660-5F81-4993-B79D-EE84327CCE23}">
      <dgm:prSet/>
      <dgm:spPr/>
      <dgm:t>
        <a:bodyPr/>
        <a:lstStyle/>
        <a:p>
          <a:r>
            <a:rPr lang="en-US" smtClean="0"/>
            <a:t>Lack of transparency </a:t>
          </a:r>
          <a:endParaRPr lang="en-US" dirty="0" smtClean="0"/>
        </a:p>
      </dgm:t>
    </dgm:pt>
    <dgm:pt modelId="{7EC05700-207E-4713-9368-D46123D771E4}" type="parTrans" cxnId="{ADD48E4F-B6F0-44A5-A8E0-13048561725C}">
      <dgm:prSet/>
      <dgm:spPr/>
      <dgm:t>
        <a:bodyPr/>
        <a:lstStyle/>
        <a:p>
          <a:endParaRPr lang="en-US"/>
        </a:p>
      </dgm:t>
    </dgm:pt>
    <dgm:pt modelId="{0EE28594-0228-4D52-8DB4-5C680D8B2B33}" type="sibTrans" cxnId="{ADD48E4F-B6F0-44A5-A8E0-13048561725C}">
      <dgm:prSet/>
      <dgm:spPr/>
      <dgm:t>
        <a:bodyPr/>
        <a:lstStyle/>
        <a:p>
          <a:endParaRPr lang="en-US"/>
        </a:p>
      </dgm:t>
    </dgm:pt>
    <dgm:pt modelId="{DCD82B38-232C-4A22-8737-8FAF7EBFE54E}">
      <dgm:prSet/>
      <dgm:spPr/>
      <dgm:t>
        <a:bodyPr/>
        <a:lstStyle/>
        <a:p>
          <a:r>
            <a:rPr lang="en-US" smtClean="0"/>
            <a:t>Compromised internal controls (audit risk) </a:t>
          </a:r>
          <a:endParaRPr lang="en-US" dirty="0" smtClean="0"/>
        </a:p>
      </dgm:t>
    </dgm:pt>
    <dgm:pt modelId="{85213492-9F87-4D44-9A9C-397E336ABFCE}" type="parTrans" cxnId="{E072231E-615F-42F9-93CB-666C072278F8}">
      <dgm:prSet/>
      <dgm:spPr/>
      <dgm:t>
        <a:bodyPr/>
        <a:lstStyle/>
        <a:p>
          <a:endParaRPr lang="en-US"/>
        </a:p>
      </dgm:t>
    </dgm:pt>
    <dgm:pt modelId="{38CAFBC5-3CF9-4568-AD18-7DC4DF27F300}" type="sibTrans" cxnId="{E072231E-615F-42F9-93CB-666C072278F8}">
      <dgm:prSet/>
      <dgm:spPr/>
      <dgm:t>
        <a:bodyPr/>
        <a:lstStyle/>
        <a:p>
          <a:endParaRPr lang="en-US"/>
        </a:p>
      </dgm:t>
    </dgm:pt>
    <dgm:pt modelId="{DAF804BB-E909-42FB-A380-E6BA48463E76}">
      <dgm:prSet/>
      <dgm:spPr/>
      <dgm:t>
        <a:bodyPr/>
        <a:lstStyle/>
        <a:p>
          <a:r>
            <a:rPr lang="en-US" dirty="0" smtClean="0"/>
            <a:t>Inability for buying departments’ to account for their internal purchase commitments in our ERP system </a:t>
          </a:r>
        </a:p>
      </dgm:t>
    </dgm:pt>
    <dgm:pt modelId="{5AB35338-4FA9-40FA-88CA-1A1A05A83920}" type="parTrans" cxnId="{C1E99476-D61C-4671-9C36-BE660E0914B6}">
      <dgm:prSet/>
      <dgm:spPr/>
      <dgm:t>
        <a:bodyPr/>
        <a:lstStyle/>
        <a:p>
          <a:endParaRPr lang="en-US"/>
        </a:p>
      </dgm:t>
    </dgm:pt>
    <dgm:pt modelId="{716EBDCA-85D4-4FCE-9CEB-BA922B6E4011}" type="sibTrans" cxnId="{C1E99476-D61C-4671-9C36-BE660E0914B6}">
      <dgm:prSet/>
      <dgm:spPr/>
      <dgm:t>
        <a:bodyPr/>
        <a:lstStyle/>
        <a:p>
          <a:endParaRPr lang="en-US"/>
        </a:p>
      </dgm:t>
    </dgm:pt>
    <dgm:pt modelId="{69F31DC5-7307-43C7-B8DE-F5695315CC11}">
      <dgm:prSet/>
      <dgm:spPr/>
      <dgm:t>
        <a:bodyPr/>
        <a:lstStyle/>
        <a:p>
          <a:r>
            <a:rPr lang="en-US" smtClean="0"/>
            <a:t>SRS unable to pre-approve auxiliary charges to sponsored projects (audit risk) </a:t>
          </a:r>
          <a:endParaRPr lang="en-US" dirty="0" smtClean="0"/>
        </a:p>
      </dgm:t>
    </dgm:pt>
    <dgm:pt modelId="{E40BC58A-2186-418C-8AC6-3A5115282558}" type="parTrans" cxnId="{34278C59-9A36-484C-82A7-DF67C68C6FA0}">
      <dgm:prSet/>
      <dgm:spPr/>
      <dgm:t>
        <a:bodyPr/>
        <a:lstStyle/>
        <a:p>
          <a:endParaRPr lang="en-US"/>
        </a:p>
      </dgm:t>
    </dgm:pt>
    <dgm:pt modelId="{A1629FB4-D4C6-43D7-BFFD-6FC3EFF5E6E7}" type="sibTrans" cxnId="{34278C59-9A36-484C-82A7-DF67C68C6FA0}">
      <dgm:prSet/>
      <dgm:spPr/>
      <dgm:t>
        <a:bodyPr/>
        <a:lstStyle/>
        <a:p>
          <a:endParaRPr lang="en-US"/>
        </a:p>
      </dgm:t>
    </dgm:pt>
    <dgm:pt modelId="{6F33B369-F826-48C1-A89B-9F17683FE714}">
      <dgm:prSet/>
      <dgm:spPr/>
      <dgm:t>
        <a:bodyPr/>
        <a:lstStyle/>
        <a:p>
          <a:r>
            <a:rPr lang="en-US" smtClean="0"/>
            <a:t>Interdepartmental Requisition (IDR) process is cumbersome to departments </a:t>
          </a:r>
          <a:endParaRPr lang="en-US" dirty="0" smtClean="0"/>
        </a:p>
      </dgm:t>
    </dgm:pt>
    <dgm:pt modelId="{85EE79D9-2F24-4B21-94A2-2B062D7CCCE3}" type="parTrans" cxnId="{396FA54E-BD9B-4A32-93D3-3C3B243B117A}">
      <dgm:prSet/>
      <dgm:spPr/>
      <dgm:t>
        <a:bodyPr/>
        <a:lstStyle/>
        <a:p>
          <a:endParaRPr lang="en-US"/>
        </a:p>
      </dgm:t>
    </dgm:pt>
    <dgm:pt modelId="{FC338E27-B38B-4888-B8CB-8A6B73E18F51}" type="sibTrans" cxnId="{396FA54E-BD9B-4A32-93D3-3C3B243B117A}">
      <dgm:prSet/>
      <dgm:spPr/>
      <dgm:t>
        <a:bodyPr/>
        <a:lstStyle/>
        <a:p>
          <a:endParaRPr lang="en-US"/>
        </a:p>
      </dgm:t>
    </dgm:pt>
    <dgm:pt modelId="{434EC468-5A86-4F21-A508-733A648478C1}">
      <dgm:prSet/>
      <dgm:spPr/>
      <dgm:t>
        <a:bodyPr/>
        <a:lstStyle/>
        <a:p>
          <a:r>
            <a:rPr lang="en-US" dirty="0" smtClean="0"/>
            <a:t>Inconsistent billing and AR procedures </a:t>
          </a:r>
        </a:p>
      </dgm:t>
    </dgm:pt>
    <dgm:pt modelId="{5551E421-1E19-4394-A37E-C992CEC316E2}" type="parTrans" cxnId="{5C971C5D-25E2-40B6-8D83-3969C8B34C56}">
      <dgm:prSet/>
      <dgm:spPr/>
      <dgm:t>
        <a:bodyPr/>
        <a:lstStyle/>
        <a:p>
          <a:endParaRPr lang="en-US"/>
        </a:p>
      </dgm:t>
    </dgm:pt>
    <dgm:pt modelId="{F3B73D28-FEC6-4441-9E21-4AEB3BDA1365}" type="sibTrans" cxnId="{5C971C5D-25E2-40B6-8D83-3969C8B34C56}">
      <dgm:prSet/>
      <dgm:spPr/>
      <dgm:t>
        <a:bodyPr/>
        <a:lstStyle/>
        <a:p>
          <a:endParaRPr lang="en-US"/>
        </a:p>
      </dgm:t>
    </dgm:pt>
    <dgm:pt modelId="{B8E03683-871C-4D5F-90B9-E4391D294A41}">
      <dgm:prSet/>
      <dgm:spPr/>
      <dgm:t>
        <a:bodyPr/>
        <a:lstStyle/>
        <a:p>
          <a:r>
            <a:rPr lang="en-US" smtClean="0"/>
            <a:t>Customer service gaps and inconsistency </a:t>
          </a:r>
          <a:endParaRPr lang="en-US" dirty="0" smtClean="0"/>
        </a:p>
      </dgm:t>
    </dgm:pt>
    <dgm:pt modelId="{4DAF870A-8446-4DDF-8FDF-C3EF241977A1}" type="parTrans" cxnId="{38358498-F7B4-4A3A-B6A3-DBF423953B7D}">
      <dgm:prSet/>
      <dgm:spPr/>
      <dgm:t>
        <a:bodyPr/>
        <a:lstStyle/>
        <a:p>
          <a:endParaRPr lang="en-US"/>
        </a:p>
      </dgm:t>
    </dgm:pt>
    <dgm:pt modelId="{2EA7131F-B0BE-4DD2-A86D-365D87D6C4AD}" type="sibTrans" cxnId="{38358498-F7B4-4A3A-B6A3-DBF423953B7D}">
      <dgm:prSet/>
      <dgm:spPr/>
      <dgm:t>
        <a:bodyPr/>
        <a:lstStyle/>
        <a:p>
          <a:endParaRPr lang="en-US"/>
        </a:p>
      </dgm:t>
    </dgm:pt>
    <dgm:pt modelId="{D9A5B438-C264-4B9B-93F1-477C58DFB585}">
      <dgm:prSet/>
      <dgm:spPr/>
      <dgm:t>
        <a:bodyPr/>
        <a:lstStyle/>
        <a:p>
          <a:r>
            <a:rPr lang="en-US" dirty="0" smtClean="0"/>
            <a:t>Burden on Student Central and SBS Team for non-student activity </a:t>
          </a:r>
        </a:p>
      </dgm:t>
    </dgm:pt>
    <dgm:pt modelId="{F9C0A1A4-6FF3-4DC4-B27D-8EDDD0E26613}" type="parTrans" cxnId="{7A39E463-C1D5-439C-BF51-A3D87562E8E5}">
      <dgm:prSet/>
      <dgm:spPr/>
      <dgm:t>
        <a:bodyPr/>
        <a:lstStyle/>
        <a:p>
          <a:endParaRPr lang="en-US"/>
        </a:p>
      </dgm:t>
    </dgm:pt>
    <dgm:pt modelId="{D5124FD1-BAA9-425F-A5E6-C4D73532ACEF}" type="sibTrans" cxnId="{7A39E463-C1D5-439C-BF51-A3D87562E8E5}">
      <dgm:prSet/>
      <dgm:spPr/>
      <dgm:t>
        <a:bodyPr/>
        <a:lstStyle/>
        <a:p>
          <a:endParaRPr lang="en-US"/>
        </a:p>
      </dgm:t>
    </dgm:pt>
    <dgm:pt modelId="{121D76B3-52E1-41B9-BBC7-CDE31C06B76D}">
      <dgm:prSet/>
      <dgm:spPr/>
      <dgm:t>
        <a:bodyPr/>
        <a:lstStyle/>
        <a:p>
          <a:r>
            <a:rPr lang="en-US" dirty="0" smtClean="0"/>
            <a:t>Decentralized check processing creates possibility of loss risk, deposit delay/cash flow timing inefficiencies</a:t>
          </a:r>
        </a:p>
      </dgm:t>
    </dgm:pt>
    <dgm:pt modelId="{A6DA7C77-9B90-488E-95AC-2588EB23D6CE}" type="parTrans" cxnId="{3CB878E5-92C0-4294-B7F4-D7FBDC55F806}">
      <dgm:prSet/>
      <dgm:spPr/>
      <dgm:t>
        <a:bodyPr/>
        <a:lstStyle/>
        <a:p>
          <a:endParaRPr lang="en-US"/>
        </a:p>
      </dgm:t>
    </dgm:pt>
    <dgm:pt modelId="{849E29D9-169D-4577-85E9-A93BBE49F8EE}" type="sibTrans" cxnId="{3CB878E5-92C0-4294-B7F4-D7FBDC55F806}">
      <dgm:prSet/>
      <dgm:spPr/>
      <dgm:t>
        <a:bodyPr/>
        <a:lstStyle/>
        <a:p>
          <a:endParaRPr lang="en-US"/>
        </a:p>
      </dgm:t>
    </dgm:pt>
    <dgm:pt modelId="{A1109512-D149-4907-A40D-F5DFB224C8BC}" type="pres">
      <dgm:prSet presAssocID="{411B332C-A2DB-4216-AA0C-09B9912532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67513C-694D-4777-B661-23BAEB1D2139}" type="pres">
      <dgm:prSet presAssocID="{7E805F7C-C905-4BB3-ADA3-8C127E4DF8E8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018B0-D5D6-43CB-95D0-51773B5E0E7F}" type="pres">
      <dgm:prSet presAssocID="{D3593F69-C040-42E7-BEAB-520D604A53F0}" presName="spacer" presStyleCnt="0"/>
      <dgm:spPr/>
    </dgm:pt>
    <dgm:pt modelId="{2907D8F9-7D98-4AB5-9DC9-5B045EF5297E}" type="pres">
      <dgm:prSet presAssocID="{014541BA-ACD4-4E7F-8005-5399C7DE56A6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70A61-6892-4238-92AC-F6522C945C59}" type="pres">
      <dgm:prSet presAssocID="{AC97F81A-1A17-4EC5-AF20-8D832EC4256D}" presName="spacer" presStyleCnt="0"/>
      <dgm:spPr/>
    </dgm:pt>
    <dgm:pt modelId="{F8606A7E-F4ED-496C-A7FE-E330BE3C9A51}" type="pres">
      <dgm:prSet presAssocID="{7CE11660-5F81-4993-B79D-EE84327CCE23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E2C0A-D0A3-499A-BC59-1FDD330FC809}" type="pres">
      <dgm:prSet presAssocID="{0EE28594-0228-4D52-8DB4-5C680D8B2B33}" presName="spacer" presStyleCnt="0"/>
      <dgm:spPr/>
    </dgm:pt>
    <dgm:pt modelId="{01D56223-32E6-4477-9A78-DBF044322925}" type="pres">
      <dgm:prSet presAssocID="{DCD82B38-232C-4A22-8737-8FAF7EBFE54E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DB64E-ECD4-400B-8891-E58982E8440B}" type="pres">
      <dgm:prSet presAssocID="{38CAFBC5-3CF9-4568-AD18-7DC4DF27F300}" presName="spacer" presStyleCnt="0"/>
      <dgm:spPr/>
    </dgm:pt>
    <dgm:pt modelId="{797997BC-6E3D-4204-B37F-FA4959E1E4A5}" type="pres">
      <dgm:prSet presAssocID="{DAF804BB-E909-42FB-A380-E6BA48463E76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15ADE-EB1E-48B7-B87C-86D55B3D94B0}" type="pres">
      <dgm:prSet presAssocID="{716EBDCA-85D4-4FCE-9CEB-BA922B6E4011}" presName="spacer" presStyleCnt="0"/>
      <dgm:spPr/>
    </dgm:pt>
    <dgm:pt modelId="{B2396CF1-691E-4116-B409-BC5375DFB172}" type="pres">
      <dgm:prSet presAssocID="{69F31DC5-7307-43C7-B8DE-F5695315CC11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C2AD7-ED62-46AB-AE45-9CD509FB7AD1}" type="pres">
      <dgm:prSet presAssocID="{A1629FB4-D4C6-43D7-BFFD-6FC3EFF5E6E7}" presName="spacer" presStyleCnt="0"/>
      <dgm:spPr/>
    </dgm:pt>
    <dgm:pt modelId="{9541A044-B9D4-4B9D-A65A-19B16A3D0E1E}" type="pres">
      <dgm:prSet presAssocID="{6F33B369-F826-48C1-A89B-9F17683FE714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95DBA-6BE4-4B12-8A34-F91423BA689D}" type="pres">
      <dgm:prSet presAssocID="{FC338E27-B38B-4888-B8CB-8A6B73E18F51}" presName="spacer" presStyleCnt="0"/>
      <dgm:spPr/>
    </dgm:pt>
    <dgm:pt modelId="{B253593F-9924-4ABF-9F8D-84B199073C7B}" type="pres">
      <dgm:prSet presAssocID="{434EC468-5A86-4F21-A508-733A648478C1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9B58E-EB85-49B8-A16F-9F0194911F56}" type="pres">
      <dgm:prSet presAssocID="{F3B73D28-FEC6-4441-9E21-4AEB3BDA1365}" presName="spacer" presStyleCnt="0"/>
      <dgm:spPr/>
    </dgm:pt>
    <dgm:pt modelId="{C7D09EC6-EFB8-4634-A9BD-DCB37323C0D7}" type="pres">
      <dgm:prSet presAssocID="{B8E03683-871C-4D5F-90B9-E4391D294A41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4B933-3DC3-4C4C-9EFE-3200743ED231}" type="pres">
      <dgm:prSet presAssocID="{2EA7131F-B0BE-4DD2-A86D-365D87D6C4AD}" presName="spacer" presStyleCnt="0"/>
      <dgm:spPr/>
    </dgm:pt>
    <dgm:pt modelId="{4D238C71-D0A1-4CFD-99BD-E7C5FB3CFC3A}" type="pres">
      <dgm:prSet presAssocID="{D9A5B438-C264-4B9B-93F1-477C58DFB585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CCF9A-CA38-4A16-A17D-4C4A7FC992B4}" type="pres">
      <dgm:prSet presAssocID="{D5124FD1-BAA9-425F-A5E6-C4D73532ACEF}" presName="spacer" presStyleCnt="0"/>
      <dgm:spPr/>
    </dgm:pt>
    <dgm:pt modelId="{908B109E-50D4-4FF9-9523-D64602B070EB}" type="pres">
      <dgm:prSet presAssocID="{121D76B3-52E1-41B9-BBC7-CDE31C06B76D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24E04E-53D5-4895-9B65-6BB8900AFF96}" type="presOf" srcId="{434EC468-5A86-4F21-A508-733A648478C1}" destId="{B253593F-9924-4ABF-9F8D-84B199073C7B}" srcOrd="0" destOrd="0" presId="urn:microsoft.com/office/officeart/2005/8/layout/vList2"/>
    <dgm:cxn modelId="{38358498-F7B4-4A3A-B6A3-DBF423953B7D}" srcId="{411B332C-A2DB-4216-AA0C-09B9912532A3}" destId="{B8E03683-871C-4D5F-90B9-E4391D294A41}" srcOrd="8" destOrd="0" parTransId="{4DAF870A-8446-4DDF-8FDF-C3EF241977A1}" sibTransId="{2EA7131F-B0BE-4DD2-A86D-365D87D6C4AD}"/>
    <dgm:cxn modelId="{34278C59-9A36-484C-82A7-DF67C68C6FA0}" srcId="{411B332C-A2DB-4216-AA0C-09B9912532A3}" destId="{69F31DC5-7307-43C7-B8DE-F5695315CC11}" srcOrd="5" destOrd="0" parTransId="{E40BC58A-2186-418C-8AC6-3A5115282558}" sibTransId="{A1629FB4-D4C6-43D7-BFFD-6FC3EFF5E6E7}"/>
    <dgm:cxn modelId="{AE6C04DD-0AB0-4867-A951-814AE8AE3BD0}" type="presOf" srcId="{DAF804BB-E909-42FB-A380-E6BA48463E76}" destId="{797997BC-6E3D-4204-B37F-FA4959E1E4A5}" srcOrd="0" destOrd="0" presId="urn:microsoft.com/office/officeart/2005/8/layout/vList2"/>
    <dgm:cxn modelId="{F6A9D551-53B2-449F-B62A-BD8A8593C668}" type="presOf" srcId="{DCD82B38-232C-4A22-8737-8FAF7EBFE54E}" destId="{01D56223-32E6-4477-9A78-DBF044322925}" srcOrd="0" destOrd="0" presId="urn:microsoft.com/office/officeart/2005/8/layout/vList2"/>
    <dgm:cxn modelId="{C333B556-69C8-4CB7-BE60-C2A3A571D92F}" type="presOf" srcId="{69F31DC5-7307-43C7-B8DE-F5695315CC11}" destId="{B2396CF1-691E-4116-B409-BC5375DFB172}" srcOrd="0" destOrd="0" presId="urn:microsoft.com/office/officeart/2005/8/layout/vList2"/>
    <dgm:cxn modelId="{396FA54E-BD9B-4A32-93D3-3C3B243B117A}" srcId="{411B332C-A2DB-4216-AA0C-09B9912532A3}" destId="{6F33B369-F826-48C1-A89B-9F17683FE714}" srcOrd="6" destOrd="0" parTransId="{85EE79D9-2F24-4B21-94A2-2B062D7CCCE3}" sibTransId="{FC338E27-B38B-4888-B8CB-8A6B73E18F51}"/>
    <dgm:cxn modelId="{41235BB8-D2A1-4209-B853-721F3349FE66}" srcId="{411B332C-A2DB-4216-AA0C-09B9912532A3}" destId="{7E805F7C-C905-4BB3-ADA3-8C127E4DF8E8}" srcOrd="0" destOrd="0" parTransId="{30003605-B1DE-469D-AD41-849559CADA41}" sibTransId="{D3593F69-C040-42E7-BEAB-520D604A53F0}"/>
    <dgm:cxn modelId="{C3F2041B-DD4A-4E2B-95FB-DE63F6C5A068}" type="presOf" srcId="{B8E03683-871C-4D5F-90B9-E4391D294A41}" destId="{C7D09EC6-EFB8-4634-A9BD-DCB37323C0D7}" srcOrd="0" destOrd="0" presId="urn:microsoft.com/office/officeart/2005/8/layout/vList2"/>
    <dgm:cxn modelId="{1A40001B-E18D-4AC9-A550-CDDDAB4F9D3F}" type="presOf" srcId="{D9A5B438-C264-4B9B-93F1-477C58DFB585}" destId="{4D238C71-D0A1-4CFD-99BD-E7C5FB3CFC3A}" srcOrd="0" destOrd="0" presId="urn:microsoft.com/office/officeart/2005/8/layout/vList2"/>
    <dgm:cxn modelId="{ADD48E4F-B6F0-44A5-A8E0-13048561725C}" srcId="{411B332C-A2DB-4216-AA0C-09B9912532A3}" destId="{7CE11660-5F81-4993-B79D-EE84327CCE23}" srcOrd="2" destOrd="0" parTransId="{7EC05700-207E-4713-9368-D46123D771E4}" sibTransId="{0EE28594-0228-4D52-8DB4-5C680D8B2B33}"/>
    <dgm:cxn modelId="{E072231E-615F-42F9-93CB-666C072278F8}" srcId="{411B332C-A2DB-4216-AA0C-09B9912532A3}" destId="{DCD82B38-232C-4A22-8737-8FAF7EBFE54E}" srcOrd="3" destOrd="0" parTransId="{85213492-9F87-4D44-9A9C-397E336ABFCE}" sibTransId="{38CAFBC5-3CF9-4568-AD18-7DC4DF27F300}"/>
    <dgm:cxn modelId="{6803CC3A-3304-4C8C-A3A6-4D4271596CDE}" type="presOf" srcId="{6F33B369-F826-48C1-A89B-9F17683FE714}" destId="{9541A044-B9D4-4B9D-A65A-19B16A3D0E1E}" srcOrd="0" destOrd="0" presId="urn:microsoft.com/office/officeart/2005/8/layout/vList2"/>
    <dgm:cxn modelId="{DB4D0294-F478-4926-A48F-10FFB519C1C6}" type="presOf" srcId="{121D76B3-52E1-41B9-BBC7-CDE31C06B76D}" destId="{908B109E-50D4-4FF9-9523-D64602B070EB}" srcOrd="0" destOrd="0" presId="urn:microsoft.com/office/officeart/2005/8/layout/vList2"/>
    <dgm:cxn modelId="{B36D9214-A94F-426E-90F2-E71D2A475302}" srcId="{411B332C-A2DB-4216-AA0C-09B9912532A3}" destId="{014541BA-ACD4-4E7F-8005-5399C7DE56A6}" srcOrd="1" destOrd="0" parTransId="{3644ECB4-A12D-41B4-9562-564ED45C0568}" sibTransId="{AC97F81A-1A17-4EC5-AF20-8D832EC4256D}"/>
    <dgm:cxn modelId="{C6C53827-A61F-4EF5-B1E0-8CA727807644}" type="presOf" srcId="{411B332C-A2DB-4216-AA0C-09B9912532A3}" destId="{A1109512-D149-4907-A40D-F5DFB224C8BC}" srcOrd="0" destOrd="0" presId="urn:microsoft.com/office/officeart/2005/8/layout/vList2"/>
    <dgm:cxn modelId="{7A39E463-C1D5-439C-BF51-A3D87562E8E5}" srcId="{411B332C-A2DB-4216-AA0C-09B9912532A3}" destId="{D9A5B438-C264-4B9B-93F1-477C58DFB585}" srcOrd="9" destOrd="0" parTransId="{F9C0A1A4-6FF3-4DC4-B27D-8EDDD0E26613}" sibTransId="{D5124FD1-BAA9-425F-A5E6-C4D73532ACEF}"/>
    <dgm:cxn modelId="{6A8041A3-2F2D-4017-8C4F-C9A43D4014A3}" type="presOf" srcId="{7CE11660-5F81-4993-B79D-EE84327CCE23}" destId="{F8606A7E-F4ED-496C-A7FE-E330BE3C9A51}" srcOrd="0" destOrd="0" presId="urn:microsoft.com/office/officeart/2005/8/layout/vList2"/>
    <dgm:cxn modelId="{3CB878E5-92C0-4294-B7F4-D7FBDC55F806}" srcId="{411B332C-A2DB-4216-AA0C-09B9912532A3}" destId="{121D76B3-52E1-41B9-BBC7-CDE31C06B76D}" srcOrd="10" destOrd="0" parTransId="{A6DA7C77-9B90-488E-95AC-2588EB23D6CE}" sibTransId="{849E29D9-169D-4577-85E9-A93BBE49F8EE}"/>
    <dgm:cxn modelId="{FA4B6A50-F388-4024-AE38-6394291B13FD}" type="presOf" srcId="{7E805F7C-C905-4BB3-ADA3-8C127E4DF8E8}" destId="{7767513C-694D-4777-B661-23BAEB1D2139}" srcOrd="0" destOrd="0" presId="urn:microsoft.com/office/officeart/2005/8/layout/vList2"/>
    <dgm:cxn modelId="{C1E99476-D61C-4671-9C36-BE660E0914B6}" srcId="{411B332C-A2DB-4216-AA0C-09B9912532A3}" destId="{DAF804BB-E909-42FB-A380-E6BA48463E76}" srcOrd="4" destOrd="0" parTransId="{5AB35338-4FA9-40FA-88CA-1A1A05A83920}" sibTransId="{716EBDCA-85D4-4FCE-9CEB-BA922B6E4011}"/>
    <dgm:cxn modelId="{5C971C5D-25E2-40B6-8D83-3969C8B34C56}" srcId="{411B332C-A2DB-4216-AA0C-09B9912532A3}" destId="{434EC468-5A86-4F21-A508-733A648478C1}" srcOrd="7" destOrd="0" parTransId="{5551E421-1E19-4394-A37E-C992CEC316E2}" sibTransId="{F3B73D28-FEC6-4441-9E21-4AEB3BDA1365}"/>
    <dgm:cxn modelId="{C3ED3906-CAAB-45A7-98DE-19870CCFE3A2}" type="presOf" srcId="{014541BA-ACD4-4E7F-8005-5399C7DE56A6}" destId="{2907D8F9-7D98-4AB5-9DC9-5B045EF5297E}" srcOrd="0" destOrd="0" presId="urn:microsoft.com/office/officeart/2005/8/layout/vList2"/>
    <dgm:cxn modelId="{C8B23B71-B7D0-4CF1-A0AA-8CC33CBA1AC6}" type="presParOf" srcId="{A1109512-D149-4907-A40D-F5DFB224C8BC}" destId="{7767513C-694D-4777-B661-23BAEB1D2139}" srcOrd="0" destOrd="0" presId="urn:microsoft.com/office/officeart/2005/8/layout/vList2"/>
    <dgm:cxn modelId="{0919819A-19EA-4CBF-8586-3F418F61357C}" type="presParOf" srcId="{A1109512-D149-4907-A40D-F5DFB224C8BC}" destId="{53F018B0-D5D6-43CB-95D0-51773B5E0E7F}" srcOrd="1" destOrd="0" presId="urn:microsoft.com/office/officeart/2005/8/layout/vList2"/>
    <dgm:cxn modelId="{3C9AB1DE-648E-40FB-AFC6-93716F018877}" type="presParOf" srcId="{A1109512-D149-4907-A40D-F5DFB224C8BC}" destId="{2907D8F9-7D98-4AB5-9DC9-5B045EF5297E}" srcOrd="2" destOrd="0" presId="urn:microsoft.com/office/officeart/2005/8/layout/vList2"/>
    <dgm:cxn modelId="{F6349832-6C51-4802-AADA-FCD576FB8EE2}" type="presParOf" srcId="{A1109512-D149-4907-A40D-F5DFB224C8BC}" destId="{81870A61-6892-4238-92AC-F6522C945C59}" srcOrd="3" destOrd="0" presId="urn:microsoft.com/office/officeart/2005/8/layout/vList2"/>
    <dgm:cxn modelId="{14B92964-D706-439D-B7B3-324466B82AA1}" type="presParOf" srcId="{A1109512-D149-4907-A40D-F5DFB224C8BC}" destId="{F8606A7E-F4ED-496C-A7FE-E330BE3C9A51}" srcOrd="4" destOrd="0" presId="urn:microsoft.com/office/officeart/2005/8/layout/vList2"/>
    <dgm:cxn modelId="{197BFF21-A39A-4B56-82AD-74170531580B}" type="presParOf" srcId="{A1109512-D149-4907-A40D-F5DFB224C8BC}" destId="{7C2E2C0A-D0A3-499A-BC59-1FDD330FC809}" srcOrd="5" destOrd="0" presId="urn:microsoft.com/office/officeart/2005/8/layout/vList2"/>
    <dgm:cxn modelId="{5079BCD0-86B3-4F9A-B08A-7C65BD60CE20}" type="presParOf" srcId="{A1109512-D149-4907-A40D-F5DFB224C8BC}" destId="{01D56223-32E6-4477-9A78-DBF044322925}" srcOrd="6" destOrd="0" presId="urn:microsoft.com/office/officeart/2005/8/layout/vList2"/>
    <dgm:cxn modelId="{1B0D49B3-16E0-4454-B20E-F98C621FC047}" type="presParOf" srcId="{A1109512-D149-4907-A40D-F5DFB224C8BC}" destId="{A42DB64E-ECD4-400B-8891-E58982E8440B}" srcOrd="7" destOrd="0" presId="urn:microsoft.com/office/officeart/2005/8/layout/vList2"/>
    <dgm:cxn modelId="{F8013EB8-3166-47B4-98E9-D592511E82A4}" type="presParOf" srcId="{A1109512-D149-4907-A40D-F5DFB224C8BC}" destId="{797997BC-6E3D-4204-B37F-FA4959E1E4A5}" srcOrd="8" destOrd="0" presId="urn:microsoft.com/office/officeart/2005/8/layout/vList2"/>
    <dgm:cxn modelId="{1E8176CB-5389-405F-A036-8E55AFD4124A}" type="presParOf" srcId="{A1109512-D149-4907-A40D-F5DFB224C8BC}" destId="{F2715ADE-EB1E-48B7-B87C-86D55B3D94B0}" srcOrd="9" destOrd="0" presId="urn:microsoft.com/office/officeart/2005/8/layout/vList2"/>
    <dgm:cxn modelId="{5B550617-48B0-4E3F-8AA9-2ED5C6585755}" type="presParOf" srcId="{A1109512-D149-4907-A40D-F5DFB224C8BC}" destId="{B2396CF1-691E-4116-B409-BC5375DFB172}" srcOrd="10" destOrd="0" presId="urn:microsoft.com/office/officeart/2005/8/layout/vList2"/>
    <dgm:cxn modelId="{B3872267-6101-456F-A734-83422A63B994}" type="presParOf" srcId="{A1109512-D149-4907-A40D-F5DFB224C8BC}" destId="{141C2AD7-ED62-46AB-AE45-9CD509FB7AD1}" srcOrd="11" destOrd="0" presId="urn:microsoft.com/office/officeart/2005/8/layout/vList2"/>
    <dgm:cxn modelId="{8B690BEA-7813-4DF3-8FB5-E540F4B69788}" type="presParOf" srcId="{A1109512-D149-4907-A40D-F5DFB224C8BC}" destId="{9541A044-B9D4-4B9D-A65A-19B16A3D0E1E}" srcOrd="12" destOrd="0" presId="urn:microsoft.com/office/officeart/2005/8/layout/vList2"/>
    <dgm:cxn modelId="{9667A51F-96D7-482B-82D8-A30591E64B8F}" type="presParOf" srcId="{A1109512-D149-4907-A40D-F5DFB224C8BC}" destId="{93D95DBA-6BE4-4B12-8A34-F91423BA689D}" srcOrd="13" destOrd="0" presId="urn:microsoft.com/office/officeart/2005/8/layout/vList2"/>
    <dgm:cxn modelId="{1EE7E0E7-8B1C-45CE-873E-07E3B7B21D6E}" type="presParOf" srcId="{A1109512-D149-4907-A40D-F5DFB224C8BC}" destId="{B253593F-9924-4ABF-9F8D-84B199073C7B}" srcOrd="14" destOrd="0" presId="urn:microsoft.com/office/officeart/2005/8/layout/vList2"/>
    <dgm:cxn modelId="{D551917A-606F-4F8B-8241-3D3966821877}" type="presParOf" srcId="{A1109512-D149-4907-A40D-F5DFB224C8BC}" destId="{52F9B58E-EB85-49B8-A16F-9F0194911F56}" srcOrd="15" destOrd="0" presId="urn:microsoft.com/office/officeart/2005/8/layout/vList2"/>
    <dgm:cxn modelId="{9FAD39AF-B9C3-4FF9-BB12-50863299AC4D}" type="presParOf" srcId="{A1109512-D149-4907-A40D-F5DFB224C8BC}" destId="{C7D09EC6-EFB8-4634-A9BD-DCB37323C0D7}" srcOrd="16" destOrd="0" presId="urn:microsoft.com/office/officeart/2005/8/layout/vList2"/>
    <dgm:cxn modelId="{22CB2A5D-858D-4CD5-82F5-3535480628E6}" type="presParOf" srcId="{A1109512-D149-4907-A40D-F5DFB224C8BC}" destId="{F5B4B933-3DC3-4C4C-9EFE-3200743ED231}" srcOrd="17" destOrd="0" presId="urn:microsoft.com/office/officeart/2005/8/layout/vList2"/>
    <dgm:cxn modelId="{23A13DA9-80BC-48F8-B961-35FE32E5A3B8}" type="presParOf" srcId="{A1109512-D149-4907-A40D-F5DFB224C8BC}" destId="{4D238C71-D0A1-4CFD-99BD-E7C5FB3CFC3A}" srcOrd="18" destOrd="0" presId="urn:microsoft.com/office/officeart/2005/8/layout/vList2"/>
    <dgm:cxn modelId="{36591DC0-AD5E-462C-AD62-0FFDD0ADD453}" type="presParOf" srcId="{A1109512-D149-4907-A40D-F5DFB224C8BC}" destId="{D2FCCF9A-CA38-4A16-A17D-4C4A7FC992B4}" srcOrd="19" destOrd="0" presId="urn:microsoft.com/office/officeart/2005/8/layout/vList2"/>
    <dgm:cxn modelId="{B1B69161-89D1-4EA5-B328-8FD1A918C13B}" type="presParOf" srcId="{A1109512-D149-4907-A40D-F5DFB224C8BC}" destId="{908B109E-50D4-4FF9-9523-D64602B070EB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53FB79-466C-4E39-B112-7F5B62AEC782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8C47C7-41E7-4C02-AEE2-51A230770A45}">
      <dgm:prSet phldrT="[Text]"/>
      <dgm:spPr/>
      <dgm:t>
        <a:bodyPr/>
        <a:lstStyle/>
        <a:p>
          <a:r>
            <a:rPr lang="en-US" dirty="0" smtClean="0"/>
            <a:t>Short Term</a:t>
          </a:r>
          <a:endParaRPr lang="en-US" dirty="0"/>
        </a:p>
      </dgm:t>
    </dgm:pt>
    <dgm:pt modelId="{2F50A92A-A993-48ED-B52D-25BF9EEC2F7B}" type="parTrans" cxnId="{CBFEF94B-840F-471D-904A-978C374E5E4C}">
      <dgm:prSet/>
      <dgm:spPr/>
      <dgm:t>
        <a:bodyPr/>
        <a:lstStyle/>
        <a:p>
          <a:endParaRPr lang="en-US"/>
        </a:p>
      </dgm:t>
    </dgm:pt>
    <dgm:pt modelId="{F51FC680-C48A-4EBA-BD9E-99359EC71C97}" type="sibTrans" cxnId="{CBFEF94B-840F-471D-904A-978C374E5E4C}">
      <dgm:prSet/>
      <dgm:spPr/>
      <dgm:t>
        <a:bodyPr/>
        <a:lstStyle/>
        <a:p>
          <a:endParaRPr lang="en-US"/>
        </a:p>
      </dgm:t>
    </dgm:pt>
    <dgm:pt modelId="{914FAEF3-0CFD-4B85-AB89-576F1F5892A5}">
      <dgm:prSet phldrT="[Text]"/>
      <dgm:spPr/>
      <dgm:t>
        <a:bodyPr/>
        <a:lstStyle/>
        <a:p>
          <a:r>
            <a:rPr lang="en-US" dirty="0" smtClean="0"/>
            <a:t>Long Term</a:t>
          </a:r>
          <a:endParaRPr lang="en-US" dirty="0"/>
        </a:p>
      </dgm:t>
    </dgm:pt>
    <dgm:pt modelId="{BADB0EE0-AFAE-4A85-A241-DDC2638B4B22}" type="parTrans" cxnId="{04346C67-4372-4348-B598-516144A3D25E}">
      <dgm:prSet/>
      <dgm:spPr/>
      <dgm:t>
        <a:bodyPr/>
        <a:lstStyle/>
        <a:p>
          <a:endParaRPr lang="en-US"/>
        </a:p>
      </dgm:t>
    </dgm:pt>
    <dgm:pt modelId="{19BA5CDE-C40D-4483-9143-19A39D56F8A1}" type="sibTrans" cxnId="{04346C67-4372-4348-B598-516144A3D25E}">
      <dgm:prSet/>
      <dgm:spPr/>
      <dgm:t>
        <a:bodyPr/>
        <a:lstStyle/>
        <a:p>
          <a:endParaRPr lang="en-US"/>
        </a:p>
      </dgm:t>
    </dgm:pt>
    <dgm:pt modelId="{E99508A7-EA6F-4156-A32C-23348B284D41}">
      <dgm:prSet phldrT="[Text]"/>
      <dgm:spPr/>
      <dgm:t>
        <a:bodyPr/>
        <a:lstStyle/>
        <a:p>
          <a:r>
            <a:rPr lang="en-US" dirty="0" smtClean="0"/>
            <a:t>Enable our pilot auxiliaries to move AR/Billing activity into OMNI</a:t>
          </a:r>
          <a:endParaRPr lang="en-US" dirty="0"/>
        </a:p>
      </dgm:t>
    </dgm:pt>
    <dgm:pt modelId="{C367F8CE-7CCE-4352-B568-0F128C1A8C93}" type="parTrans" cxnId="{8EDEBF49-23FE-42B5-A9D6-A990EFECEAE0}">
      <dgm:prSet/>
      <dgm:spPr/>
      <dgm:t>
        <a:bodyPr/>
        <a:lstStyle/>
        <a:p>
          <a:endParaRPr lang="en-US"/>
        </a:p>
      </dgm:t>
    </dgm:pt>
    <dgm:pt modelId="{ABDB8FE7-4787-4E7E-95CF-F8707CDE6BDD}" type="sibTrans" cxnId="{8EDEBF49-23FE-42B5-A9D6-A990EFECEAE0}">
      <dgm:prSet/>
      <dgm:spPr/>
      <dgm:t>
        <a:bodyPr/>
        <a:lstStyle/>
        <a:p>
          <a:endParaRPr lang="en-US"/>
        </a:p>
      </dgm:t>
    </dgm:pt>
    <dgm:pt modelId="{A4750007-95C3-47AA-8028-AD140BEB31C7}">
      <dgm:prSet phldrT="[Text]"/>
      <dgm:spPr/>
      <dgm:t>
        <a:bodyPr/>
        <a:lstStyle/>
        <a:p>
          <a:r>
            <a:rPr lang="en-US" dirty="0" smtClean="0"/>
            <a:t>Medium Term</a:t>
          </a:r>
          <a:endParaRPr lang="en-US" dirty="0"/>
        </a:p>
      </dgm:t>
    </dgm:pt>
    <dgm:pt modelId="{BC3796E4-93BF-40C4-9329-9C497FC19538}" type="parTrans" cxnId="{ED9F330D-8A1E-42AA-A10D-EB99459427AC}">
      <dgm:prSet/>
      <dgm:spPr/>
      <dgm:t>
        <a:bodyPr/>
        <a:lstStyle/>
        <a:p>
          <a:endParaRPr lang="en-US"/>
        </a:p>
      </dgm:t>
    </dgm:pt>
    <dgm:pt modelId="{178F4EEC-8C65-4D75-8DB1-B953B466A879}" type="sibTrans" cxnId="{ED9F330D-8A1E-42AA-A10D-EB99459427AC}">
      <dgm:prSet/>
      <dgm:spPr/>
      <dgm:t>
        <a:bodyPr/>
        <a:lstStyle/>
        <a:p>
          <a:endParaRPr lang="en-US"/>
        </a:p>
      </dgm:t>
    </dgm:pt>
    <dgm:pt modelId="{0080FCA1-0D75-40F6-AB39-EFAA7234957D}">
      <dgm:prSet phldrT="[Text]"/>
      <dgm:spPr/>
      <dgm:t>
        <a:bodyPr/>
        <a:lstStyle/>
        <a:p>
          <a:r>
            <a:rPr lang="en-US" dirty="0" smtClean="0"/>
            <a:t>Strengthen internal controls, security and oversight</a:t>
          </a:r>
          <a:endParaRPr lang="en-US" dirty="0"/>
        </a:p>
      </dgm:t>
    </dgm:pt>
    <dgm:pt modelId="{50B54940-A010-4622-A838-D9BB0F333C83}" type="parTrans" cxnId="{061C69F8-B765-4D65-8CE7-6B7FE02D40F9}">
      <dgm:prSet/>
      <dgm:spPr/>
      <dgm:t>
        <a:bodyPr/>
        <a:lstStyle/>
        <a:p>
          <a:endParaRPr lang="en-US"/>
        </a:p>
      </dgm:t>
    </dgm:pt>
    <dgm:pt modelId="{F1F53275-7E2E-48A7-A231-8DBC2937ADDC}" type="sibTrans" cxnId="{061C69F8-B765-4D65-8CE7-6B7FE02D40F9}">
      <dgm:prSet/>
      <dgm:spPr/>
      <dgm:t>
        <a:bodyPr/>
        <a:lstStyle/>
        <a:p>
          <a:endParaRPr lang="en-US"/>
        </a:p>
      </dgm:t>
    </dgm:pt>
    <dgm:pt modelId="{90F9B777-88DE-4EFB-A484-A835731E1AE4}">
      <dgm:prSet phldrT="[Text]"/>
      <dgm:spPr/>
      <dgm:t>
        <a:bodyPr/>
        <a:lstStyle/>
        <a:p>
          <a:r>
            <a:rPr lang="en-US" dirty="0" smtClean="0"/>
            <a:t>Standardize billing/AR procedures</a:t>
          </a:r>
          <a:endParaRPr lang="en-US" dirty="0"/>
        </a:p>
      </dgm:t>
    </dgm:pt>
    <dgm:pt modelId="{B84D70B4-2987-4F25-B33D-A0A087637D61}" type="parTrans" cxnId="{58D4EC93-0402-4D47-B28C-858E68F9214D}">
      <dgm:prSet/>
      <dgm:spPr/>
      <dgm:t>
        <a:bodyPr/>
        <a:lstStyle/>
        <a:p>
          <a:endParaRPr lang="en-US"/>
        </a:p>
      </dgm:t>
    </dgm:pt>
    <dgm:pt modelId="{0CF208EB-92D4-4E63-8019-DDD59D28E118}" type="sibTrans" cxnId="{58D4EC93-0402-4D47-B28C-858E68F9214D}">
      <dgm:prSet/>
      <dgm:spPr/>
      <dgm:t>
        <a:bodyPr/>
        <a:lstStyle/>
        <a:p>
          <a:endParaRPr lang="en-US"/>
        </a:p>
      </dgm:t>
    </dgm:pt>
    <dgm:pt modelId="{F9A80236-DFA7-462E-8C93-BD0B56093F62}">
      <dgm:prSet phldrT="[Text]"/>
      <dgm:spPr/>
      <dgm:t>
        <a:bodyPr/>
        <a:lstStyle/>
        <a:p>
          <a:r>
            <a:rPr lang="en-US" dirty="0" smtClean="0"/>
            <a:t>Enable internal encumbrances for two of our larger auxiliaries </a:t>
          </a:r>
          <a:endParaRPr lang="en-US" dirty="0"/>
        </a:p>
      </dgm:t>
    </dgm:pt>
    <dgm:pt modelId="{1EA00DC7-C7CF-4A48-8059-7BE0AFFE4DAD}" type="parTrans" cxnId="{C4CDE702-82D6-496E-94BA-FFECD67FFABB}">
      <dgm:prSet/>
      <dgm:spPr/>
      <dgm:t>
        <a:bodyPr/>
        <a:lstStyle/>
        <a:p>
          <a:endParaRPr lang="en-US"/>
        </a:p>
      </dgm:t>
    </dgm:pt>
    <dgm:pt modelId="{4C0C8BE1-97A0-4FF5-8B6B-8912B15C1ABE}" type="sibTrans" cxnId="{C4CDE702-82D6-496E-94BA-FFECD67FFABB}">
      <dgm:prSet/>
      <dgm:spPr/>
      <dgm:t>
        <a:bodyPr/>
        <a:lstStyle/>
        <a:p>
          <a:endParaRPr lang="en-US"/>
        </a:p>
      </dgm:t>
    </dgm:pt>
    <dgm:pt modelId="{9B460236-595F-46C5-8561-032EA929B1FF}">
      <dgm:prSet phldrT="[Text]"/>
      <dgm:spPr/>
      <dgm:t>
        <a:bodyPr/>
        <a:lstStyle/>
        <a:p>
          <a:r>
            <a:rPr lang="en-US" dirty="0" smtClean="0"/>
            <a:t>Encumbrances for all internal purchases </a:t>
          </a:r>
          <a:endParaRPr lang="en-US" dirty="0"/>
        </a:p>
      </dgm:t>
    </dgm:pt>
    <dgm:pt modelId="{9734A1AF-AA99-4A3E-99E7-D25936284E81}" type="parTrans" cxnId="{7D84287A-3741-4DCF-A3A0-9B92379EDECC}">
      <dgm:prSet/>
      <dgm:spPr/>
      <dgm:t>
        <a:bodyPr/>
        <a:lstStyle/>
        <a:p>
          <a:endParaRPr lang="en-US"/>
        </a:p>
      </dgm:t>
    </dgm:pt>
    <dgm:pt modelId="{408120CF-8625-4C97-BEC1-91980052C280}" type="sibTrans" cxnId="{7D84287A-3741-4DCF-A3A0-9B92379EDECC}">
      <dgm:prSet/>
      <dgm:spPr/>
      <dgm:t>
        <a:bodyPr/>
        <a:lstStyle/>
        <a:p>
          <a:endParaRPr lang="en-US"/>
        </a:p>
      </dgm:t>
    </dgm:pt>
    <dgm:pt modelId="{33809E85-A203-42C7-944B-C93AA0AD215D}">
      <dgm:prSet phldrT="[Text]"/>
      <dgm:spPr/>
      <dgm:t>
        <a:bodyPr/>
        <a:lstStyle/>
        <a:p>
          <a:r>
            <a:rPr lang="en-US" dirty="0" smtClean="0"/>
            <a:t>Create an alternative to Student Central for non-student AR</a:t>
          </a:r>
          <a:endParaRPr lang="en-US" dirty="0"/>
        </a:p>
      </dgm:t>
    </dgm:pt>
    <dgm:pt modelId="{23D3D3A4-65FB-4AEE-A703-FCA47C1EA213}" type="parTrans" cxnId="{5785DC45-32C1-44FB-9518-36F621F9E100}">
      <dgm:prSet/>
      <dgm:spPr/>
      <dgm:t>
        <a:bodyPr/>
        <a:lstStyle/>
        <a:p>
          <a:endParaRPr lang="en-US"/>
        </a:p>
      </dgm:t>
    </dgm:pt>
    <dgm:pt modelId="{B7FA1499-190F-421A-8609-438482EBF11B}" type="sibTrans" cxnId="{5785DC45-32C1-44FB-9518-36F621F9E100}">
      <dgm:prSet/>
      <dgm:spPr/>
      <dgm:t>
        <a:bodyPr/>
        <a:lstStyle/>
        <a:p>
          <a:endParaRPr lang="en-US"/>
        </a:p>
      </dgm:t>
    </dgm:pt>
    <dgm:pt modelId="{E438230E-DD15-4BEE-B060-268F8AB1AFEF}">
      <dgm:prSet phldrT="[Text]"/>
      <dgm:spPr/>
      <dgm:t>
        <a:bodyPr/>
        <a:lstStyle/>
        <a:p>
          <a:r>
            <a:rPr lang="en-US" dirty="0" smtClean="0"/>
            <a:t>Eliminate IDR’s</a:t>
          </a:r>
          <a:endParaRPr lang="en-US" dirty="0"/>
        </a:p>
      </dgm:t>
    </dgm:pt>
    <dgm:pt modelId="{DA27FF6B-598A-4E6E-896A-10E44011AE30}" type="parTrans" cxnId="{A128AAFD-EC32-48C3-8DE6-82891FB1D35C}">
      <dgm:prSet/>
      <dgm:spPr/>
      <dgm:t>
        <a:bodyPr/>
        <a:lstStyle/>
        <a:p>
          <a:endParaRPr lang="en-US"/>
        </a:p>
      </dgm:t>
    </dgm:pt>
    <dgm:pt modelId="{D7C0EA71-B2FD-4F58-A305-5A4E1EC8B45D}" type="sibTrans" cxnId="{A128AAFD-EC32-48C3-8DE6-82891FB1D35C}">
      <dgm:prSet/>
      <dgm:spPr/>
      <dgm:t>
        <a:bodyPr/>
        <a:lstStyle/>
        <a:p>
          <a:endParaRPr lang="en-US"/>
        </a:p>
      </dgm:t>
    </dgm:pt>
    <dgm:pt modelId="{1649A1DE-468B-43FE-8CC0-4BDAC9886889}">
      <dgm:prSet phldrT="[Text]"/>
      <dgm:spPr/>
      <dgm:t>
        <a:bodyPr/>
        <a:lstStyle/>
        <a:p>
          <a:r>
            <a:rPr lang="en-US" dirty="0" smtClean="0"/>
            <a:t>Reduce IDR processing</a:t>
          </a:r>
          <a:endParaRPr lang="en-US" dirty="0"/>
        </a:p>
      </dgm:t>
    </dgm:pt>
    <dgm:pt modelId="{8B94D8BE-B0FB-4112-9D93-270E6ADCA934}" type="parTrans" cxnId="{943D709E-23CD-4EE9-88B3-0C8250ECDE95}">
      <dgm:prSet/>
      <dgm:spPr/>
      <dgm:t>
        <a:bodyPr/>
        <a:lstStyle/>
        <a:p>
          <a:endParaRPr lang="en-US"/>
        </a:p>
      </dgm:t>
    </dgm:pt>
    <dgm:pt modelId="{C62E7E44-1900-473E-9CE8-3B222A54076C}" type="sibTrans" cxnId="{943D709E-23CD-4EE9-88B3-0C8250ECDE95}">
      <dgm:prSet/>
      <dgm:spPr/>
      <dgm:t>
        <a:bodyPr/>
        <a:lstStyle/>
        <a:p>
          <a:endParaRPr lang="en-US"/>
        </a:p>
      </dgm:t>
    </dgm:pt>
    <dgm:pt modelId="{03C552D3-8260-4A1C-9ADE-9A772CFD5E9A}">
      <dgm:prSet phldrT="[Text]"/>
      <dgm:spPr/>
      <dgm:t>
        <a:bodyPr/>
        <a:lstStyle/>
        <a:p>
          <a:r>
            <a:rPr lang="en-US" dirty="0" smtClean="0"/>
            <a:t>Permit Sponsored Research Pre-Approval </a:t>
          </a:r>
          <a:endParaRPr lang="en-US" dirty="0"/>
        </a:p>
      </dgm:t>
    </dgm:pt>
    <dgm:pt modelId="{D406BDB5-7747-45D9-B61A-74E17E003809}" type="parTrans" cxnId="{D6A9D47D-F9DE-408A-A656-CD3F348DA030}">
      <dgm:prSet/>
      <dgm:spPr/>
      <dgm:t>
        <a:bodyPr/>
        <a:lstStyle/>
        <a:p>
          <a:endParaRPr lang="en-US"/>
        </a:p>
      </dgm:t>
    </dgm:pt>
    <dgm:pt modelId="{68126A0B-7665-45E2-9437-A5DF8E93F79C}" type="sibTrans" cxnId="{D6A9D47D-F9DE-408A-A656-CD3F348DA030}">
      <dgm:prSet/>
      <dgm:spPr/>
      <dgm:t>
        <a:bodyPr/>
        <a:lstStyle/>
        <a:p>
          <a:endParaRPr lang="en-US"/>
        </a:p>
      </dgm:t>
    </dgm:pt>
    <dgm:pt modelId="{882989C8-6E3F-4284-9E5E-129264BDF570}">
      <dgm:prSet phldrT="[Text]"/>
      <dgm:spPr/>
      <dgm:t>
        <a:bodyPr/>
        <a:lstStyle/>
        <a:p>
          <a:r>
            <a:rPr lang="en-US" dirty="0" smtClean="0"/>
            <a:t>Reduction in cash collection sites and check processing</a:t>
          </a:r>
          <a:endParaRPr lang="en-US" dirty="0"/>
        </a:p>
      </dgm:t>
    </dgm:pt>
    <dgm:pt modelId="{7426E590-007A-4622-901E-7AD271670C5E}" type="parTrans" cxnId="{BADD7748-C14B-4B74-963D-99DBDB4A7D1B}">
      <dgm:prSet/>
      <dgm:spPr/>
      <dgm:t>
        <a:bodyPr/>
        <a:lstStyle/>
        <a:p>
          <a:endParaRPr lang="en-US"/>
        </a:p>
      </dgm:t>
    </dgm:pt>
    <dgm:pt modelId="{684CAC8C-C235-475F-AFFC-A84D02558952}" type="sibTrans" cxnId="{BADD7748-C14B-4B74-963D-99DBDB4A7D1B}">
      <dgm:prSet/>
      <dgm:spPr/>
      <dgm:t>
        <a:bodyPr/>
        <a:lstStyle/>
        <a:p>
          <a:endParaRPr lang="en-US"/>
        </a:p>
      </dgm:t>
    </dgm:pt>
    <dgm:pt modelId="{4C4718C4-9F0A-4EEB-B80A-6CA594278D8F}">
      <dgm:prSet phldrT="[Text]"/>
      <dgm:spPr/>
      <dgm:t>
        <a:bodyPr/>
        <a:lstStyle/>
        <a:p>
          <a:r>
            <a:rPr lang="en-US" dirty="0" smtClean="0"/>
            <a:t>Complete transition of non-student AR out of Student Central</a:t>
          </a:r>
          <a:endParaRPr lang="en-US" dirty="0"/>
        </a:p>
      </dgm:t>
    </dgm:pt>
    <dgm:pt modelId="{CB605E2C-D9F1-4E07-8669-41544460A159}" type="parTrans" cxnId="{FEC71504-FA52-4D28-B46A-8D5F61598AD6}">
      <dgm:prSet/>
      <dgm:spPr/>
      <dgm:t>
        <a:bodyPr/>
        <a:lstStyle/>
        <a:p>
          <a:endParaRPr lang="en-US"/>
        </a:p>
      </dgm:t>
    </dgm:pt>
    <dgm:pt modelId="{6F3DF249-57EE-4042-BB20-6EDF359188B8}" type="sibTrans" cxnId="{FEC71504-FA52-4D28-B46A-8D5F61598AD6}">
      <dgm:prSet/>
      <dgm:spPr/>
      <dgm:t>
        <a:bodyPr/>
        <a:lstStyle/>
        <a:p>
          <a:endParaRPr lang="en-US"/>
        </a:p>
      </dgm:t>
    </dgm:pt>
    <dgm:pt modelId="{388B6A59-440B-4BE4-BFFE-3C637050A668}">
      <dgm:prSet phldrT="[Text]"/>
      <dgm:spPr/>
      <dgm:t>
        <a:bodyPr/>
        <a:lstStyle/>
        <a:p>
          <a:r>
            <a:rPr lang="en-US" dirty="0" smtClean="0"/>
            <a:t>Enhanced Customer Service</a:t>
          </a:r>
          <a:endParaRPr lang="en-US" dirty="0"/>
        </a:p>
      </dgm:t>
    </dgm:pt>
    <dgm:pt modelId="{081E6B29-0444-41E8-82D6-9274AC5B8C17}" type="parTrans" cxnId="{D8A8F6F5-8337-481D-892C-66C5AB978FD9}">
      <dgm:prSet/>
      <dgm:spPr/>
      <dgm:t>
        <a:bodyPr/>
        <a:lstStyle/>
        <a:p>
          <a:endParaRPr lang="en-US"/>
        </a:p>
      </dgm:t>
    </dgm:pt>
    <dgm:pt modelId="{3A0A41B3-07BF-40D6-8FAB-94C032F037BB}" type="sibTrans" cxnId="{D8A8F6F5-8337-481D-892C-66C5AB978FD9}">
      <dgm:prSet/>
      <dgm:spPr/>
      <dgm:t>
        <a:bodyPr/>
        <a:lstStyle/>
        <a:p>
          <a:endParaRPr lang="en-US"/>
        </a:p>
      </dgm:t>
    </dgm:pt>
    <dgm:pt modelId="{4492E40C-73CA-47B3-BFEA-852062644CB8}">
      <dgm:prSet phldrT="[Text]"/>
      <dgm:spPr/>
      <dgm:t>
        <a:bodyPr/>
        <a:lstStyle/>
        <a:p>
          <a:r>
            <a:rPr lang="en-US" dirty="0" smtClean="0"/>
            <a:t>Eliminate Internal Check Processing</a:t>
          </a:r>
          <a:endParaRPr lang="en-US" dirty="0"/>
        </a:p>
      </dgm:t>
    </dgm:pt>
    <dgm:pt modelId="{794B97A4-7613-4EB7-BF01-D3A2FDCDC4D1}" type="parTrans" cxnId="{121E8634-304D-4808-865A-519B1C7133CE}">
      <dgm:prSet/>
      <dgm:spPr/>
      <dgm:t>
        <a:bodyPr/>
        <a:lstStyle/>
        <a:p>
          <a:endParaRPr lang="en-US"/>
        </a:p>
      </dgm:t>
    </dgm:pt>
    <dgm:pt modelId="{D8F5B77D-DA18-4C53-9328-9F3978193A88}" type="sibTrans" cxnId="{121E8634-304D-4808-865A-519B1C7133CE}">
      <dgm:prSet/>
      <dgm:spPr/>
      <dgm:t>
        <a:bodyPr/>
        <a:lstStyle/>
        <a:p>
          <a:endParaRPr lang="en-US"/>
        </a:p>
      </dgm:t>
    </dgm:pt>
    <dgm:pt modelId="{FA8EF259-CB92-431E-A043-491ABE752E1E}" type="pres">
      <dgm:prSet presAssocID="{DE53FB79-466C-4E39-B112-7F5B62AEC7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ACDB8B-3D73-4A8E-8134-106BF1CD3AFA}" type="pres">
      <dgm:prSet presAssocID="{D68C47C7-41E7-4C02-AEE2-51A230770A45}" presName="linNode" presStyleCnt="0"/>
      <dgm:spPr/>
    </dgm:pt>
    <dgm:pt modelId="{F33848A7-F47E-41B6-9731-90F029DFD95F}" type="pres">
      <dgm:prSet presAssocID="{D68C47C7-41E7-4C02-AEE2-51A230770A45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74D5B-E4B2-4CD5-A88E-08454DFAA4AF}" type="pres">
      <dgm:prSet presAssocID="{D68C47C7-41E7-4C02-AEE2-51A230770A45}" presName="bracket" presStyleLbl="parChTrans1D1" presStyleIdx="0" presStyleCnt="3"/>
      <dgm:spPr/>
    </dgm:pt>
    <dgm:pt modelId="{CDD59942-406B-40AB-96B6-37E451EDEDA4}" type="pres">
      <dgm:prSet presAssocID="{D68C47C7-41E7-4C02-AEE2-51A230770A45}" presName="spH" presStyleCnt="0"/>
      <dgm:spPr/>
    </dgm:pt>
    <dgm:pt modelId="{30D89F8C-F357-4935-96C8-B07BBECA279F}" type="pres">
      <dgm:prSet presAssocID="{D68C47C7-41E7-4C02-AEE2-51A230770A45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12A7D-65C7-49FE-8A24-C1CEB6A8D1BB}" type="pres">
      <dgm:prSet presAssocID="{F51FC680-C48A-4EBA-BD9E-99359EC71C97}" presName="spV" presStyleCnt="0"/>
      <dgm:spPr/>
    </dgm:pt>
    <dgm:pt modelId="{210E22D3-0652-4C91-84E6-9C98B22136BB}" type="pres">
      <dgm:prSet presAssocID="{A4750007-95C3-47AA-8028-AD140BEB31C7}" presName="linNode" presStyleCnt="0"/>
      <dgm:spPr/>
    </dgm:pt>
    <dgm:pt modelId="{B37DC2DD-F29F-432E-AAA4-E9BC0FED2AA6}" type="pres">
      <dgm:prSet presAssocID="{A4750007-95C3-47AA-8028-AD140BEB31C7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D62DE-6DCC-4DFB-B9CA-5D81EFC36196}" type="pres">
      <dgm:prSet presAssocID="{A4750007-95C3-47AA-8028-AD140BEB31C7}" presName="bracket" presStyleLbl="parChTrans1D1" presStyleIdx="1" presStyleCnt="3"/>
      <dgm:spPr/>
    </dgm:pt>
    <dgm:pt modelId="{DB09290C-211B-4E23-A9B4-705DF5CF7AEF}" type="pres">
      <dgm:prSet presAssocID="{A4750007-95C3-47AA-8028-AD140BEB31C7}" presName="spH" presStyleCnt="0"/>
      <dgm:spPr/>
    </dgm:pt>
    <dgm:pt modelId="{CC3D12B8-CFF7-4D3A-AEC1-B02E037B16D4}" type="pres">
      <dgm:prSet presAssocID="{A4750007-95C3-47AA-8028-AD140BEB31C7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58A53-316D-4310-A5A6-9F2E0DDBE1C2}" type="pres">
      <dgm:prSet presAssocID="{178F4EEC-8C65-4D75-8DB1-B953B466A879}" presName="spV" presStyleCnt="0"/>
      <dgm:spPr/>
    </dgm:pt>
    <dgm:pt modelId="{47431E19-4380-4D2D-B1ED-2AEA9E1BEABF}" type="pres">
      <dgm:prSet presAssocID="{914FAEF3-0CFD-4B85-AB89-576F1F5892A5}" presName="linNode" presStyleCnt="0"/>
      <dgm:spPr/>
    </dgm:pt>
    <dgm:pt modelId="{10C07265-EA4F-49F3-ABDB-03031E30D2EE}" type="pres">
      <dgm:prSet presAssocID="{914FAEF3-0CFD-4B85-AB89-576F1F5892A5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8C8E7-439A-4C40-81E9-079C61DE6993}" type="pres">
      <dgm:prSet presAssocID="{914FAEF3-0CFD-4B85-AB89-576F1F5892A5}" presName="bracket" presStyleLbl="parChTrans1D1" presStyleIdx="2" presStyleCnt="3"/>
      <dgm:spPr/>
    </dgm:pt>
    <dgm:pt modelId="{D0CD83AE-B411-4DD7-9B37-08E7442B935E}" type="pres">
      <dgm:prSet presAssocID="{914FAEF3-0CFD-4B85-AB89-576F1F5892A5}" presName="spH" presStyleCnt="0"/>
      <dgm:spPr/>
    </dgm:pt>
    <dgm:pt modelId="{3989590B-13DC-494A-BE6C-279A57807512}" type="pres">
      <dgm:prSet presAssocID="{914FAEF3-0CFD-4B85-AB89-576F1F5892A5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09A376-5F93-4509-86D7-15830440E05F}" type="presOf" srcId="{4C4718C4-9F0A-4EEB-B80A-6CA594278D8F}" destId="{3989590B-13DC-494A-BE6C-279A57807512}" srcOrd="0" destOrd="4" presId="urn:diagrams.loki3.com/BracketList"/>
    <dgm:cxn modelId="{1CC9C9D3-964A-43D8-A0E6-1A34301C0CA3}" type="presOf" srcId="{914FAEF3-0CFD-4B85-AB89-576F1F5892A5}" destId="{10C07265-EA4F-49F3-ABDB-03031E30D2EE}" srcOrd="0" destOrd="0" presId="urn:diagrams.loki3.com/BracketList"/>
    <dgm:cxn modelId="{8EDEBF49-23FE-42B5-A9D6-A990EFECEAE0}" srcId="{D68C47C7-41E7-4C02-AEE2-51A230770A45}" destId="{E99508A7-EA6F-4156-A32C-23348B284D41}" srcOrd="0" destOrd="0" parTransId="{C367F8CE-7CCE-4352-B568-0F128C1A8C93}" sibTransId="{ABDB8FE7-4787-4E7E-95CF-F8707CDE6BDD}"/>
    <dgm:cxn modelId="{0BEA3816-DDEA-49C8-B714-FBA772D45239}" type="presOf" srcId="{DE53FB79-466C-4E39-B112-7F5B62AEC782}" destId="{FA8EF259-CB92-431E-A043-491ABE752E1E}" srcOrd="0" destOrd="0" presId="urn:diagrams.loki3.com/BracketList"/>
    <dgm:cxn modelId="{D6A9D47D-F9DE-408A-A656-CD3F348DA030}" srcId="{D68C47C7-41E7-4C02-AEE2-51A230770A45}" destId="{03C552D3-8260-4A1C-9ADE-9A772CFD5E9A}" srcOrd="3" destOrd="0" parTransId="{D406BDB5-7747-45D9-B61A-74E17E003809}" sibTransId="{68126A0B-7665-45E2-9437-A5DF8E93F79C}"/>
    <dgm:cxn modelId="{435D2A04-65D4-4F84-8D07-3C154605C759}" type="presOf" srcId="{03C552D3-8260-4A1C-9ADE-9A772CFD5E9A}" destId="{30D89F8C-F357-4935-96C8-B07BBECA279F}" srcOrd="0" destOrd="3" presId="urn:diagrams.loki3.com/BracketList"/>
    <dgm:cxn modelId="{061C69F8-B765-4D65-8CE7-6B7FE02D40F9}" srcId="{914FAEF3-0CFD-4B85-AB89-576F1F5892A5}" destId="{0080FCA1-0D75-40F6-AB39-EFAA7234957D}" srcOrd="0" destOrd="0" parTransId="{50B54940-A010-4622-A838-D9BB0F333C83}" sibTransId="{F1F53275-7E2E-48A7-A231-8DBC2937ADDC}"/>
    <dgm:cxn modelId="{367AC530-6F14-47EF-BAC1-8F7A913FCDC1}" type="presOf" srcId="{9B460236-595F-46C5-8561-032EA929B1FF}" destId="{3989590B-13DC-494A-BE6C-279A57807512}" srcOrd="0" destOrd="2" presId="urn:diagrams.loki3.com/BracketList"/>
    <dgm:cxn modelId="{04346C67-4372-4348-B598-516144A3D25E}" srcId="{DE53FB79-466C-4E39-B112-7F5B62AEC782}" destId="{914FAEF3-0CFD-4B85-AB89-576F1F5892A5}" srcOrd="2" destOrd="0" parTransId="{BADB0EE0-AFAE-4A85-A241-DDC2638B4B22}" sibTransId="{19BA5CDE-C40D-4483-9143-19A39D56F8A1}"/>
    <dgm:cxn modelId="{BADD7748-C14B-4B74-963D-99DBDB4A7D1B}" srcId="{A4750007-95C3-47AA-8028-AD140BEB31C7}" destId="{882989C8-6E3F-4284-9E5E-129264BDF570}" srcOrd="1" destOrd="0" parTransId="{7426E590-007A-4622-901E-7AD271670C5E}" sibTransId="{684CAC8C-C235-475F-AFFC-A84D02558952}"/>
    <dgm:cxn modelId="{29391D88-B230-49E8-88D6-0EB980BFD1EA}" type="presOf" srcId="{4492E40C-73CA-47B3-BFEA-852062644CB8}" destId="{CC3D12B8-CFF7-4D3A-AEC1-B02E037B16D4}" srcOrd="0" destOrd="3" presId="urn:diagrams.loki3.com/BracketList"/>
    <dgm:cxn modelId="{CE7199BD-2B9E-4DA1-A864-6D32E33AD138}" type="presOf" srcId="{0080FCA1-0D75-40F6-AB39-EFAA7234957D}" destId="{3989590B-13DC-494A-BE6C-279A57807512}" srcOrd="0" destOrd="0" presId="urn:diagrams.loki3.com/BracketList"/>
    <dgm:cxn modelId="{ED9F330D-8A1E-42AA-A10D-EB99459427AC}" srcId="{DE53FB79-466C-4E39-B112-7F5B62AEC782}" destId="{A4750007-95C3-47AA-8028-AD140BEB31C7}" srcOrd="1" destOrd="0" parTransId="{BC3796E4-93BF-40C4-9329-9C497FC19538}" sibTransId="{178F4EEC-8C65-4D75-8DB1-B953B466A879}"/>
    <dgm:cxn modelId="{CBFEF94B-840F-471D-904A-978C374E5E4C}" srcId="{DE53FB79-466C-4E39-B112-7F5B62AEC782}" destId="{D68C47C7-41E7-4C02-AEE2-51A230770A45}" srcOrd="0" destOrd="0" parTransId="{2F50A92A-A993-48ED-B52D-25BF9EEC2F7B}" sibTransId="{F51FC680-C48A-4EBA-BD9E-99359EC71C97}"/>
    <dgm:cxn modelId="{BEF03165-A5DE-4CEA-8B0E-711AA3AA718E}" type="presOf" srcId="{1649A1DE-468B-43FE-8CC0-4BDAC9886889}" destId="{CC3D12B8-CFF7-4D3A-AEC1-B02E037B16D4}" srcOrd="0" destOrd="0" presId="urn:diagrams.loki3.com/BracketList"/>
    <dgm:cxn modelId="{64EF4921-77EA-4F3E-BFF0-823E0E8FC92C}" type="presOf" srcId="{D68C47C7-41E7-4C02-AEE2-51A230770A45}" destId="{F33848A7-F47E-41B6-9731-90F029DFD95F}" srcOrd="0" destOrd="0" presId="urn:diagrams.loki3.com/BracketList"/>
    <dgm:cxn modelId="{943D709E-23CD-4EE9-88B3-0C8250ECDE95}" srcId="{A4750007-95C3-47AA-8028-AD140BEB31C7}" destId="{1649A1DE-468B-43FE-8CC0-4BDAC9886889}" srcOrd="0" destOrd="0" parTransId="{8B94D8BE-B0FB-4112-9D93-270E6ADCA934}" sibTransId="{C62E7E44-1900-473E-9CE8-3B222A54076C}"/>
    <dgm:cxn modelId="{66907D65-0109-4142-9DD3-7EBE4B8B67BF}" type="presOf" srcId="{E438230E-DD15-4BEE-B060-268F8AB1AFEF}" destId="{3989590B-13DC-494A-BE6C-279A57807512}" srcOrd="0" destOrd="3" presId="urn:diagrams.loki3.com/BracketList"/>
    <dgm:cxn modelId="{1E033A81-441D-4787-94F8-9532C5026E61}" type="presOf" srcId="{E99508A7-EA6F-4156-A32C-23348B284D41}" destId="{30D89F8C-F357-4935-96C8-B07BBECA279F}" srcOrd="0" destOrd="0" presId="urn:diagrams.loki3.com/BracketList"/>
    <dgm:cxn modelId="{3437279B-52A7-415D-AC87-311D25E473D0}" type="presOf" srcId="{90F9B777-88DE-4EFB-A484-A835731E1AE4}" destId="{3989590B-13DC-494A-BE6C-279A57807512}" srcOrd="0" destOrd="1" presId="urn:diagrams.loki3.com/BracketList"/>
    <dgm:cxn modelId="{7D84287A-3741-4DCF-A3A0-9B92379EDECC}" srcId="{914FAEF3-0CFD-4B85-AB89-576F1F5892A5}" destId="{9B460236-595F-46C5-8561-032EA929B1FF}" srcOrd="2" destOrd="0" parTransId="{9734A1AF-AA99-4A3E-99E7-D25936284E81}" sibTransId="{408120CF-8625-4C97-BEC1-91980052C280}"/>
    <dgm:cxn modelId="{FEC71504-FA52-4D28-B46A-8D5F61598AD6}" srcId="{914FAEF3-0CFD-4B85-AB89-576F1F5892A5}" destId="{4C4718C4-9F0A-4EEB-B80A-6CA594278D8F}" srcOrd="4" destOrd="0" parTransId="{CB605E2C-D9F1-4E07-8669-41544460A159}" sibTransId="{6F3DF249-57EE-4042-BB20-6EDF359188B8}"/>
    <dgm:cxn modelId="{C4CDE702-82D6-496E-94BA-FFECD67FFABB}" srcId="{D68C47C7-41E7-4C02-AEE2-51A230770A45}" destId="{F9A80236-DFA7-462E-8C93-BD0B56093F62}" srcOrd="1" destOrd="0" parTransId="{1EA00DC7-C7CF-4A48-8059-7BE0AFFE4DAD}" sibTransId="{4C0C8BE1-97A0-4FF5-8B6B-8912B15C1ABE}"/>
    <dgm:cxn modelId="{1BC2943B-4E49-477B-B064-89856BE0483D}" type="presOf" srcId="{33809E85-A203-42C7-944B-C93AA0AD215D}" destId="{30D89F8C-F357-4935-96C8-B07BBECA279F}" srcOrd="0" destOrd="2" presId="urn:diagrams.loki3.com/BracketList"/>
    <dgm:cxn modelId="{A128AAFD-EC32-48C3-8DE6-82891FB1D35C}" srcId="{914FAEF3-0CFD-4B85-AB89-576F1F5892A5}" destId="{E438230E-DD15-4BEE-B060-268F8AB1AFEF}" srcOrd="3" destOrd="0" parTransId="{DA27FF6B-598A-4E6E-896A-10E44011AE30}" sibTransId="{D7C0EA71-B2FD-4F58-A305-5A4E1EC8B45D}"/>
    <dgm:cxn modelId="{6CAC2279-4CDA-42A7-BED7-0F041AFDC872}" type="presOf" srcId="{F9A80236-DFA7-462E-8C93-BD0B56093F62}" destId="{30D89F8C-F357-4935-96C8-B07BBECA279F}" srcOrd="0" destOrd="1" presId="urn:diagrams.loki3.com/BracketList"/>
    <dgm:cxn modelId="{C070E5FB-CB15-4D4A-ABE5-D628CA2C735A}" type="presOf" srcId="{388B6A59-440B-4BE4-BFFE-3C637050A668}" destId="{CC3D12B8-CFF7-4D3A-AEC1-B02E037B16D4}" srcOrd="0" destOrd="2" presId="urn:diagrams.loki3.com/BracketList"/>
    <dgm:cxn modelId="{F4556C6B-BAD6-4728-867E-339E21E0A761}" type="presOf" srcId="{A4750007-95C3-47AA-8028-AD140BEB31C7}" destId="{B37DC2DD-F29F-432E-AAA4-E9BC0FED2AA6}" srcOrd="0" destOrd="0" presId="urn:diagrams.loki3.com/BracketList"/>
    <dgm:cxn modelId="{58D4EC93-0402-4D47-B28C-858E68F9214D}" srcId="{914FAEF3-0CFD-4B85-AB89-576F1F5892A5}" destId="{90F9B777-88DE-4EFB-A484-A835731E1AE4}" srcOrd="1" destOrd="0" parTransId="{B84D70B4-2987-4F25-B33D-A0A087637D61}" sibTransId="{0CF208EB-92D4-4E63-8019-DDD59D28E118}"/>
    <dgm:cxn modelId="{121E8634-304D-4808-865A-519B1C7133CE}" srcId="{A4750007-95C3-47AA-8028-AD140BEB31C7}" destId="{4492E40C-73CA-47B3-BFEA-852062644CB8}" srcOrd="3" destOrd="0" parTransId="{794B97A4-7613-4EB7-BF01-D3A2FDCDC4D1}" sibTransId="{D8F5B77D-DA18-4C53-9328-9F3978193A88}"/>
    <dgm:cxn modelId="{7CD40B8D-746A-46B2-8488-96C511461EBE}" type="presOf" srcId="{882989C8-6E3F-4284-9E5E-129264BDF570}" destId="{CC3D12B8-CFF7-4D3A-AEC1-B02E037B16D4}" srcOrd="0" destOrd="1" presId="urn:diagrams.loki3.com/BracketList"/>
    <dgm:cxn modelId="{5785DC45-32C1-44FB-9518-36F621F9E100}" srcId="{D68C47C7-41E7-4C02-AEE2-51A230770A45}" destId="{33809E85-A203-42C7-944B-C93AA0AD215D}" srcOrd="2" destOrd="0" parTransId="{23D3D3A4-65FB-4AEE-A703-FCA47C1EA213}" sibTransId="{B7FA1499-190F-421A-8609-438482EBF11B}"/>
    <dgm:cxn modelId="{D8A8F6F5-8337-481D-892C-66C5AB978FD9}" srcId="{A4750007-95C3-47AA-8028-AD140BEB31C7}" destId="{388B6A59-440B-4BE4-BFFE-3C637050A668}" srcOrd="2" destOrd="0" parTransId="{081E6B29-0444-41E8-82D6-9274AC5B8C17}" sibTransId="{3A0A41B3-07BF-40D6-8FAB-94C032F037BB}"/>
    <dgm:cxn modelId="{255D94CD-5674-4AD5-9C82-A9AD50AEFBC6}" type="presParOf" srcId="{FA8EF259-CB92-431E-A043-491ABE752E1E}" destId="{F2ACDB8B-3D73-4A8E-8134-106BF1CD3AFA}" srcOrd="0" destOrd="0" presId="urn:diagrams.loki3.com/BracketList"/>
    <dgm:cxn modelId="{D97C8941-9CE0-42B5-8C0B-F6CF55F2EE1E}" type="presParOf" srcId="{F2ACDB8B-3D73-4A8E-8134-106BF1CD3AFA}" destId="{F33848A7-F47E-41B6-9731-90F029DFD95F}" srcOrd="0" destOrd="0" presId="urn:diagrams.loki3.com/BracketList"/>
    <dgm:cxn modelId="{6666D33E-49EF-4BF6-B366-9D043921E651}" type="presParOf" srcId="{F2ACDB8B-3D73-4A8E-8134-106BF1CD3AFA}" destId="{99774D5B-E4B2-4CD5-A88E-08454DFAA4AF}" srcOrd="1" destOrd="0" presId="urn:diagrams.loki3.com/BracketList"/>
    <dgm:cxn modelId="{F6C99039-CF23-4639-B10B-28E8B98D1D06}" type="presParOf" srcId="{F2ACDB8B-3D73-4A8E-8134-106BF1CD3AFA}" destId="{CDD59942-406B-40AB-96B6-37E451EDEDA4}" srcOrd="2" destOrd="0" presId="urn:diagrams.loki3.com/BracketList"/>
    <dgm:cxn modelId="{AD625F49-10F3-4B99-8552-A7D9419E1112}" type="presParOf" srcId="{F2ACDB8B-3D73-4A8E-8134-106BF1CD3AFA}" destId="{30D89F8C-F357-4935-96C8-B07BBECA279F}" srcOrd="3" destOrd="0" presId="urn:diagrams.loki3.com/BracketList"/>
    <dgm:cxn modelId="{9CF4EFBD-476E-4079-9E28-A0EB2E92E4AC}" type="presParOf" srcId="{FA8EF259-CB92-431E-A043-491ABE752E1E}" destId="{52812A7D-65C7-49FE-8A24-C1CEB6A8D1BB}" srcOrd="1" destOrd="0" presId="urn:diagrams.loki3.com/BracketList"/>
    <dgm:cxn modelId="{7C0227B1-57EF-47E3-9BA2-3136AA0A7C04}" type="presParOf" srcId="{FA8EF259-CB92-431E-A043-491ABE752E1E}" destId="{210E22D3-0652-4C91-84E6-9C98B22136BB}" srcOrd="2" destOrd="0" presId="urn:diagrams.loki3.com/BracketList"/>
    <dgm:cxn modelId="{418F3959-323D-4FC4-97F7-BCB0723C1192}" type="presParOf" srcId="{210E22D3-0652-4C91-84E6-9C98B22136BB}" destId="{B37DC2DD-F29F-432E-AAA4-E9BC0FED2AA6}" srcOrd="0" destOrd="0" presId="urn:diagrams.loki3.com/BracketList"/>
    <dgm:cxn modelId="{1365DF08-0A4F-4E59-AFCF-CE7EE6A54D43}" type="presParOf" srcId="{210E22D3-0652-4C91-84E6-9C98B22136BB}" destId="{47DD62DE-6DCC-4DFB-B9CA-5D81EFC36196}" srcOrd="1" destOrd="0" presId="urn:diagrams.loki3.com/BracketList"/>
    <dgm:cxn modelId="{F5B0F2C3-569E-4292-9FBB-8724687E439C}" type="presParOf" srcId="{210E22D3-0652-4C91-84E6-9C98B22136BB}" destId="{DB09290C-211B-4E23-A9B4-705DF5CF7AEF}" srcOrd="2" destOrd="0" presId="urn:diagrams.loki3.com/BracketList"/>
    <dgm:cxn modelId="{59EF495F-35F4-458E-83C1-936272877F56}" type="presParOf" srcId="{210E22D3-0652-4C91-84E6-9C98B22136BB}" destId="{CC3D12B8-CFF7-4D3A-AEC1-B02E037B16D4}" srcOrd="3" destOrd="0" presId="urn:diagrams.loki3.com/BracketList"/>
    <dgm:cxn modelId="{813EC06F-A9FF-469C-B6FD-BAF636A68D8E}" type="presParOf" srcId="{FA8EF259-CB92-431E-A043-491ABE752E1E}" destId="{70358A53-316D-4310-A5A6-9F2E0DDBE1C2}" srcOrd="3" destOrd="0" presId="urn:diagrams.loki3.com/BracketList"/>
    <dgm:cxn modelId="{C0451B0D-3E20-43BF-A0C1-8747568DD145}" type="presParOf" srcId="{FA8EF259-CB92-431E-A043-491ABE752E1E}" destId="{47431E19-4380-4D2D-B1ED-2AEA9E1BEABF}" srcOrd="4" destOrd="0" presId="urn:diagrams.loki3.com/BracketList"/>
    <dgm:cxn modelId="{0C0A657E-AA30-46E9-99A0-A23E5A12A4FE}" type="presParOf" srcId="{47431E19-4380-4D2D-B1ED-2AEA9E1BEABF}" destId="{10C07265-EA4F-49F3-ABDB-03031E30D2EE}" srcOrd="0" destOrd="0" presId="urn:diagrams.loki3.com/BracketList"/>
    <dgm:cxn modelId="{6468EDA3-FB17-4FE5-A17B-5AD715B68E2E}" type="presParOf" srcId="{47431E19-4380-4D2D-B1ED-2AEA9E1BEABF}" destId="{A9A8C8E7-439A-4C40-81E9-079C61DE6993}" srcOrd="1" destOrd="0" presId="urn:diagrams.loki3.com/BracketList"/>
    <dgm:cxn modelId="{3A631E3B-EF29-46D0-89EF-92C092DE3EA6}" type="presParOf" srcId="{47431E19-4380-4D2D-B1ED-2AEA9E1BEABF}" destId="{D0CD83AE-B411-4DD7-9B37-08E7442B935E}" srcOrd="2" destOrd="0" presId="urn:diagrams.loki3.com/BracketList"/>
    <dgm:cxn modelId="{E641EDA0-6AE1-4992-834F-2C12EF212160}" type="presParOf" srcId="{47431E19-4380-4D2D-B1ED-2AEA9E1BEABF}" destId="{3989590B-13DC-494A-BE6C-279A5780751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E8711A-0AF1-46BB-9566-B611D449F6F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5F6E44-BC3C-477F-AE28-B0118BB29175}">
      <dgm:prSet phldrT="[Text]" custT="1"/>
      <dgm:spPr/>
      <dgm:t>
        <a:bodyPr/>
        <a:lstStyle/>
        <a:p>
          <a:endParaRPr lang="en-US" sz="3200" dirty="0" smtClean="0">
            <a:latin typeface="+mj-lt"/>
          </a:endParaRPr>
        </a:p>
        <a:p>
          <a:r>
            <a:rPr lang="en-US" sz="3200" dirty="0" smtClean="0">
              <a:latin typeface="+mj-lt"/>
            </a:rPr>
            <a:t>The solution </a:t>
          </a:r>
          <a:r>
            <a:rPr lang="en-US" sz="3200" b="0" dirty="0" smtClean="0">
              <a:latin typeface="+mj-lt"/>
            </a:rPr>
            <a:t>will</a:t>
          </a:r>
          <a:r>
            <a:rPr lang="en-US" sz="3200" dirty="0" smtClean="0">
              <a:latin typeface="+mj-lt"/>
            </a:rPr>
            <a:t> </a:t>
          </a:r>
          <a:r>
            <a:rPr lang="en-US" sz="3200" b="1" i="1" u="sng" dirty="0" smtClean="0">
              <a:latin typeface="+mn-lt"/>
            </a:rPr>
            <a:t>require</a:t>
          </a:r>
          <a:r>
            <a:rPr lang="en-US" sz="3200" b="1" dirty="0" smtClean="0">
              <a:latin typeface="+mn-lt"/>
            </a:rPr>
            <a:t> Purchase Orders to originate charges and encumbrances for all interdepartmental billing</a:t>
          </a:r>
          <a:r>
            <a:rPr lang="en-US" sz="3200" b="1" dirty="0" smtClean="0">
              <a:latin typeface="+mj-lt"/>
            </a:rPr>
            <a:t> when the selling department is using AR/Billing functionality in OMNI/PeopleSoft, </a:t>
          </a:r>
          <a:r>
            <a:rPr lang="en-US" sz="3200" i="1" dirty="0" smtClean="0">
              <a:solidFill>
                <a:schemeClr val="accent2">
                  <a:lumMod val="75000"/>
                </a:schemeClr>
              </a:solidFill>
              <a:latin typeface="+mj-lt"/>
            </a:rPr>
            <a:t>without exception. </a:t>
          </a:r>
        </a:p>
        <a:p>
          <a:endParaRPr lang="en-US" sz="3200" dirty="0" smtClean="0"/>
        </a:p>
        <a:p>
          <a:endParaRPr lang="en-US" sz="3200" dirty="0" smtClean="0"/>
        </a:p>
      </dgm:t>
    </dgm:pt>
    <dgm:pt modelId="{E5CD83FB-246F-4BE3-8279-534E5C703689}" type="parTrans" cxnId="{DDFA9BFE-37F4-4911-B876-80E23EA30B28}">
      <dgm:prSet/>
      <dgm:spPr/>
      <dgm:t>
        <a:bodyPr/>
        <a:lstStyle/>
        <a:p>
          <a:endParaRPr lang="en-US"/>
        </a:p>
      </dgm:t>
    </dgm:pt>
    <dgm:pt modelId="{7372EE5D-907B-4A8B-B2BE-A465D35AB752}" type="sibTrans" cxnId="{DDFA9BFE-37F4-4911-B876-80E23EA30B28}">
      <dgm:prSet/>
      <dgm:spPr/>
      <dgm:t>
        <a:bodyPr/>
        <a:lstStyle/>
        <a:p>
          <a:endParaRPr lang="en-US"/>
        </a:p>
      </dgm:t>
    </dgm:pt>
    <dgm:pt modelId="{F94F7E17-627E-408C-8B6F-38CA21254F36}" type="pres">
      <dgm:prSet presAssocID="{4CE8711A-0AF1-46BB-9566-B611D449F6F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9454B48-288E-442C-8C47-51B7B103B1D3}" type="pres">
      <dgm:prSet presAssocID="{5A5F6E44-BC3C-477F-AE28-B0118BB29175}" presName="thickLine" presStyleLbl="alignNode1" presStyleIdx="0" presStyleCnt="1"/>
      <dgm:spPr/>
    </dgm:pt>
    <dgm:pt modelId="{35632AF3-5474-4399-BA4F-F5E026BCEBF0}" type="pres">
      <dgm:prSet presAssocID="{5A5F6E44-BC3C-477F-AE28-B0118BB29175}" presName="horz1" presStyleCnt="0"/>
      <dgm:spPr/>
    </dgm:pt>
    <dgm:pt modelId="{C55FF646-6344-4A1D-9DDC-8C403EA70A53}" type="pres">
      <dgm:prSet presAssocID="{5A5F6E44-BC3C-477F-AE28-B0118BB29175}" presName="tx1" presStyleLbl="revTx" presStyleIdx="0" presStyleCnt="1"/>
      <dgm:spPr/>
      <dgm:t>
        <a:bodyPr/>
        <a:lstStyle/>
        <a:p>
          <a:endParaRPr lang="en-US"/>
        </a:p>
      </dgm:t>
    </dgm:pt>
    <dgm:pt modelId="{A7BCB5DD-60C1-465C-AAFB-6711892EEADF}" type="pres">
      <dgm:prSet presAssocID="{5A5F6E44-BC3C-477F-AE28-B0118BB29175}" presName="vert1" presStyleCnt="0"/>
      <dgm:spPr/>
    </dgm:pt>
  </dgm:ptLst>
  <dgm:cxnLst>
    <dgm:cxn modelId="{E4211D0B-7E76-47A9-8E63-7A90E12EB47B}" type="presOf" srcId="{5A5F6E44-BC3C-477F-AE28-B0118BB29175}" destId="{C55FF646-6344-4A1D-9DDC-8C403EA70A53}" srcOrd="0" destOrd="0" presId="urn:microsoft.com/office/officeart/2008/layout/LinedList"/>
    <dgm:cxn modelId="{D406E2B0-5AE7-4D05-8937-CC1362C0A7E9}" type="presOf" srcId="{4CE8711A-0AF1-46BB-9566-B611D449F6FF}" destId="{F94F7E17-627E-408C-8B6F-38CA21254F36}" srcOrd="0" destOrd="0" presId="urn:microsoft.com/office/officeart/2008/layout/LinedList"/>
    <dgm:cxn modelId="{DDFA9BFE-37F4-4911-B876-80E23EA30B28}" srcId="{4CE8711A-0AF1-46BB-9566-B611D449F6FF}" destId="{5A5F6E44-BC3C-477F-AE28-B0118BB29175}" srcOrd="0" destOrd="0" parTransId="{E5CD83FB-246F-4BE3-8279-534E5C703689}" sibTransId="{7372EE5D-907B-4A8B-B2BE-A465D35AB752}"/>
    <dgm:cxn modelId="{65AD04B1-A119-4C74-856E-0800A9D5DFD4}" type="presParOf" srcId="{F94F7E17-627E-408C-8B6F-38CA21254F36}" destId="{E9454B48-288E-442C-8C47-51B7B103B1D3}" srcOrd="0" destOrd="0" presId="urn:microsoft.com/office/officeart/2008/layout/LinedList"/>
    <dgm:cxn modelId="{883665FE-3729-4305-96CA-1B57198F23C2}" type="presParOf" srcId="{F94F7E17-627E-408C-8B6F-38CA21254F36}" destId="{35632AF3-5474-4399-BA4F-F5E026BCEBF0}" srcOrd="1" destOrd="0" presId="urn:microsoft.com/office/officeart/2008/layout/LinedList"/>
    <dgm:cxn modelId="{E5BD5096-100B-4765-9A66-ABEA8D92ACB4}" type="presParOf" srcId="{35632AF3-5474-4399-BA4F-F5E026BCEBF0}" destId="{C55FF646-6344-4A1D-9DDC-8C403EA70A53}" srcOrd="0" destOrd="0" presId="urn:microsoft.com/office/officeart/2008/layout/LinedList"/>
    <dgm:cxn modelId="{85290EA1-C394-4C22-960B-D14460176438}" type="presParOf" srcId="{35632AF3-5474-4399-BA4F-F5E026BCEBF0}" destId="{A7BCB5DD-60C1-465C-AAFB-6711892EEA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8D2054-DD9E-4B29-ABC5-C4BC0047771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C070F8-742B-4610-8BB4-0F48A6B72A71}">
      <dgm:prSet phldrT="[Text]"/>
      <dgm:spPr/>
      <dgm:t>
        <a:bodyPr/>
        <a:lstStyle/>
        <a:p>
          <a:r>
            <a:rPr lang="en-US" b="1" dirty="0" smtClean="0"/>
            <a:t>Benefits</a:t>
          </a:r>
          <a:endParaRPr lang="en-US" b="1" dirty="0"/>
        </a:p>
      </dgm:t>
    </dgm:pt>
    <dgm:pt modelId="{B6244ECB-269E-4788-9AC8-94FF15E7EE7F}" type="sibTrans" cxnId="{A0195D8B-EE7F-4119-96D5-12E9E0A8D3A1}">
      <dgm:prSet/>
      <dgm:spPr/>
      <dgm:t>
        <a:bodyPr/>
        <a:lstStyle/>
        <a:p>
          <a:endParaRPr lang="en-US"/>
        </a:p>
      </dgm:t>
    </dgm:pt>
    <dgm:pt modelId="{1627CEAD-05BF-40B8-9A05-D2959B731C7E}" type="parTrans" cxnId="{A0195D8B-EE7F-4119-96D5-12E9E0A8D3A1}">
      <dgm:prSet/>
      <dgm:spPr/>
      <dgm:t>
        <a:bodyPr/>
        <a:lstStyle/>
        <a:p>
          <a:endParaRPr lang="en-US"/>
        </a:p>
      </dgm:t>
    </dgm:pt>
    <dgm:pt modelId="{709C0568-D1FB-4654-974E-470E0AEC41AF}">
      <dgm:prSet/>
      <dgm:spPr/>
      <dgm:t>
        <a:bodyPr/>
        <a:lstStyle/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Uses delivered functionality</a:t>
          </a:r>
          <a:endParaRPr lang="en-US" dirty="0"/>
        </a:p>
      </dgm:t>
    </dgm:pt>
    <dgm:pt modelId="{381E5F0D-F63D-4055-BF6E-E82DF6B523FD}" type="sibTrans" cxnId="{8ACDD326-2E52-43B4-B435-21E68BDC6FD6}">
      <dgm:prSet/>
      <dgm:spPr/>
      <dgm:t>
        <a:bodyPr/>
        <a:lstStyle/>
        <a:p>
          <a:endParaRPr lang="en-US"/>
        </a:p>
      </dgm:t>
    </dgm:pt>
    <dgm:pt modelId="{4AF70A37-60EF-489D-960A-278A14DCF961}" type="parTrans" cxnId="{8ACDD326-2E52-43B4-B435-21E68BDC6FD6}">
      <dgm:prSet/>
      <dgm:spPr/>
      <dgm:t>
        <a:bodyPr/>
        <a:lstStyle/>
        <a:p>
          <a:endParaRPr lang="en-US"/>
        </a:p>
      </dgm:t>
    </dgm:pt>
    <dgm:pt modelId="{94EE332C-8CBE-40D4-A3DE-9BEE03F15617}">
      <dgm:prSet/>
      <dgm:spPr/>
      <dgm:t>
        <a:bodyPr/>
        <a:lstStyle/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Eliminates need for manual IDR form processing</a:t>
          </a:r>
        </a:p>
      </dgm:t>
    </dgm:pt>
    <dgm:pt modelId="{5C2CD66F-2F3D-4C1A-90B2-42B7EA25ED53}" type="sibTrans" cxnId="{897FFCF3-1E2D-4AA7-AAFA-98DE063711B8}">
      <dgm:prSet/>
      <dgm:spPr/>
      <dgm:t>
        <a:bodyPr/>
        <a:lstStyle/>
        <a:p>
          <a:endParaRPr lang="en-US"/>
        </a:p>
      </dgm:t>
    </dgm:pt>
    <dgm:pt modelId="{689A3B96-E36D-4FFC-B9D8-732A8502955A}" type="parTrans" cxnId="{897FFCF3-1E2D-4AA7-AAFA-98DE063711B8}">
      <dgm:prSet/>
      <dgm:spPr/>
      <dgm:t>
        <a:bodyPr/>
        <a:lstStyle/>
        <a:p>
          <a:endParaRPr lang="en-US"/>
        </a:p>
      </dgm:t>
    </dgm:pt>
    <dgm:pt modelId="{C392DD6F-538A-4284-9458-18D831DCDFD9}">
      <dgm:prSet/>
      <dgm:spPr/>
      <dgm:t>
        <a:bodyPr/>
        <a:lstStyle/>
        <a:p>
          <a:pPr marL="228600" marR="0" indent="0" defTabSz="1155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Reduces budget errors</a:t>
          </a:r>
        </a:p>
      </dgm:t>
    </dgm:pt>
    <dgm:pt modelId="{CB86C3BA-D7FA-43CE-A303-2F3C7BCAC4B3}" type="sibTrans" cxnId="{375448E0-4A67-489C-B86C-D8736EB0FB8D}">
      <dgm:prSet/>
      <dgm:spPr/>
      <dgm:t>
        <a:bodyPr/>
        <a:lstStyle/>
        <a:p>
          <a:endParaRPr lang="en-US"/>
        </a:p>
      </dgm:t>
    </dgm:pt>
    <dgm:pt modelId="{D0207CA1-5285-434B-AE9E-DB7D7A1FFD78}" type="parTrans" cxnId="{375448E0-4A67-489C-B86C-D8736EB0FB8D}">
      <dgm:prSet/>
      <dgm:spPr/>
      <dgm:t>
        <a:bodyPr/>
        <a:lstStyle/>
        <a:p>
          <a:endParaRPr lang="en-US"/>
        </a:p>
      </dgm:t>
    </dgm:pt>
    <dgm:pt modelId="{A035C38B-913F-449C-A152-B15EE2289354}">
      <dgm:prSet/>
      <dgm:spPr/>
      <dgm:t>
        <a:bodyPr/>
        <a:lstStyle/>
        <a:p>
          <a:pPr marL="228600" marR="0" indent="0" defTabSz="1155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Improves transparency</a:t>
          </a:r>
        </a:p>
      </dgm:t>
    </dgm:pt>
    <dgm:pt modelId="{DA1711FD-BFBC-4E02-8403-3A0DE30E0115}" type="sibTrans" cxnId="{CBB3B07A-A7F9-412D-BE72-E4ED60586BC3}">
      <dgm:prSet/>
      <dgm:spPr/>
      <dgm:t>
        <a:bodyPr/>
        <a:lstStyle/>
        <a:p>
          <a:endParaRPr lang="en-US"/>
        </a:p>
      </dgm:t>
    </dgm:pt>
    <dgm:pt modelId="{0071B6F6-B405-4D42-B035-594637677227}" type="parTrans" cxnId="{CBB3B07A-A7F9-412D-BE72-E4ED60586BC3}">
      <dgm:prSet/>
      <dgm:spPr/>
      <dgm:t>
        <a:bodyPr/>
        <a:lstStyle/>
        <a:p>
          <a:endParaRPr lang="en-US"/>
        </a:p>
      </dgm:t>
    </dgm:pt>
    <dgm:pt modelId="{27208001-61C4-4921-9750-BB6246EB81AA}">
      <dgm:prSet/>
      <dgm:spPr/>
      <dgm:t>
        <a:bodyPr/>
        <a:lstStyle/>
        <a:p>
          <a:pPr marL="228600" marR="0" indent="0" defTabSz="1155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Uses delivered online workflow, including Sponsored Research pre-approval </a:t>
          </a:r>
        </a:p>
      </dgm:t>
    </dgm:pt>
    <dgm:pt modelId="{A7BA4F8A-6BEB-4483-8117-4774E6A0B30D}" type="sibTrans" cxnId="{9830F936-03EE-4D3D-920A-F725671D7FA6}">
      <dgm:prSet/>
      <dgm:spPr/>
      <dgm:t>
        <a:bodyPr/>
        <a:lstStyle/>
        <a:p>
          <a:endParaRPr lang="en-US"/>
        </a:p>
      </dgm:t>
    </dgm:pt>
    <dgm:pt modelId="{61508D9C-E68F-4C70-898F-D2C990DFEF89}" type="parTrans" cxnId="{9830F936-03EE-4D3D-920A-F725671D7FA6}">
      <dgm:prSet/>
      <dgm:spPr/>
      <dgm:t>
        <a:bodyPr/>
        <a:lstStyle/>
        <a:p>
          <a:endParaRPr lang="en-US"/>
        </a:p>
      </dgm:t>
    </dgm:pt>
    <dgm:pt modelId="{EAD018D3-66CF-46EF-AF18-4A25C78AC3F2}" type="pres">
      <dgm:prSet presAssocID="{D78D2054-DD9E-4B29-ABC5-C4BC004777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9D8AC3-01AB-4158-8ED1-3F98BDF2DE2B}" type="pres">
      <dgm:prSet presAssocID="{98C070F8-742B-4610-8BB4-0F48A6B72A71}" presName="composite" presStyleCnt="0"/>
      <dgm:spPr/>
    </dgm:pt>
    <dgm:pt modelId="{1C3314DA-55FE-459D-938A-4B857AF7A2AE}" type="pres">
      <dgm:prSet presAssocID="{98C070F8-742B-4610-8BB4-0F48A6B72A7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602E4-7497-4C4B-8125-71FA27ACC103}" type="pres">
      <dgm:prSet presAssocID="{98C070F8-742B-4610-8BB4-0F48A6B72A7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D26A7A-7FEA-4E49-A3EE-28C5DEDCC1A7}" type="presOf" srcId="{98C070F8-742B-4610-8BB4-0F48A6B72A71}" destId="{1C3314DA-55FE-459D-938A-4B857AF7A2AE}" srcOrd="0" destOrd="0" presId="urn:microsoft.com/office/officeart/2005/8/layout/hList1"/>
    <dgm:cxn modelId="{9E3EFD13-9271-48DB-81B4-779118D95C8A}" type="presOf" srcId="{D78D2054-DD9E-4B29-ABC5-C4BC0047771C}" destId="{EAD018D3-66CF-46EF-AF18-4A25C78AC3F2}" srcOrd="0" destOrd="0" presId="urn:microsoft.com/office/officeart/2005/8/layout/hList1"/>
    <dgm:cxn modelId="{897FFCF3-1E2D-4AA7-AAFA-98DE063711B8}" srcId="{98C070F8-742B-4610-8BB4-0F48A6B72A71}" destId="{94EE332C-8CBE-40D4-A3DE-9BEE03F15617}" srcOrd="1" destOrd="0" parTransId="{689A3B96-E36D-4FFC-B9D8-732A8502955A}" sibTransId="{5C2CD66F-2F3D-4C1A-90B2-42B7EA25ED53}"/>
    <dgm:cxn modelId="{84AECA04-FC66-4EAA-A567-0CCA2BB66AF1}" type="presOf" srcId="{709C0568-D1FB-4654-974E-470E0AEC41AF}" destId="{D1F602E4-7497-4C4B-8125-71FA27ACC103}" srcOrd="0" destOrd="0" presId="urn:microsoft.com/office/officeart/2005/8/layout/hList1"/>
    <dgm:cxn modelId="{BCAB89A3-1D17-42D5-A59C-DA634606F36E}" type="presOf" srcId="{27208001-61C4-4921-9750-BB6246EB81AA}" destId="{D1F602E4-7497-4C4B-8125-71FA27ACC103}" srcOrd="0" destOrd="1" presId="urn:microsoft.com/office/officeart/2005/8/layout/hList1"/>
    <dgm:cxn modelId="{375448E0-4A67-489C-B86C-D8736EB0FB8D}" srcId="{709C0568-D1FB-4654-974E-470E0AEC41AF}" destId="{C392DD6F-538A-4284-9458-18D831DCDFD9}" srcOrd="2" destOrd="0" parTransId="{D0207CA1-5285-434B-AE9E-DB7D7A1FFD78}" sibTransId="{CB86C3BA-D7FA-43CE-A303-2F3C7BCAC4B3}"/>
    <dgm:cxn modelId="{A0195D8B-EE7F-4119-96D5-12E9E0A8D3A1}" srcId="{D78D2054-DD9E-4B29-ABC5-C4BC0047771C}" destId="{98C070F8-742B-4610-8BB4-0F48A6B72A71}" srcOrd="0" destOrd="0" parTransId="{1627CEAD-05BF-40B8-9A05-D2959B731C7E}" sibTransId="{B6244ECB-269E-4788-9AC8-94FF15E7EE7F}"/>
    <dgm:cxn modelId="{8ACDD326-2E52-43B4-B435-21E68BDC6FD6}" srcId="{98C070F8-742B-4610-8BB4-0F48A6B72A71}" destId="{709C0568-D1FB-4654-974E-470E0AEC41AF}" srcOrd="0" destOrd="0" parTransId="{4AF70A37-60EF-489D-960A-278A14DCF961}" sibTransId="{381E5F0D-F63D-4055-BF6E-E82DF6B523FD}"/>
    <dgm:cxn modelId="{CBB3B07A-A7F9-412D-BE72-E4ED60586BC3}" srcId="{709C0568-D1FB-4654-974E-470E0AEC41AF}" destId="{A035C38B-913F-449C-A152-B15EE2289354}" srcOrd="1" destOrd="0" parTransId="{0071B6F6-B405-4D42-B035-594637677227}" sibTransId="{DA1711FD-BFBC-4E02-8403-3A0DE30E0115}"/>
    <dgm:cxn modelId="{4CFA3E8E-746D-429B-94AB-0AE684A6DA0E}" type="presOf" srcId="{C392DD6F-538A-4284-9458-18D831DCDFD9}" destId="{D1F602E4-7497-4C4B-8125-71FA27ACC103}" srcOrd="0" destOrd="3" presId="urn:microsoft.com/office/officeart/2005/8/layout/hList1"/>
    <dgm:cxn modelId="{C3229E62-1FC6-4F16-8F84-FA98E8E36508}" type="presOf" srcId="{94EE332C-8CBE-40D4-A3DE-9BEE03F15617}" destId="{D1F602E4-7497-4C4B-8125-71FA27ACC103}" srcOrd="0" destOrd="4" presId="urn:microsoft.com/office/officeart/2005/8/layout/hList1"/>
    <dgm:cxn modelId="{9830F936-03EE-4D3D-920A-F725671D7FA6}" srcId="{709C0568-D1FB-4654-974E-470E0AEC41AF}" destId="{27208001-61C4-4921-9750-BB6246EB81AA}" srcOrd="0" destOrd="0" parTransId="{61508D9C-E68F-4C70-898F-D2C990DFEF89}" sibTransId="{A7BA4F8A-6BEB-4483-8117-4774E6A0B30D}"/>
    <dgm:cxn modelId="{DDC06DE1-3B11-4609-9106-7AF19AFA98B2}" type="presOf" srcId="{A035C38B-913F-449C-A152-B15EE2289354}" destId="{D1F602E4-7497-4C4B-8125-71FA27ACC103}" srcOrd="0" destOrd="2" presId="urn:microsoft.com/office/officeart/2005/8/layout/hList1"/>
    <dgm:cxn modelId="{12E72797-941A-487B-A02D-96FEED3DCF0F}" type="presParOf" srcId="{EAD018D3-66CF-46EF-AF18-4A25C78AC3F2}" destId="{D49D8AC3-01AB-4158-8ED1-3F98BDF2DE2B}" srcOrd="0" destOrd="0" presId="urn:microsoft.com/office/officeart/2005/8/layout/hList1"/>
    <dgm:cxn modelId="{37F7190F-781C-49AE-A348-C481463185A6}" type="presParOf" srcId="{D49D8AC3-01AB-4158-8ED1-3F98BDF2DE2B}" destId="{1C3314DA-55FE-459D-938A-4B857AF7A2AE}" srcOrd="0" destOrd="0" presId="urn:microsoft.com/office/officeart/2005/8/layout/hList1"/>
    <dgm:cxn modelId="{0B7BC3A3-28C9-4008-828D-69411BF551A8}" type="presParOf" srcId="{D49D8AC3-01AB-4158-8ED1-3F98BDF2DE2B}" destId="{D1F602E4-7497-4C4B-8125-71FA27ACC1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8D2054-DD9E-4B29-ABC5-C4BC0047771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7C1B7A-D1D1-433D-8300-4B2B8D1CE453}">
      <dgm:prSet/>
      <dgm:spPr/>
      <dgm:t>
        <a:bodyPr/>
        <a:lstStyle/>
        <a:p>
          <a:r>
            <a:rPr lang="en-US" dirty="0" err="1" smtClean="0"/>
            <a:t>Autosourcing</a:t>
          </a:r>
          <a:r>
            <a:rPr lang="en-US" dirty="0" smtClean="0"/>
            <a:t>: skips “buyer”</a:t>
          </a:r>
          <a:endParaRPr lang="en-US" dirty="0"/>
        </a:p>
      </dgm:t>
    </dgm:pt>
    <dgm:pt modelId="{8E024046-A2B2-4800-8FAB-1E3C26E0089C}" type="parTrans" cxnId="{488EE93C-DE4C-4F20-837C-C3A0461C4427}">
      <dgm:prSet/>
      <dgm:spPr/>
      <dgm:t>
        <a:bodyPr/>
        <a:lstStyle/>
        <a:p>
          <a:endParaRPr lang="en-US"/>
        </a:p>
      </dgm:t>
    </dgm:pt>
    <dgm:pt modelId="{3B1DF91A-AFC6-4D48-B60E-08E35D5F83A5}" type="sibTrans" cxnId="{488EE93C-DE4C-4F20-837C-C3A0461C4427}">
      <dgm:prSet/>
      <dgm:spPr/>
      <dgm:t>
        <a:bodyPr/>
        <a:lstStyle/>
        <a:p>
          <a:endParaRPr lang="en-US"/>
        </a:p>
      </dgm:t>
    </dgm:pt>
    <dgm:pt modelId="{F1DD636A-4892-407A-B4BF-1B7C097E00A2}">
      <dgm:prSet/>
      <dgm:spPr/>
      <dgm:t>
        <a:bodyPr/>
        <a:lstStyle/>
        <a:p>
          <a:r>
            <a:rPr lang="en-US" dirty="0" smtClean="0"/>
            <a:t>No receiving on these internal PO’s </a:t>
          </a:r>
          <a:endParaRPr lang="en-US" dirty="0"/>
        </a:p>
      </dgm:t>
    </dgm:pt>
    <dgm:pt modelId="{0FB28BDD-EFC5-47B8-8FB2-B321F7B9BA90}" type="parTrans" cxnId="{F21A94CC-AC39-456B-8F18-979A046435B4}">
      <dgm:prSet/>
      <dgm:spPr/>
      <dgm:t>
        <a:bodyPr/>
        <a:lstStyle/>
        <a:p>
          <a:endParaRPr lang="en-US"/>
        </a:p>
      </dgm:t>
    </dgm:pt>
    <dgm:pt modelId="{2DAFA5CA-A3A1-4284-9385-98A71E1A9925}" type="sibTrans" cxnId="{F21A94CC-AC39-456B-8F18-979A046435B4}">
      <dgm:prSet/>
      <dgm:spPr/>
      <dgm:t>
        <a:bodyPr/>
        <a:lstStyle/>
        <a:p>
          <a:endParaRPr lang="en-US"/>
        </a:p>
      </dgm:t>
    </dgm:pt>
    <dgm:pt modelId="{AE4DB1DB-4E5A-4834-89DD-4F5E14994031}">
      <dgm:prSet/>
      <dgm:spPr/>
      <dgm:t>
        <a:bodyPr/>
        <a:lstStyle/>
        <a:p>
          <a:r>
            <a:rPr lang="en-US" dirty="0" smtClean="0"/>
            <a:t>Open-Ended PO’s are more common </a:t>
          </a:r>
          <a:endParaRPr lang="en-US" dirty="0"/>
        </a:p>
      </dgm:t>
    </dgm:pt>
    <dgm:pt modelId="{0C43D472-CDBA-45CF-B8FC-2C3E37EA195F}" type="parTrans" cxnId="{DD4319D0-6E6A-4231-BDC3-65FDDC3D45D1}">
      <dgm:prSet/>
      <dgm:spPr/>
      <dgm:t>
        <a:bodyPr/>
        <a:lstStyle/>
        <a:p>
          <a:endParaRPr lang="en-US"/>
        </a:p>
      </dgm:t>
    </dgm:pt>
    <dgm:pt modelId="{5951340C-8AEF-4B36-83AF-7AB8A900174E}" type="sibTrans" cxnId="{DD4319D0-6E6A-4231-BDC3-65FDDC3D45D1}">
      <dgm:prSet/>
      <dgm:spPr/>
      <dgm:t>
        <a:bodyPr/>
        <a:lstStyle/>
        <a:p>
          <a:endParaRPr lang="en-US"/>
        </a:p>
      </dgm:t>
    </dgm:pt>
    <dgm:pt modelId="{DD743987-287D-4144-A526-6F03685C0E83}">
      <dgm:prSet/>
      <dgm:spPr/>
      <dgm:t>
        <a:bodyPr/>
        <a:lstStyle/>
        <a:p>
          <a:r>
            <a:rPr lang="en-US" dirty="0" smtClean="0"/>
            <a:t>Who to contact</a:t>
          </a:r>
          <a:endParaRPr lang="en-US" dirty="0"/>
        </a:p>
      </dgm:t>
    </dgm:pt>
    <dgm:pt modelId="{2651F548-C53B-4754-B3D0-3742071AF88C}" type="parTrans" cxnId="{7EF82AE4-A5E9-4DF8-AD7E-8054CE2BDA60}">
      <dgm:prSet/>
      <dgm:spPr/>
      <dgm:t>
        <a:bodyPr/>
        <a:lstStyle/>
        <a:p>
          <a:endParaRPr lang="en-US"/>
        </a:p>
      </dgm:t>
    </dgm:pt>
    <dgm:pt modelId="{6CAF4D25-5AB0-4750-A91C-1B150BA9C31D}" type="sibTrans" cxnId="{7EF82AE4-A5E9-4DF8-AD7E-8054CE2BDA60}">
      <dgm:prSet/>
      <dgm:spPr/>
      <dgm:t>
        <a:bodyPr/>
        <a:lstStyle/>
        <a:p>
          <a:endParaRPr lang="en-US"/>
        </a:p>
      </dgm:t>
    </dgm:pt>
    <dgm:pt modelId="{01F32655-BDFA-43E8-9582-A541F841AA8B}">
      <dgm:prSet/>
      <dgm:spPr/>
      <dgm:t>
        <a:bodyPr/>
        <a:lstStyle/>
        <a:p>
          <a:r>
            <a:rPr lang="en-US" dirty="0" smtClean="0"/>
            <a:t>For questions, change orders, etc. related to internal PO’s, contact Auxiliary Accounting (not Procurement) </a:t>
          </a:r>
          <a:endParaRPr lang="en-US" dirty="0"/>
        </a:p>
      </dgm:t>
    </dgm:pt>
    <dgm:pt modelId="{45E5513E-C77B-4AD6-9AA8-6CCF75A31679}" type="parTrans" cxnId="{9E9FC890-F3BC-4365-B835-EDDAC0FA2B28}">
      <dgm:prSet/>
      <dgm:spPr/>
      <dgm:t>
        <a:bodyPr/>
        <a:lstStyle/>
        <a:p>
          <a:endParaRPr lang="en-US"/>
        </a:p>
      </dgm:t>
    </dgm:pt>
    <dgm:pt modelId="{EA5F5C65-244D-4A03-A006-A121E556189A}" type="sibTrans" cxnId="{9E9FC890-F3BC-4365-B835-EDDAC0FA2B28}">
      <dgm:prSet/>
      <dgm:spPr/>
      <dgm:t>
        <a:bodyPr/>
        <a:lstStyle/>
        <a:p>
          <a:endParaRPr lang="en-US"/>
        </a:p>
      </dgm:t>
    </dgm:pt>
    <dgm:pt modelId="{0C56303D-19AC-44F0-8057-95AD1717879C}" type="pres">
      <dgm:prSet presAssocID="{D78D2054-DD9E-4B29-ABC5-C4BC004777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2968C-4F88-4053-A6E2-3F82B0D6CAE8}" type="pres">
      <dgm:prSet presAssocID="{907C1B7A-D1D1-433D-8300-4B2B8D1CE453}" presName="parentText" presStyleLbl="node1" presStyleIdx="0" presStyleCnt="4" custLinFactNeighborX="4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43AE0-4B21-464B-BF2A-233CCB125BFB}" type="pres">
      <dgm:prSet presAssocID="{3B1DF91A-AFC6-4D48-B60E-08E35D5F83A5}" presName="spacer" presStyleCnt="0"/>
      <dgm:spPr/>
      <dgm:t>
        <a:bodyPr/>
        <a:lstStyle/>
        <a:p>
          <a:endParaRPr lang="en-US"/>
        </a:p>
      </dgm:t>
    </dgm:pt>
    <dgm:pt modelId="{50F28756-54C8-4358-8569-03C6754CEA7C}" type="pres">
      <dgm:prSet presAssocID="{F1DD636A-4892-407A-B4BF-1B7C097E00A2}" presName="parentText" presStyleLbl="node1" presStyleIdx="1" presStyleCnt="4" custLinFactNeighborX="-5653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62A09-BFB9-4ADB-9ABF-A91C4A8274AD}" type="pres">
      <dgm:prSet presAssocID="{2DAFA5CA-A3A1-4284-9385-98A71E1A9925}" presName="spacer" presStyleCnt="0"/>
      <dgm:spPr/>
      <dgm:t>
        <a:bodyPr/>
        <a:lstStyle/>
        <a:p>
          <a:endParaRPr lang="en-US"/>
        </a:p>
      </dgm:t>
    </dgm:pt>
    <dgm:pt modelId="{942D9E6F-499D-450E-8410-A99E11361CEB}" type="pres">
      <dgm:prSet presAssocID="{AE4DB1DB-4E5A-4834-89DD-4F5E1499403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A7264-AB5F-4FF1-B576-58C6013A09C6}" type="pres">
      <dgm:prSet presAssocID="{5951340C-8AEF-4B36-83AF-7AB8A900174E}" presName="spacer" presStyleCnt="0"/>
      <dgm:spPr/>
      <dgm:t>
        <a:bodyPr/>
        <a:lstStyle/>
        <a:p>
          <a:endParaRPr lang="en-US"/>
        </a:p>
      </dgm:t>
    </dgm:pt>
    <dgm:pt modelId="{C691E9F2-3E75-4577-8518-2F66241E6321}" type="pres">
      <dgm:prSet presAssocID="{DD743987-287D-4144-A526-6F03685C0E8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ECF50-7D08-40C0-9688-953DBF7E4BD6}" type="pres">
      <dgm:prSet presAssocID="{DD743987-287D-4144-A526-6F03685C0E8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319D0-6E6A-4231-BDC3-65FDDC3D45D1}" srcId="{D78D2054-DD9E-4B29-ABC5-C4BC0047771C}" destId="{AE4DB1DB-4E5A-4834-89DD-4F5E14994031}" srcOrd="2" destOrd="0" parTransId="{0C43D472-CDBA-45CF-B8FC-2C3E37EA195F}" sibTransId="{5951340C-8AEF-4B36-83AF-7AB8A900174E}"/>
    <dgm:cxn modelId="{BD0144FA-D9F3-4458-9958-E16F8CAD47FC}" type="presOf" srcId="{907C1B7A-D1D1-433D-8300-4B2B8D1CE453}" destId="{C2A2968C-4F88-4053-A6E2-3F82B0D6CAE8}" srcOrd="0" destOrd="0" presId="urn:microsoft.com/office/officeart/2005/8/layout/vList2"/>
    <dgm:cxn modelId="{C4F4AC60-D13B-47D9-90FB-D835DD8CEF5C}" type="presOf" srcId="{DD743987-287D-4144-A526-6F03685C0E83}" destId="{C691E9F2-3E75-4577-8518-2F66241E6321}" srcOrd="0" destOrd="0" presId="urn:microsoft.com/office/officeart/2005/8/layout/vList2"/>
    <dgm:cxn modelId="{B25240A8-B27E-40B9-8BBA-ACB18EB68FB6}" type="presOf" srcId="{F1DD636A-4892-407A-B4BF-1B7C097E00A2}" destId="{50F28756-54C8-4358-8569-03C6754CEA7C}" srcOrd="0" destOrd="0" presId="urn:microsoft.com/office/officeart/2005/8/layout/vList2"/>
    <dgm:cxn modelId="{207117C3-6DF1-4B56-8402-BD319A0B20C2}" type="presOf" srcId="{AE4DB1DB-4E5A-4834-89DD-4F5E14994031}" destId="{942D9E6F-499D-450E-8410-A99E11361CEB}" srcOrd="0" destOrd="0" presId="urn:microsoft.com/office/officeart/2005/8/layout/vList2"/>
    <dgm:cxn modelId="{44D39A1D-928B-4A45-8192-FD3ECA211762}" type="presOf" srcId="{D78D2054-DD9E-4B29-ABC5-C4BC0047771C}" destId="{0C56303D-19AC-44F0-8057-95AD1717879C}" srcOrd="0" destOrd="0" presId="urn:microsoft.com/office/officeart/2005/8/layout/vList2"/>
    <dgm:cxn modelId="{7EF82AE4-A5E9-4DF8-AD7E-8054CE2BDA60}" srcId="{D78D2054-DD9E-4B29-ABC5-C4BC0047771C}" destId="{DD743987-287D-4144-A526-6F03685C0E83}" srcOrd="3" destOrd="0" parTransId="{2651F548-C53B-4754-B3D0-3742071AF88C}" sibTransId="{6CAF4D25-5AB0-4750-A91C-1B150BA9C31D}"/>
    <dgm:cxn modelId="{E66A5BED-4B48-4BD1-B103-526BB98D76BF}" type="presOf" srcId="{01F32655-BDFA-43E8-9582-A541F841AA8B}" destId="{160ECF50-7D08-40C0-9688-953DBF7E4BD6}" srcOrd="0" destOrd="0" presId="urn:microsoft.com/office/officeart/2005/8/layout/vList2"/>
    <dgm:cxn modelId="{9E9FC890-F3BC-4365-B835-EDDAC0FA2B28}" srcId="{DD743987-287D-4144-A526-6F03685C0E83}" destId="{01F32655-BDFA-43E8-9582-A541F841AA8B}" srcOrd="0" destOrd="0" parTransId="{45E5513E-C77B-4AD6-9AA8-6CCF75A31679}" sibTransId="{EA5F5C65-244D-4A03-A006-A121E556189A}"/>
    <dgm:cxn modelId="{F21A94CC-AC39-456B-8F18-979A046435B4}" srcId="{D78D2054-DD9E-4B29-ABC5-C4BC0047771C}" destId="{F1DD636A-4892-407A-B4BF-1B7C097E00A2}" srcOrd="1" destOrd="0" parTransId="{0FB28BDD-EFC5-47B8-8FB2-B321F7B9BA90}" sibTransId="{2DAFA5CA-A3A1-4284-9385-98A71E1A9925}"/>
    <dgm:cxn modelId="{488EE93C-DE4C-4F20-837C-C3A0461C4427}" srcId="{D78D2054-DD9E-4B29-ABC5-C4BC0047771C}" destId="{907C1B7A-D1D1-433D-8300-4B2B8D1CE453}" srcOrd="0" destOrd="0" parTransId="{8E024046-A2B2-4800-8FAB-1E3C26E0089C}" sibTransId="{3B1DF91A-AFC6-4D48-B60E-08E35D5F83A5}"/>
    <dgm:cxn modelId="{CBEA010C-1BA5-46B5-A93E-39A15EF569CB}" type="presParOf" srcId="{0C56303D-19AC-44F0-8057-95AD1717879C}" destId="{C2A2968C-4F88-4053-A6E2-3F82B0D6CAE8}" srcOrd="0" destOrd="0" presId="urn:microsoft.com/office/officeart/2005/8/layout/vList2"/>
    <dgm:cxn modelId="{9F012307-E62D-42FE-98DE-8935EBD7B67E}" type="presParOf" srcId="{0C56303D-19AC-44F0-8057-95AD1717879C}" destId="{8CB43AE0-4B21-464B-BF2A-233CCB125BFB}" srcOrd="1" destOrd="0" presId="urn:microsoft.com/office/officeart/2005/8/layout/vList2"/>
    <dgm:cxn modelId="{BEB6581F-7928-42C2-AE03-85459B64501D}" type="presParOf" srcId="{0C56303D-19AC-44F0-8057-95AD1717879C}" destId="{50F28756-54C8-4358-8569-03C6754CEA7C}" srcOrd="2" destOrd="0" presId="urn:microsoft.com/office/officeart/2005/8/layout/vList2"/>
    <dgm:cxn modelId="{EF1D8578-E440-4FCF-964F-93AB7B70EBDB}" type="presParOf" srcId="{0C56303D-19AC-44F0-8057-95AD1717879C}" destId="{F8B62A09-BFB9-4ADB-9ABF-A91C4A8274AD}" srcOrd="3" destOrd="0" presId="urn:microsoft.com/office/officeart/2005/8/layout/vList2"/>
    <dgm:cxn modelId="{43829790-8BE8-4DA4-90F1-C62A0F81E655}" type="presParOf" srcId="{0C56303D-19AC-44F0-8057-95AD1717879C}" destId="{942D9E6F-499D-450E-8410-A99E11361CEB}" srcOrd="4" destOrd="0" presId="urn:microsoft.com/office/officeart/2005/8/layout/vList2"/>
    <dgm:cxn modelId="{0C8E4F4B-A6A0-46A0-B0AC-5BB510B007E3}" type="presParOf" srcId="{0C56303D-19AC-44F0-8057-95AD1717879C}" destId="{7BBA7264-AB5F-4FF1-B576-58C6013A09C6}" srcOrd="5" destOrd="0" presId="urn:microsoft.com/office/officeart/2005/8/layout/vList2"/>
    <dgm:cxn modelId="{35E8CD77-300F-465F-B5E5-946500B1C97E}" type="presParOf" srcId="{0C56303D-19AC-44F0-8057-95AD1717879C}" destId="{C691E9F2-3E75-4577-8518-2F66241E6321}" srcOrd="6" destOrd="0" presId="urn:microsoft.com/office/officeart/2005/8/layout/vList2"/>
    <dgm:cxn modelId="{2C30FDD2-8966-40E2-BADC-AE17557474F6}" type="presParOf" srcId="{0C56303D-19AC-44F0-8057-95AD1717879C}" destId="{160ECF50-7D08-40C0-9688-953DBF7E4BD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DD41DD-8ED5-45C6-985A-E447414DAA5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7DD4BD-8699-4329-87DE-4786BE7E5C82}">
      <dgm:prSet phldrT="[Text]"/>
      <dgm:spPr/>
      <dgm:t>
        <a:bodyPr/>
        <a:lstStyle/>
        <a:p>
          <a:r>
            <a:rPr lang="en-US" dirty="0" smtClean="0"/>
            <a:t>How to determine your requisition amount</a:t>
          </a:r>
          <a:endParaRPr lang="en-US" dirty="0"/>
        </a:p>
      </dgm:t>
    </dgm:pt>
    <dgm:pt modelId="{EC148951-0250-4AD1-8FE2-BAEAD779329F}" type="parTrans" cxnId="{EAE5BB42-B612-4C8C-A8F5-B59CD7D2A73B}">
      <dgm:prSet/>
      <dgm:spPr/>
      <dgm:t>
        <a:bodyPr/>
        <a:lstStyle/>
        <a:p>
          <a:endParaRPr lang="en-US"/>
        </a:p>
      </dgm:t>
    </dgm:pt>
    <dgm:pt modelId="{79A7746E-DEFE-43CF-AC34-AEF79AFAE9F2}" type="sibTrans" cxnId="{EAE5BB42-B612-4C8C-A8F5-B59CD7D2A73B}">
      <dgm:prSet/>
      <dgm:spPr/>
      <dgm:t>
        <a:bodyPr/>
        <a:lstStyle/>
        <a:p>
          <a:endParaRPr lang="en-US"/>
        </a:p>
      </dgm:t>
    </dgm:pt>
    <dgm:pt modelId="{2482957C-99CF-4F3D-986C-9D19A16195F9}">
      <dgm:prSet/>
      <dgm:spPr/>
      <dgm:t>
        <a:bodyPr/>
        <a:lstStyle/>
        <a:p>
          <a:r>
            <a:rPr lang="en-US" smtClean="0"/>
            <a:t>Receiving Invoices</a:t>
          </a:r>
          <a:endParaRPr lang="en-US" dirty="0" smtClean="0"/>
        </a:p>
      </dgm:t>
    </dgm:pt>
    <dgm:pt modelId="{BC4EB29D-CD47-456D-A10F-51C6BA3AA151}" type="parTrans" cxnId="{79489A28-E96E-49DD-AFD8-AFBA221BEB3C}">
      <dgm:prSet/>
      <dgm:spPr/>
      <dgm:t>
        <a:bodyPr/>
        <a:lstStyle/>
        <a:p>
          <a:endParaRPr lang="en-US"/>
        </a:p>
      </dgm:t>
    </dgm:pt>
    <dgm:pt modelId="{8252EADE-D2FA-48B6-9A85-42E9C2C93A1A}" type="sibTrans" cxnId="{79489A28-E96E-49DD-AFD8-AFBA221BEB3C}">
      <dgm:prSet/>
      <dgm:spPr/>
      <dgm:t>
        <a:bodyPr/>
        <a:lstStyle/>
        <a:p>
          <a:endParaRPr lang="en-US"/>
        </a:p>
      </dgm:t>
    </dgm:pt>
    <dgm:pt modelId="{A09B042D-BDB1-4517-B812-67D810F997D4}">
      <dgm:prSet/>
      <dgm:spPr/>
      <dgm:t>
        <a:bodyPr/>
        <a:lstStyle/>
        <a:p>
          <a:r>
            <a:rPr lang="en-US" smtClean="0"/>
            <a:t>Reconciliation Backup </a:t>
          </a:r>
          <a:endParaRPr lang="en-US" dirty="0" smtClean="0"/>
        </a:p>
      </dgm:t>
    </dgm:pt>
    <dgm:pt modelId="{5BD2D2F5-19AD-4D99-8C0F-6CAFCF442031}" type="parTrans" cxnId="{F4032A6B-73EF-4002-B042-E13920CFCFD9}">
      <dgm:prSet/>
      <dgm:spPr/>
      <dgm:t>
        <a:bodyPr/>
        <a:lstStyle/>
        <a:p>
          <a:endParaRPr lang="en-US"/>
        </a:p>
      </dgm:t>
    </dgm:pt>
    <dgm:pt modelId="{9862D3D5-D122-4CEA-BC61-8A1851ED1198}" type="sibTrans" cxnId="{F4032A6B-73EF-4002-B042-E13920CFCFD9}">
      <dgm:prSet/>
      <dgm:spPr/>
      <dgm:t>
        <a:bodyPr/>
        <a:lstStyle/>
        <a:p>
          <a:endParaRPr lang="en-US"/>
        </a:p>
      </dgm:t>
    </dgm:pt>
    <dgm:pt modelId="{E46B2E6E-A549-472E-980A-128980518A3C}">
      <dgm:prSet phldrT="[Text]"/>
      <dgm:spPr/>
      <dgm:t>
        <a:bodyPr/>
        <a:lstStyle/>
        <a:p>
          <a:r>
            <a:rPr lang="en-US" dirty="0" smtClean="0"/>
            <a:t>Example: Requisition Entry (Postal Services)</a:t>
          </a:r>
          <a:endParaRPr lang="en-US" dirty="0"/>
        </a:p>
      </dgm:t>
    </dgm:pt>
    <dgm:pt modelId="{82622A58-996D-48FD-B317-DF823EC1A05E}" type="parTrans" cxnId="{808CCCFD-9FEB-49D9-9092-B53AF19414D2}">
      <dgm:prSet/>
      <dgm:spPr/>
    </dgm:pt>
    <dgm:pt modelId="{F3C919FE-8028-42BC-89F9-AC56C4B3F5C3}" type="sibTrans" cxnId="{808CCCFD-9FEB-49D9-9092-B53AF19414D2}">
      <dgm:prSet/>
      <dgm:spPr/>
    </dgm:pt>
    <dgm:pt modelId="{EF221016-B50A-4EEE-9E44-67331FA2A1FF}" type="pres">
      <dgm:prSet presAssocID="{C7DD41DD-8ED5-45C6-985A-E447414DAA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D5264-28D5-4929-9E4B-2DE7DD3E0953}" type="pres">
      <dgm:prSet presAssocID="{077DD4BD-8699-4329-87DE-4786BE7E5C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4D34E-B15F-4A80-8991-C315E2AFD850}" type="pres">
      <dgm:prSet presAssocID="{79A7746E-DEFE-43CF-AC34-AEF79AFAE9F2}" presName="sibTrans" presStyleCnt="0"/>
      <dgm:spPr/>
    </dgm:pt>
    <dgm:pt modelId="{B3DCB830-94CE-4E62-8F71-99C2F31A0319}" type="pres">
      <dgm:prSet presAssocID="{E46B2E6E-A549-472E-980A-128980518A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FED91-2548-408B-B44B-DD6CB3273A45}" type="pres">
      <dgm:prSet presAssocID="{F3C919FE-8028-42BC-89F9-AC56C4B3F5C3}" presName="sibTrans" presStyleCnt="0"/>
      <dgm:spPr/>
    </dgm:pt>
    <dgm:pt modelId="{BFCC7A1E-5403-4372-B24F-A00B0E503041}" type="pres">
      <dgm:prSet presAssocID="{2482957C-99CF-4F3D-986C-9D19A16195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FB9F5-7966-4325-BA49-F0BBB0689FF9}" type="pres">
      <dgm:prSet presAssocID="{8252EADE-D2FA-48B6-9A85-42E9C2C93A1A}" presName="sibTrans" presStyleCnt="0"/>
      <dgm:spPr/>
    </dgm:pt>
    <dgm:pt modelId="{04BCD3B3-9813-43B6-8ED7-F2FEAD66EFC8}" type="pres">
      <dgm:prSet presAssocID="{A09B042D-BDB1-4517-B812-67D810F997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B74E8-D11B-4642-BCC9-5608C5ADB90E}" type="presOf" srcId="{077DD4BD-8699-4329-87DE-4786BE7E5C82}" destId="{366D5264-28D5-4929-9E4B-2DE7DD3E0953}" srcOrd="0" destOrd="0" presId="urn:microsoft.com/office/officeart/2005/8/layout/default"/>
    <dgm:cxn modelId="{F4032A6B-73EF-4002-B042-E13920CFCFD9}" srcId="{C7DD41DD-8ED5-45C6-985A-E447414DAA52}" destId="{A09B042D-BDB1-4517-B812-67D810F997D4}" srcOrd="3" destOrd="0" parTransId="{5BD2D2F5-19AD-4D99-8C0F-6CAFCF442031}" sibTransId="{9862D3D5-D122-4CEA-BC61-8A1851ED1198}"/>
    <dgm:cxn modelId="{471A863B-C32C-4FAD-B144-AC619A0C26E7}" type="presOf" srcId="{E46B2E6E-A549-472E-980A-128980518A3C}" destId="{B3DCB830-94CE-4E62-8F71-99C2F31A0319}" srcOrd="0" destOrd="0" presId="urn:microsoft.com/office/officeart/2005/8/layout/default"/>
    <dgm:cxn modelId="{79489A28-E96E-49DD-AFD8-AFBA221BEB3C}" srcId="{C7DD41DD-8ED5-45C6-985A-E447414DAA52}" destId="{2482957C-99CF-4F3D-986C-9D19A16195F9}" srcOrd="2" destOrd="0" parTransId="{BC4EB29D-CD47-456D-A10F-51C6BA3AA151}" sibTransId="{8252EADE-D2FA-48B6-9A85-42E9C2C93A1A}"/>
    <dgm:cxn modelId="{6E54FD8A-E968-4100-AAFD-AD8A274BF759}" type="presOf" srcId="{C7DD41DD-8ED5-45C6-985A-E447414DAA52}" destId="{EF221016-B50A-4EEE-9E44-67331FA2A1FF}" srcOrd="0" destOrd="0" presId="urn:microsoft.com/office/officeart/2005/8/layout/default"/>
    <dgm:cxn modelId="{808CCCFD-9FEB-49D9-9092-B53AF19414D2}" srcId="{C7DD41DD-8ED5-45C6-985A-E447414DAA52}" destId="{E46B2E6E-A549-472E-980A-128980518A3C}" srcOrd="1" destOrd="0" parTransId="{82622A58-996D-48FD-B317-DF823EC1A05E}" sibTransId="{F3C919FE-8028-42BC-89F9-AC56C4B3F5C3}"/>
    <dgm:cxn modelId="{3922827D-E6FD-4760-93A8-625873217E8D}" type="presOf" srcId="{2482957C-99CF-4F3D-986C-9D19A16195F9}" destId="{BFCC7A1E-5403-4372-B24F-A00B0E503041}" srcOrd="0" destOrd="0" presId="urn:microsoft.com/office/officeart/2005/8/layout/default"/>
    <dgm:cxn modelId="{6033DAE7-35B0-46BA-B4CF-92131DD54317}" type="presOf" srcId="{A09B042D-BDB1-4517-B812-67D810F997D4}" destId="{04BCD3B3-9813-43B6-8ED7-F2FEAD66EFC8}" srcOrd="0" destOrd="0" presId="urn:microsoft.com/office/officeart/2005/8/layout/default"/>
    <dgm:cxn modelId="{EAE5BB42-B612-4C8C-A8F5-B59CD7D2A73B}" srcId="{C7DD41DD-8ED5-45C6-985A-E447414DAA52}" destId="{077DD4BD-8699-4329-87DE-4786BE7E5C82}" srcOrd="0" destOrd="0" parTransId="{EC148951-0250-4AD1-8FE2-BAEAD779329F}" sibTransId="{79A7746E-DEFE-43CF-AC34-AEF79AFAE9F2}"/>
    <dgm:cxn modelId="{C747BC94-3132-4466-BA92-0E3F14190D06}" type="presParOf" srcId="{EF221016-B50A-4EEE-9E44-67331FA2A1FF}" destId="{366D5264-28D5-4929-9E4B-2DE7DD3E0953}" srcOrd="0" destOrd="0" presId="urn:microsoft.com/office/officeart/2005/8/layout/default"/>
    <dgm:cxn modelId="{FE92FD48-A216-4869-9A66-D4E0B0281202}" type="presParOf" srcId="{EF221016-B50A-4EEE-9E44-67331FA2A1FF}" destId="{7BB4D34E-B15F-4A80-8991-C315E2AFD850}" srcOrd="1" destOrd="0" presId="urn:microsoft.com/office/officeart/2005/8/layout/default"/>
    <dgm:cxn modelId="{872983B0-B964-4142-A244-D1B5BA7C37E4}" type="presParOf" srcId="{EF221016-B50A-4EEE-9E44-67331FA2A1FF}" destId="{B3DCB830-94CE-4E62-8F71-99C2F31A0319}" srcOrd="2" destOrd="0" presId="urn:microsoft.com/office/officeart/2005/8/layout/default"/>
    <dgm:cxn modelId="{3D20EC87-13C5-411A-810C-D5AE989E428B}" type="presParOf" srcId="{EF221016-B50A-4EEE-9E44-67331FA2A1FF}" destId="{9D1FED91-2548-408B-B44B-DD6CB3273A45}" srcOrd="3" destOrd="0" presId="urn:microsoft.com/office/officeart/2005/8/layout/default"/>
    <dgm:cxn modelId="{D002A715-F788-4150-91DE-D54FF8A55A60}" type="presParOf" srcId="{EF221016-B50A-4EEE-9E44-67331FA2A1FF}" destId="{BFCC7A1E-5403-4372-B24F-A00B0E503041}" srcOrd="4" destOrd="0" presId="urn:microsoft.com/office/officeart/2005/8/layout/default"/>
    <dgm:cxn modelId="{D42EB82B-A94B-41F0-9A10-B422D69D9403}" type="presParOf" srcId="{EF221016-B50A-4EEE-9E44-67331FA2A1FF}" destId="{508FB9F5-7966-4325-BA49-F0BBB0689FF9}" srcOrd="5" destOrd="0" presId="urn:microsoft.com/office/officeart/2005/8/layout/default"/>
    <dgm:cxn modelId="{FA8FA77C-26F6-4036-8995-34913F493A82}" type="presParOf" srcId="{EF221016-B50A-4EEE-9E44-67331FA2A1FF}" destId="{04BCD3B3-9813-43B6-8ED7-F2FEAD66EFC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745C2-6AEF-4D8D-AAA7-2115716410C5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5ECDE-817C-4E30-8DDB-AF9D954D40B5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Background</a:t>
          </a:r>
          <a:endParaRPr lang="en-US" sz="2400" kern="1200" dirty="0"/>
        </a:p>
      </dsp:txBody>
      <dsp:txXfrm>
        <a:off x="560365" y="97774"/>
        <a:ext cx="7291750" cy="639310"/>
      </dsp:txXfrm>
    </dsp:sp>
    <dsp:sp modelId="{7EC07B08-A5F5-4C8B-AEEC-AE8E8D661B9D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811253"/>
              <a:satOff val="701"/>
              <a:lumOff val="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B51DA-2A9F-4C68-AFB3-F41998A52098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solidFill>
          <a:schemeClr val="accent2">
            <a:hueOff val="-2811253"/>
            <a:satOff val="701"/>
            <a:lumOff val="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Changes Affecting You</a:t>
          </a:r>
          <a:endParaRPr lang="en-US" sz="2400" kern="1200" dirty="0"/>
        </a:p>
      </dsp:txBody>
      <dsp:txXfrm>
        <a:off x="560365" y="1186414"/>
        <a:ext cx="7291750" cy="639310"/>
      </dsp:txXfrm>
    </dsp:sp>
    <dsp:sp modelId="{23AC466A-FCAE-4CEF-A474-3249E26C0CB4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622506"/>
              <a:satOff val="1403"/>
              <a:lumOff val="1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E8B63-F7C9-49FE-9956-FF4064331C36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chemeClr val="accent2">
            <a:hueOff val="-5622506"/>
            <a:satOff val="1403"/>
            <a:lumOff val="1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Process Overview </a:t>
          </a:r>
          <a:endParaRPr lang="en-US" sz="2400" kern="1200" dirty="0"/>
        </a:p>
      </dsp:txBody>
      <dsp:txXfrm>
        <a:off x="560365" y="2275054"/>
        <a:ext cx="7291750" cy="639310"/>
      </dsp:txXfrm>
    </dsp:sp>
    <dsp:sp modelId="{8B7735DA-768B-40DF-A1D3-ECD1CA012A6E}">
      <dsp:nvSpPr>
        <dsp:cNvPr id="0" name=""/>
        <dsp:cNvSpPr/>
      </dsp:nvSpPr>
      <dsp:spPr>
        <a:xfrm>
          <a:off x="0" y="368334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433758"/>
              <a:satOff val="2104"/>
              <a:lumOff val="1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CBB3F-9F16-4A8C-86E0-A488F5614C10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solidFill>
          <a:schemeClr val="accent2">
            <a:hueOff val="-8433758"/>
            <a:satOff val="2104"/>
            <a:lumOff val="1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Q&amp;A </a:t>
          </a:r>
          <a:endParaRPr lang="en-US" sz="2400" kern="1200" dirty="0"/>
        </a:p>
      </dsp:txBody>
      <dsp:txXfrm>
        <a:off x="560365" y="3363694"/>
        <a:ext cx="729175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3453D-D59A-4162-AC72-05892BEBC229}">
      <dsp:nvSpPr>
        <dsp:cNvPr id="0" name=""/>
        <dsp:cNvSpPr/>
      </dsp:nvSpPr>
      <dsp:spPr>
        <a:xfrm>
          <a:off x="0" y="325406"/>
          <a:ext cx="1021130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54A6A-B29E-4935-9123-02F0C4264DAC}">
      <dsp:nvSpPr>
        <dsp:cNvPr id="0" name=""/>
        <dsp:cNvSpPr/>
      </dsp:nvSpPr>
      <dsp:spPr>
        <a:xfrm>
          <a:off x="510565" y="104006"/>
          <a:ext cx="7147915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174" tIns="0" rIns="2701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Anticipated go-live date: Early Fiscal Year 2017 </a:t>
          </a:r>
          <a:endParaRPr lang="en-US" sz="1500" kern="1200" dirty="0"/>
        </a:p>
      </dsp:txBody>
      <dsp:txXfrm>
        <a:off x="532181" y="125622"/>
        <a:ext cx="7104683" cy="399568"/>
      </dsp:txXfrm>
    </dsp:sp>
    <dsp:sp modelId="{C3F1DC7C-6EA3-4C95-9557-27F3C2FE234B}">
      <dsp:nvSpPr>
        <dsp:cNvPr id="0" name=""/>
        <dsp:cNvSpPr/>
      </dsp:nvSpPr>
      <dsp:spPr>
        <a:xfrm>
          <a:off x="0" y="1005806"/>
          <a:ext cx="10211308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511" tIns="312420" rIns="79251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Postal, Copy, Parking &amp; Transportation, </a:t>
          </a:r>
          <a:r>
            <a:rPr lang="en-US" sz="1500" kern="1200" dirty="0" err="1" smtClean="0"/>
            <a:t>etc</a:t>
          </a:r>
          <a:endParaRPr lang="en-US" sz="1500" kern="1200" dirty="0" smtClean="0"/>
        </a:p>
      </dsp:txBody>
      <dsp:txXfrm>
        <a:off x="0" y="1005806"/>
        <a:ext cx="10211308" cy="637875"/>
      </dsp:txXfrm>
    </dsp:sp>
    <dsp:sp modelId="{D18B4CD2-8529-49F9-93CF-7FE9C807BED0}">
      <dsp:nvSpPr>
        <dsp:cNvPr id="0" name=""/>
        <dsp:cNvSpPr/>
      </dsp:nvSpPr>
      <dsp:spPr>
        <a:xfrm>
          <a:off x="376205" y="858491"/>
          <a:ext cx="7147915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174" tIns="0" rIns="2701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OBS Lines of Business</a:t>
          </a:r>
        </a:p>
      </dsp:txBody>
      <dsp:txXfrm>
        <a:off x="397821" y="880107"/>
        <a:ext cx="7104683" cy="399568"/>
      </dsp:txXfrm>
    </dsp:sp>
    <dsp:sp modelId="{F0DA681E-0AF4-48D6-8096-155E44D81968}">
      <dsp:nvSpPr>
        <dsp:cNvPr id="0" name=""/>
        <dsp:cNvSpPr/>
      </dsp:nvSpPr>
      <dsp:spPr>
        <a:xfrm>
          <a:off x="0" y="1946081"/>
          <a:ext cx="10211308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511" tIns="312420" rIns="79251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Software Licensing, Desktop Support, Telecom, </a:t>
          </a:r>
          <a:r>
            <a:rPr lang="en-US" sz="1500" kern="1200" dirty="0" err="1" smtClean="0"/>
            <a:t>etc</a:t>
          </a:r>
          <a:endParaRPr lang="en-US" sz="1500" kern="1200" dirty="0" smtClean="0"/>
        </a:p>
      </dsp:txBody>
      <dsp:txXfrm>
        <a:off x="0" y="1946081"/>
        <a:ext cx="10211308" cy="637875"/>
      </dsp:txXfrm>
    </dsp:sp>
    <dsp:sp modelId="{CAFC6EBC-F6C6-44CB-BBF2-7978B097C91F}">
      <dsp:nvSpPr>
        <dsp:cNvPr id="0" name=""/>
        <dsp:cNvSpPr/>
      </dsp:nvSpPr>
      <dsp:spPr>
        <a:xfrm>
          <a:off x="510565" y="1724681"/>
          <a:ext cx="7147915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174" tIns="0" rIns="2701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ITS lines of business coming next </a:t>
          </a:r>
        </a:p>
      </dsp:txBody>
      <dsp:txXfrm>
        <a:off x="532181" y="1746297"/>
        <a:ext cx="7104683" cy="399568"/>
      </dsp:txXfrm>
    </dsp:sp>
    <dsp:sp modelId="{A4631917-38CC-4CDC-8C80-3F239F48DA36}">
      <dsp:nvSpPr>
        <dsp:cNvPr id="0" name=""/>
        <dsp:cNvSpPr/>
      </dsp:nvSpPr>
      <dsp:spPr>
        <a:xfrm>
          <a:off x="0" y="2886356"/>
          <a:ext cx="1021130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26BB9-9E7A-4FCF-8C8E-B7FD34A7CA85}">
      <dsp:nvSpPr>
        <dsp:cNvPr id="0" name=""/>
        <dsp:cNvSpPr/>
      </dsp:nvSpPr>
      <dsp:spPr>
        <a:xfrm>
          <a:off x="510565" y="2664956"/>
          <a:ext cx="7147915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174" tIns="0" rIns="2701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AR/Billing Functions </a:t>
          </a:r>
        </a:p>
      </dsp:txBody>
      <dsp:txXfrm>
        <a:off x="532181" y="2686572"/>
        <a:ext cx="7104683" cy="399568"/>
      </dsp:txXfrm>
    </dsp:sp>
    <dsp:sp modelId="{3BA86C53-8AD7-4908-B436-6DB7F251EE34}">
      <dsp:nvSpPr>
        <dsp:cNvPr id="0" name=""/>
        <dsp:cNvSpPr/>
      </dsp:nvSpPr>
      <dsp:spPr>
        <a:xfrm>
          <a:off x="0" y="3566756"/>
          <a:ext cx="1021130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D9D27-2286-461A-882B-40FA56D9DBCA}">
      <dsp:nvSpPr>
        <dsp:cNvPr id="0" name=""/>
        <dsp:cNvSpPr/>
      </dsp:nvSpPr>
      <dsp:spPr>
        <a:xfrm>
          <a:off x="510565" y="3345356"/>
          <a:ext cx="7147915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174" tIns="0" rIns="2701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Non-Student, Non-Sponsored </a:t>
          </a:r>
        </a:p>
      </dsp:txBody>
      <dsp:txXfrm>
        <a:off x="532181" y="3366972"/>
        <a:ext cx="7104683" cy="399568"/>
      </dsp:txXfrm>
    </dsp:sp>
    <dsp:sp modelId="{9EA11669-1DF3-4F23-842E-9D0F07939094}">
      <dsp:nvSpPr>
        <dsp:cNvPr id="0" name=""/>
        <dsp:cNvSpPr/>
      </dsp:nvSpPr>
      <dsp:spPr>
        <a:xfrm>
          <a:off x="0" y="4247156"/>
          <a:ext cx="1021130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C5003-7ED1-428A-82FA-FFAFE9585853}">
      <dsp:nvSpPr>
        <dsp:cNvPr id="0" name=""/>
        <dsp:cNvSpPr/>
      </dsp:nvSpPr>
      <dsp:spPr>
        <a:xfrm>
          <a:off x="510565" y="4025756"/>
          <a:ext cx="7147915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174" tIns="0" rIns="2701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Design will allow for future roll-out to additional auxiliaries </a:t>
          </a:r>
        </a:p>
      </dsp:txBody>
      <dsp:txXfrm>
        <a:off x="532181" y="4047372"/>
        <a:ext cx="7104683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C4540-9F33-4C16-830B-8C1DA4710D94}">
      <dsp:nvSpPr>
        <dsp:cNvPr id="0" name=""/>
        <dsp:cNvSpPr/>
      </dsp:nvSpPr>
      <dsp:spPr>
        <a:xfrm>
          <a:off x="0" y="200619"/>
          <a:ext cx="10515600" cy="19246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Auxiliaries use shadow systems to maintain customers, create invoices, and capture internal/external billing and accounts receivable transactions </a:t>
          </a:r>
          <a:endParaRPr lang="en-US" sz="3500" kern="1200" dirty="0"/>
        </a:p>
      </dsp:txBody>
      <dsp:txXfrm>
        <a:off x="93954" y="294573"/>
        <a:ext cx="10327692" cy="1736741"/>
      </dsp:txXfrm>
    </dsp:sp>
    <dsp:sp modelId="{A5F38698-8046-4A91-9C62-511B1D9577E7}">
      <dsp:nvSpPr>
        <dsp:cNvPr id="0" name=""/>
        <dsp:cNvSpPr/>
      </dsp:nvSpPr>
      <dsp:spPr>
        <a:xfrm>
          <a:off x="0" y="2226069"/>
          <a:ext cx="10515600" cy="1924649"/>
        </a:xfrm>
        <a:prstGeom prst="roundRect">
          <a:avLst/>
        </a:prstGeom>
        <a:solidFill>
          <a:schemeClr val="accent2">
            <a:hueOff val="-8433758"/>
            <a:satOff val="2104"/>
            <a:lumOff val="1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Financial transactions are then interfaced or manually re-entered into OMNI </a:t>
          </a:r>
          <a:endParaRPr lang="en-US" sz="3500" kern="1200" dirty="0"/>
        </a:p>
      </dsp:txBody>
      <dsp:txXfrm>
        <a:off x="93954" y="2320023"/>
        <a:ext cx="10327692" cy="17367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7513C-694D-4777-B661-23BAEB1D2139}">
      <dsp:nvSpPr>
        <dsp:cNvPr id="0" name=""/>
        <dsp:cNvSpPr/>
      </dsp:nvSpPr>
      <dsp:spPr>
        <a:xfrm>
          <a:off x="0" y="72921"/>
          <a:ext cx="9991852" cy="4077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Duplicated effort</a:t>
          </a:r>
          <a:endParaRPr lang="en-US" sz="1700" kern="1200"/>
        </a:p>
      </dsp:txBody>
      <dsp:txXfrm>
        <a:off x="19904" y="92825"/>
        <a:ext cx="9952044" cy="367937"/>
      </dsp:txXfrm>
    </dsp:sp>
    <dsp:sp modelId="{2907D8F9-7D98-4AB5-9DC9-5B045EF5297E}">
      <dsp:nvSpPr>
        <dsp:cNvPr id="0" name=""/>
        <dsp:cNvSpPr/>
      </dsp:nvSpPr>
      <dsp:spPr>
        <a:xfrm>
          <a:off x="0" y="529626"/>
          <a:ext cx="9991852" cy="4077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Cost of supporting shadow systems (personnel, financial, time)</a:t>
          </a:r>
          <a:endParaRPr lang="en-US" sz="1700" kern="1200" dirty="0" smtClean="0"/>
        </a:p>
      </dsp:txBody>
      <dsp:txXfrm>
        <a:off x="19904" y="549530"/>
        <a:ext cx="9952044" cy="367937"/>
      </dsp:txXfrm>
    </dsp:sp>
    <dsp:sp modelId="{F8606A7E-F4ED-496C-A7FE-E330BE3C9A51}">
      <dsp:nvSpPr>
        <dsp:cNvPr id="0" name=""/>
        <dsp:cNvSpPr/>
      </dsp:nvSpPr>
      <dsp:spPr>
        <a:xfrm>
          <a:off x="0" y="986331"/>
          <a:ext cx="9991852" cy="4077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Lack of transparency </a:t>
          </a:r>
          <a:endParaRPr lang="en-US" sz="1700" kern="1200" dirty="0" smtClean="0"/>
        </a:p>
      </dsp:txBody>
      <dsp:txXfrm>
        <a:off x="19904" y="1006235"/>
        <a:ext cx="9952044" cy="367937"/>
      </dsp:txXfrm>
    </dsp:sp>
    <dsp:sp modelId="{01D56223-32E6-4477-9A78-DBF044322925}">
      <dsp:nvSpPr>
        <dsp:cNvPr id="0" name=""/>
        <dsp:cNvSpPr/>
      </dsp:nvSpPr>
      <dsp:spPr>
        <a:xfrm>
          <a:off x="0" y="1443036"/>
          <a:ext cx="9991852" cy="4077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Compromised internal controls (audit risk) </a:t>
          </a:r>
          <a:endParaRPr lang="en-US" sz="1700" kern="1200" dirty="0" smtClean="0"/>
        </a:p>
      </dsp:txBody>
      <dsp:txXfrm>
        <a:off x="19904" y="1462940"/>
        <a:ext cx="9952044" cy="367937"/>
      </dsp:txXfrm>
    </dsp:sp>
    <dsp:sp modelId="{797997BC-6E3D-4204-B37F-FA4959E1E4A5}">
      <dsp:nvSpPr>
        <dsp:cNvPr id="0" name=""/>
        <dsp:cNvSpPr/>
      </dsp:nvSpPr>
      <dsp:spPr>
        <a:xfrm>
          <a:off x="0" y="1899742"/>
          <a:ext cx="9991852" cy="4077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Inability for buying departments’ to account for their internal purchase commitments in our ERP system </a:t>
          </a:r>
        </a:p>
      </dsp:txBody>
      <dsp:txXfrm>
        <a:off x="19904" y="1919646"/>
        <a:ext cx="9952044" cy="367937"/>
      </dsp:txXfrm>
    </dsp:sp>
    <dsp:sp modelId="{B2396CF1-691E-4116-B409-BC5375DFB172}">
      <dsp:nvSpPr>
        <dsp:cNvPr id="0" name=""/>
        <dsp:cNvSpPr/>
      </dsp:nvSpPr>
      <dsp:spPr>
        <a:xfrm>
          <a:off x="0" y="2356447"/>
          <a:ext cx="9991852" cy="4077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SRS unable to pre-approve auxiliary charges to sponsored projects (audit risk) </a:t>
          </a:r>
          <a:endParaRPr lang="en-US" sz="1700" kern="1200" dirty="0" smtClean="0"/>
        </a:p>
      </dsp:txBody>
      <dsp:txXfrm>
        <a:off x="19904" y="2376351"/>
        <a:ext cx="9952044" cy="367937"/>
      </dsp:txXfrm>
    </dsp:sp>
    <dsp:sp modelId="{9541A044-B9D4-4B9D-A65A-19B16A3D0E1E}">
      <dsp:nvSpPr>
        <dsp:cNvPr id="0" name=""/>
        <dsp:cNvSpPr/>
      </dsp:nvSpPr>
      <dsp:spPr>
        <a:xfrm>
          <a:off x="0" y="2813152"/>
          <a:ext cx="9991852" cy="4077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Interdepartmental Requisition (IDR) process is cumbersome to departments </a:t>
          </a:r>
          <a:endParaRPr lang="en-US" sz="1700" kern="1200" dirty="0" smtClean="0"/>
        </a:p>
      </dsp:txBody>
      <dsp:txXfrm>
        <a:off x="19904" y="2833056"/>
        <a:ext cx="9952044" cy="367937"/>
      </dsp:txXfrm>
    </dsp:sp>
    <dsp:sp modelId="{B253593F-9924-4ABF-9F8D-84B199073C7B}">
      <dsp:nvSpPr>
        <dsp:cNvPr id="0" name=""/>
        <dsp:cNvSpPr/>
      </dsp:nvSpPr>
      <dsp:spPr>
        <a:xfrm>
          <a:off x="0" y="3269857"/>
          <a:ext cx="9991852" cy="4077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Inconsistent billing and AR procedures </a:t>
          </a:r>
        </a:p>
      </dsp:txBody>
      <dsp:txXfrm>
        <a:off x="19904" y="3289761"/>
        <a:ext cx="9952044" cy="367937"/>
      </dsp:txXfrm>
    </dsp:sp>
    <dsp:sp modelId="{C7D09EC6-EFB8-4634-A9BD-DCB37323C0D7}">
      <dsp:nvSpPr>
        <dsp:cNvPr id="0" name=""/>
        <dsp:cNvSpPr/>
      </dsp:nvSpPr>
      <dsp:spPr>
        <a:xfrm>
          <a:off x="0" y="3726562"/>
          <a:ext cx="9991852" cy="4077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Customer service gaps and inconsistency </a:t>
          </a:r>
          <a:endParaRPr lang="en-US" sz="1700" kern="1200" dirty="0" smtClean="0"/>
        </a:p>
      </dsp:txBody>
      <dsp:txXfrm>
        <a:off x="19904" y="3746466"/>
        <a:ext cx="9952044" cy="367937"/>
      </dsp:txXfrm>
    </dsp:sp>
    <dsp:sp modelId="{4D238C71-D0A1-4CFD-99BD-E7C5FB3CFC3A}">
      <dsp:nvSpPr>
        <dsp:cNvPr id="0" name=""/>
        <dsp:cNvSpPr/>
      </dsp:nvSpPr>
      <dsp:spPr>
        <a:xfrm>
          <a:off x="0" y="4183267"/>
          <a:ext cx="9991852" cy="4077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Burden on Student Central and SBS Team for non-student activity </a:t>
          </a:r>
        </a:p>
      </dsp:txBody>
      <dsp:txXfrm>
        <a:off x="19904" y="4203171"/>
        <a:ext cx="9952044" cy="367937"/>
      </dsp:txXfrm>
    </dsp:sp>
    <dsp:sp modelId="{908B109E-50D4-4FF9-9523-D64602B070EB}">
      <dsp:nvSpPr>
        <dsp:cNvPr id="0" name=""/>
        <dsp:cNvSpPr/>
      </dsp:nvSpPr>
      <dsp:spPr>
        <a:xfrm>
          <a:off x="0" y="4639972"/>
          <a:ext cx="9991852" cy="4077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Decentralized check processing creates possibility of loss risk, deposit delay/cash flow timing inefficiencies</a:t>
          </a:r>
        </a:p>
      </dsp:txBody>
      <dsp:txXfrm>
        <a:off x="19904" y="4659876"/>
        <a:ext cx="9952044" cy="367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848A7-F47E-41B6-9731-90F029DFD95F}">
      <dsp:nvSpPr>
        <dsp:cNvPr id="0" name=""/>
        <dsp:cNvSpPr/>
      </dsp:nvSpPr>
      <dsp:spPr>
        <a:xfrm>
          <a:off x="5329" y="555356"/>
          <a:ext cx="2726131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Short Term</a:t>
          </a:r>
          <a:endParaRPr lang="en-US" sz="2000" kern="1200" dirty="0"/>
        </a:p>
      </dsp:txBody>
      <dsp:txXfrm>
        <a:off x="5329" y="555356"/>
        <a:ext cx="2726131" cy="396000"/>
      </dsp:txXfrm>
    </dsp:sp>
    <dsp:sp modelId="{99774D5B-E4B2-4CD5-A88E-08454DFAA4AF}">
      <dsp:nvSpPr>
        <dsp:cNvPr id="0" name=""/>
        <dsp:cNvSpPr/>
      </dsp:nvSpPr>
      <dsp:spPr>
        <a:xfrm>
          <a:off x="2731461" y="47981"/>
          <a:ext cx="545226" cy="1410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89F8C-F357-4935-96C8-B07BBECA279F}">
      <dsp:nvSpPr>
        <dsp:cNvPr id="0" name=""/>
        <dsp:cNvSpPr/>
      </dsp:nvSpPr>
      <dsp:spPr>
        <a:xfrm>
          <a:off x="3494778" y="47981"/>
          <a:ext cx="7415078" cy="1410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Enable our pilot auxiliaries to move AR/Billing activity into OMNI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Enable internal encumbrances for two of our larger auxiliaries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Create an alternative to Student Central for non-student AR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Permit Sponsored Research Pre-Approval </a:t>
          </a:r>
          <a:endParaRPr lang="en-US" sz="2000" kern="1200" dirty="0"/>
        </a:p>
      </dsp:txBody>
      <dsp:txXfrm>
        <a:off x="3494778" y="47981"/>
        <a:ext cx="7415078" cy="1410750"/>
      </dsp:txXfrm>
    </dsp:sp>
    <dsp:sp modelId="{B37DC2DD-F29F-432E-AAA4-E9BC0FED2AA6}">
      <dsp:nvSpPr>
        <dsp:cNvPr id="0" name=""/>
        <dsp:cNvSpPr/>
      </dsp:nvSpPr>
      <dsp:spPr>
        <a:xfrm>
          <a:off x="5329" y="2038106"/>
          <a:ext cx="2726131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Medium Term</a:t>
          </a:r>
          <a:endParaRPr lang="en-US" sz="2000" kern="1200" dirty="0"/>
        </a:p>
      </dsp:txBody>
      <dsp:txXfrm>
        <a:off x="5329" y="2038106"/>
        <a:ext cx="2726131" cy="396000"/>
      </dsp:txXfrm>
    </dsp:sp>
    <dsp:sp modelId="{47DD62DE-6DCC-4DFB-B9CA-5D81EFC36196}">
      <dsp:nvSpPr>
        <dsp:cNvPr id="0" name=""/>
        <dsp:cNvSpPr/>
      </dsp:nvSpPr>
      <dsp:spPr>
        <a:xfrm>
          <a:off x="2731461" y="1530731"/>
          <a:ext cx="545226" cy="1410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D12B8-CFF7-4D3A-AEC1-B02E037B16D4}">
      <dsp:nvSpPr>
        <dsp:cNvPr id="0" name=""/>
        <dsp:cNvSpPr/>
      </dsp:nvSpPr>
      <dsp:spPr>
        <a:xfrm>
          <a:off x="3494778" y="1530731"/>
          <a:ext cx="7415078" cy="1410750"/>
        </a:xfrm>
        <a:prstGeom prst="rect">
          <a:avLst/>
        </a:prstGeom>
        <a:solidFill>
          <a:schemeClr val="accent2">
            <a:hueOff val="-4216879"/>
            <a:satOff val="1052"/>
            <a:lumOff val="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Reduce IDR processing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Reduction in cash collection sites and check processing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Enhanced Customer Service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Eliminate Internal Check Processing</a:t>
          </a:r>
          <a:endParaRPr lang="en-US" sz="2000" kern="1200" dirty="0"/>
        </a:p>
      </dsp:txBody>
      <dsp:txXfrm>
        <a:off x="3494778" y="1530731"/>
        <a:ext cx="7415078" cy="1410750"/>
      </dsp:txXfrm>
    </dsp:sp>
    <dsp:sp modelId="{10C07265-EA4F-49F3-ABDB-03031E30D2EE}">
      <dsp:nvSpPr>
        <dsp:cNvPr id="0" name=""/>
        <dsp:cNvSpPr/>
      </dsp:nvSpPr>
      <dsp:spPr>
        <a:xfrm>
          <a:off x="5329" y="3706481"/>
          <a:ext cx="2726131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Long Term</a:t>
          </a:r>
          <a:endParaRPr lang="en-US" sz="2000" kern="1200" dirty="0"/>
        </a:p>
      </dsp:txBody>
      <dsp:txXfrm>
        <a:off x="5329" y="3706481"/>
        <a:ext cx="2726131" cy="396000"/>
      </dsp:txXfrm>
    </dsp:sp>
    <dsp:sp modelId="{A9A8C8E7-439A-4C40-81E9-079C61DE6993}">
      <dsp:nvSpPr>
        <dsp:cNvPr id="0" name=""/>
        <dsp:cNvSpPr/>
      </dsp:nvSpPr>
      <dsp:spPr>
        <a:xfrm>
          <a:off x="2731461" y="3013481"/>
          <a:ext cx="545226" cy="1782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9590B-13DC-494A-BE6C-279A57807512}">
      <dsp:nvSpPr>
        <dsp:cNvPr id="0" name=""/>
        <dsp:cNvSpPr/>
      </dsp:nvSpPr>
      <dsp:spPr>
        <a:xfrm>
          <a:off x="3494778" y="3013481"/>
          <a:ext cx="7415078" cy="1782000"/>
        </a:xfrm>
        <a:prstGeom prst="rect">
          <a:avLst/>
        </a:prstGeom>
        <a:solidFill>
          <a:schemeClr val="accent2">
            <a:hueOff val="-8433758"/>
            <a:satOff val="2104"/>
            <a:lumOff val="1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Strengthen internal controls, security and oversight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Standardize billing/AR procedures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Encumbrances for all internal purchases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Eliminate IDR’s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Complete transition of non-student AR out of Student Central</a:t>
          </a:r>
          <a:endParaRPr lang="en-US" sz="2000" kern="1200" dirty="0"/>
        </a:p>
      </dsp:txBody>
      <dsp:txXfrm>
        <a:off x="3494778" y="3013481"/>
        <a:ext cx="7415078" cy="1782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4B48-288E-442C-8C47-51B7B103B1D3}">
      <dsp:nvSpPr>
        <dsp:cNvPr id="0" name=""/>
        <dsp:cNvSpPr/>
      </dsp:nvSpPr>
      <dsp:spPr>
        <a:xfrm>
          <a:off x="0" y="0"/>
          <a:ext cx="10125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FF646-6344-4A1D-9DDC-8C403EA70A53}">
      <dsp:nvSpPr>
        <dsp:cNvPr id="0" name=""/>
        <dsp:cNvSpPr/>
      </dsp:nvSpPr>
      <dsp:spPr>
        <a:xfrm>
          <a:off x="0" y="0"/>
          <a:ext cx="10125269" cy="473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+mj-lt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The solution </a:t>
          </a:r>
          <a:r>
            <a:rPr lang="en-US" sz="3200" b="0" kern="1200" dirty="0" smtClean="0">
              <a:latin typeface="+mj-lt"/>
            </a:rPr>
            <a:t>will</a:t>
          </a:r>
          <a:r>
            <a:rPr lang="en-US" sz="3200" kern="1200" dirty="0" smtClean="0">
              <a:latin typeface="+mj-lt"/>
            </a:rPr>
            <a:t> </a:t>
          </a:r>
          <a:r>
            <a:rPr lang="en-US" sz="3200" b="1" i="1" u="sng" kern="1200" dirty="0" smtClean="0">
              <a:latin typeface="+mn-lt"/>
            </a:rPr>
            <a:t>require</a:t>
          </a:r>
          <a:r>
            <a:rPr lang="en-US" sz="3200" b="1" kern="1200" dirty="0" smtClean="0">
              <a:latin typeface="+mn-lt"/>
            </a:rPr>
            <a:t> Purchase Orders to originate charges and encumbrances for all interdepartmental billing</a:t>
          </a:r>
          <a:r>
            <a:rPr lang="en-US" sz="3200" b="1" kern="1200" dirty="0" smtClean="0">
              <a:latin typeface="+mj-lt"/>
            </a:rPr>
            <a:t> when the selling department is using AR/Billing functionality in OMNI/PeopleSoft, </a:t>
          </a:r>
          <a:r>
            <a:rPr lang="en-US" sz="3200" i="1" kern="1200" dirty="0" smtClean="0">
              <a:solidFill>
                <a:schemeClr val="accent2">
                  <a:lumMod val="75000"/>
                </a:schemeClr>
              </a:solidFill>
              <a:latin typeface="+mj-lt"/>
            </a:rPr>
            <a:t>without exception.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</dsp:txBody>
      <dsp:txXfrm>
        <a:off x="0" y="0"/>
        <a:ext cx="10125269" cy="47306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314DA-55FE-459D-938A-4B857AF7A2AE}">
      <dsp:nvSpPr>
        <dsp:cNvPr id="0" name=""/>
        <dsp:cNvSpPr/>
      </dsp:nvSpPr>
      <dsp:spPr>
        <a:xfrm>
          <a:off x="0" y="1989"/>
          <a:ext cx="10515600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Benefits</a:t>
          </a:r>
          <a:endParaRPr lang="en-US" sz="3200" b="1" kern="1200" dirty="0"/>
        </a:p>
      </dsp:txBody>
      <dsp:txXfrm>
        <a:off x="0" y="1989"/>
        <a:ext cx="10515600" cy="921600"/>
      </dsp:txXfrm>
    </dsp:sp>
    <dsp:sp modelId="{D1F602E4-7497-4C4B-8125-71FA27ACC103}">
      <dsp:nvSpPr>
        <dsp:cNvPr id="0" name=""/>
        <dsp:cNvSpPr/>
      </dsp:nvSpPr>
      <dsp:spPr>
        <a:xfrm>
          <a:off x="0" y="923589"/>
          <a:ext cx="10515600" cy="34257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Uses delivered functionality</a:t>
          </a:r>
          <a:endParaRPr lang="en-US" sz="3200" kern="1200" dirty="0"/>
        </a:p>
        <a:p>
          <a:pPr marL="228600" marR="0" lvl="2" indent="0" algn="l" defTabSz="1155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3200" kern="1200" dirty="0" smtClean="0"/>
            <a:t>Uses delivered online workflow, including Sponsored Research pre-approval </a:t>
          </a:r>
        </a:p>
        <a:p>
          <a:pPr marL="228600" marR="0" lvl="2" indent="0" algn="l" defTabSz="1155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3200" kern="1200" dirty="0" smtClean="0"/>
            <a:t>Improves transparency</a:t>
          </a:r>
        </a:p>
        <a:p>
          <a:pPr marL="228600" marR="0" lvl="2" indent="0" algn="l" defTabSz="1155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3200" kern="1200" dirty="0" smtClean="0"/>
            <a:t>Reduces budget errors</a:t>
          </a:r>
        </a:p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Eliminates need for manual IDR form processing</a:t>
          </a:r>
        </a:p>
      </dsp:txBody>
      <dsp:txXfrm>
        <a:off x="0" y="923589"/>
        <a:ext cx="10515600" cy="34257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2968C-4F88-4053-A6E2-3F82B0D6CAE8}">
      <dsp:nvSpPr>
        <dsp:cNvPr id="0" name=""/>
        <dsp:cNvSpPr/>
      </dsp:nvSpPr>
      <dsp:spPr>
        <a:xfrm>
          <a:off x="0" y="46722"/>
          <a:ext cx="9210869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Autosourcing</a:t>
          </a:r>
          <a:r>
            <a:rPr lang="en-US" sz="3400" kern="1200" dirty="0" smtClean="0"/>
            <a:t>: skips “buyer”</a:t>
          </a:r>
          <a:endParaRPr lang="en-US" sz="3400" kern="1200" dirty="0"/>
        </a:p>
      </dsp:txBody>
      <dsp:txXfrm>
        <a:off x="39809" y="86531"/>
        <a:ext cx="9131251" cy="735872"/>
      </dsp:txXfrm>
    </dsp:sp>
    <dsp:sp modelId="{50F28756-54C8-4358-8569-03C6754CEA7C}">
      <dsp:nvSpPr>
        <dsp:cNvPr id="0" name=""/>
        <dsp:cNvSpPr/>
      </dsp:nvSpPr>
      <dsp:spPr>
        <a:xfrm>
          <a:off x="0" y="960132"/>
          <a:ext cx="9210869" cy="815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No receiving on these internal PO’s </a:t>
          </a:r>
          <a:endParaRPr lang="en-US" sz="3400" kern="1200" dirty="0"/>
        </a:p>
      </dsp:txBody>
      <dsp:txXfrm>
        <a:off x="39809" y="999941"/>
        <a:ext cx="9131251" cy="735872"/>
      </dsp:txXfrm>
    </dsp:sp>
    <dsp:sp modelId="{942D9E6F-499D-450E-8410-A99E11361CEB}">
      <dsp:nvSpPr>
        <dsp:cNvPr id="0" name=""/>
        <dsp:cNvSpPr/>
      </dsp:nvSpPr>
      <dsp:spPr>
        <a:xfrm>
          <a:off x="0" y="1873543"/>
          <a:ext cx="9210869" cy="815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Open-Ended PO’s are more common </a:t>
          </a:r>
          <a:endParaRPr lang="en-US" sz="3400" kern="1200" dirty="0"/>
        </a:p>
      </dsp:txBody>
      <dsp:txXfrm>
        <a:off x="39809" y="1913352"/>
        <a:ext cx="9131251" cy="735872"/>
      </dsp:txXfrm>
    </dsp:sp>
    <dsp:sp modelId="{C691E9F2-3E75-4577-8518-2F66241E6321}">
      <dsp:nvSpPr>
        <dsp:cNvPr id="0" name=""/>
        <dsp:cNvSpPr/>
      </dsp:nvSpPr>
      <dsp:spPr>
        <a:xfrm>
          <a:off x="0" y="2786953"/>
          <a:ext cx="9210869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Who to contact</a:t>
          </a:r>
          <a:endParaRPr lang="en-US" sz="3400" kern="1200" dirty="0"/>
        </a:p>
      </dsp:txBody>
      <dsp:txXfrm>
        <a:off x="39809" y="2826762"/>
        <a:ext cx="9131251" cy="735872"/>
      </dsp:txXfrm>
    </dsp:sp>
    <dsp:sp modelId="{160ECF50-7D08-40C0-9688-953DBF7E4BD6}">
      <dsp:nvSpPr>
        <dsp:cNvPr id="0" name=""/>
        <dsp:cNvSpPr/>
      </dsp:nvSpPr>
      <dsp:spPr>
        <a:xfrm>
          <a:off x="0" y="3602443"/>
          <a:ext cx="9210869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445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For questions, change orders, etc. related to internal PO’s, contact Auxiliary Accounting (not Procurement) </a:t>
          </a:r>
          <a:endParaRPr lang="en-US" sz="2700" kern="1200" dirty="0"/>
        </a:p>
      </dsp:txBody>
      <dsp:txXfrm>
        <a:off x="0" y="3602443"/>
        <a:ext cx="9210869" cy="8445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D5264-28D5-4929-9E4B-2DE7DD3E0953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How to determine your requisition amount</a:t>
          </a:r>
          <a:endParaRPr lang="en-US" sz="3200" kern="1200" dirty="0"/>
        </a:p>
      </dsp:txBody>
      <dsp:txXfrm>
        <a:off x="1748064" y="2975"/>
        <a:ext cx="3342605" cy="2005563"/>
      </dsp:txXfrm>
    </dsp:sp>
    <dsp:sp modelId="{B3DCB830-94CE-4E62-8F71-99C2F31A0319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2">
            <a:hueOff val="-2811253"/>
            <a:satOff val="701"/>
            <a:lumOff val="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Example: Requisition Entry (Postal Services)</a:t>
          </a:r>
          <a:endParaRPr lang="en-US" sz="3200" kern="1200" dirty="0"/>
        </a:p>
      </dsp:txBody>
      <dsp:txXfrm>
        <a:off x="5424930" y="2975"/>
        <a:ext cx="3342605" cy="2005563"/>
      </dsp:txXfrm>
    </dsp:sp>
    <dsp:sp modelId="{BFCC7A1E-5403-4372-B24F-A00B0E503041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2">
            <a:hueOff val="-5622506"/>
            <a:satOff val="1403"/>
            <a:lumOff val="1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Receiving Invoices</a:t>
          </a:r>
          <a:endParaRPr lang="en-US" sz="3200" kern="1200" dirty="0" smtClean="0"/>
        </a:p>
      </dsp:txBody>
      <dsp:txXfrm>
        <a:off x="1748064" y="2342799"/>
        <a:ext cx="3342605" cy="2005563"/>
      </dsp:txXfrm>
    </dsp:sp>
    <dsp:sp modelId="{04BCD3B3-9813-43B6-8ED7-F2FEAD66EFC8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2">
            <a:hueOff val="-8433758"/>
            <a:satOff val="2104"/>
            <a:lumOff val="1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Reconciliation Backup </a:t>
          </a:r>
          <a:endParaRPr lang="en-US" sz="3200" kern="1200" dirty="0" smtClean="0"/>
        </a:p>
      </dsp:txBody>
      <dsp:txXfrm>
        <a:off x="5424930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27351D93-88EC-4E36-8C10-0857ACB0FE8C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07AEEAE8-5FC2-4CEE-ADB7-36B36FB1D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46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4A98FC75-4553-422C-8860-13CF389AB473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0549EED4-6D06-425B-A4F5-EDA445243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0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9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2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71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351F-2E7D-449E-AFA8-2AFF73109D0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63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41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40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03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36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44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85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5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12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59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65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80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7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76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89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02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4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13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50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7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0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95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380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186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796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924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16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7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405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206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49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871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13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576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809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309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582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13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3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878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814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7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76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3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8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23-C8EF-45BB-B232-154396B1B3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4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81200" y="-54"/>
            <a:ext cx="102066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46198" y="1143000"/>
            <a:ext cx="9076656" cy="914427"/>
          </a:xfrm>
        </p:spPr>
        <p:txBody>
          <a:bodyPr anchor="t">
            <a:normAutofit/>
          </a:bodyPr>
          <a:lstStyle>
            <a:lvl1pPr algn="l">
              <a:lnSpc>
                <a:spcPts val="4500"/>
              </a:lnSpc>
              <a:buNone/>
              <a:defRPr sz="4000" b="1" cap="all" baseline="0">
                <a:solidFill>
                  <a:srgbClr val="782F40"/>
                </a:solidFill>
                <a:effectLst/>
                <a:latin typeface="+mn-lt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en-US" dirty="0" smtClean="0"/>
              <a:t>New Section header goes here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2240" y="2292100"/>
            <a:ext cx="9076656" cy="914400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800" baseline="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r>
              <a:rPr kumimoji="0" lang="en-US" dirty="0" smtClean="0"/>
              <a:t>Optional subtitle can go here</a:t>
            </a:r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82F40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4489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10311384" cy="71596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baseline="0">
                <a:solidFill>
                  <a:srgbClr val="782F40"/>
                </a:solidFill>
              </a:defRPr>
            </a:lvl1pPr>
            <a:extLst/>
          </a:lstStyle>
          <a:p>
            <a:r>
              <a:rPr kumimoji="0" lang="en-US" dirty="0" smtClean="0"/>
              <a:t>Click to edit header</a:t>
            </a:r>
            <a:endParaRPr kumimoji="0"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idx="1"/>
          </p:nvPr>
        </p:nvSpPr>
        <p:spPr>
          <a:xfrm>
            <a:off x="1600200" y="1244135"/>
            <a:ext cx="10311384" cy="5385265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5029200" cy="5334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295400"/>
            <a:ext cx="5257800" cy="5334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Title Placeholder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10311384" cy="71596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/>
              </a:defRPr>
            </a:lvl1pPr>
            <a:extLst/>
          </a:lstStyle>
          <a:p>
            <a:r>
              <a:rPr kumimoji="0" lang="en-US" dirty="0" smtClean="0"/>
              <a:t>Click to edit header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10311384" cy="7159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header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B397CF-E003-4482-9133-24A590AEAAC0}" type="datetimeFigureOut">
              <a:rPr lang="en-US" smtClean="0"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40692-1FEC-476A-A3C6-C349B583E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4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600200" y="1244135"/>
            <a:ext cx="10311384" cy="5385265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10311384" cy="7159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header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2" r:id="rId3"/>
    <p:sldLayoutId id="2147483664" r:id="rId4"/>
    <p:sldLayoutId id="2147483666" r:id="rId5"/>
    <p:sldLayoutId id="2147483667" r:id="rId6"/>
    <p:sldLayoutId id="2147483669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baseline="0">
          <a:solidFill>
            <a:srgbClr val="782F40"/>
          </a:solidFill>
          <a:effectLst/>
          <a:latin typeface="+mn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y.fsu.ed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ctl-auxiliaryaccounting@fsu.edu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hangeorder@admin.fsu.edu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jenfinger@fsu.edu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rayne@fsu.edu" TargetMode="External"/><Relationship Id="rId4" Type="http://schemas.openxmlformats.org/officeDocument/2006/relationships/hyperlink" Target="mailto:goreilly@fsu.edu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.fsu.edu/Forms" TargetMode="External"/><Relationship Id="rId2" Type="http://schemas.openxmlformats.org/officeDocument/2006/relationships/hyperlink" Target="http://budget.fsu.edu/content/download/328592/2206349/file/Update%20Existing%20Dept_ID_2016.pdf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mailto:nmilburn@fsu.edu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mailto:nmilburn@fsu.edu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ross@fsu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541501"/>
                </a:solidFill>
              </a:rPr>
              <a:t>Financial Representatives Meeting</a:t>
            </a:r>
            <a:endParaRPr lang="en-US" sz="5400" b="1" dirty="0">
              <a:solidFill>
                <a:srgbClr val="54150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74838" y="1219200"/>
            <a:ext cx="10317162" cy="5410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4800" b="1" dirty="0" smtClean="0">
                <a:solidFill>
                  <a:srgbClr val="C0B076"/>
                </a:solidFill>
              </a:rPr>
              <a:t>May 25, 2016</a:t>
            </a:r>
            <a:endParaRPr lang="en-US" sz="4800" b="1" dirty="0">
              <a:solidFill>
                <a:srgbClr val="C0B07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908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vs Collections – What’s the difference?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24600" y="2597409"/>
            <a:ext cx="4648200" cy="609600"/>
          </a:xfrm>
          <a:prstGeom prst="rect">
            <a:avLst/>
          </a:prstGeom>
          <a:solidFill>
            <a:srgbClr val="DFDAAB"/>
          </a:solidFill>
          <a:ln>
            <a:solidFill>
              <a:srgbClr val="BFB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Payment Arrangements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3207009"/>
            <a:ext cx="4648200" cy="2584191"/>
          </a:xfrm>
          <a:prstGeom prst="rect">
            <a:avLst/>
          </a:prstGeom>
          <a:solidFill>
            <a:schemeClr val="bg1"/>
          </a:solidFill>
          <a:ln>
            <a:solidFill>
              <a:srgbClr val="BFB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Internal Collections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External Collections Coordination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Payment Plans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3207009"/>
            <a:ext cx="4114800" cy="2584345"/>
          </a:xfrm>
          <a:prstGeom prst="rect">
            <a:avLst/>
          </a:prstGeom>
          <a:solidFill>
            <a:schemeClr val="bg1"/>
          </a:solidFill>
          <a:ln>
            <a:solidFill>
              <a:srgbClr val="BFB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Interfaces/Posting Charges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Charge Reversals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Billing/Invoicing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2597409"/>
            <a:ext cx="4114800" cy="609600"/>
          </a:xfrm>
          <a:prstGeom prst="rect">
            <a:avLst/>
          </a:prstGeom>
          <a:solidFill>
            <a:srgbClr val="DFDAAB"/>
          </a:solidFill>
          <a:ln>
            <a:solidFill>
              <a:srgbClr val="BFB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Charge Coordination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8154" y="1772411"/>
            <a:ext cx="264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782F40"/>
                </a:solidFill>
              </a:rPr>
              <a:t>Collections</a:t>
            </a:r>
            <a:endParaRPr lang="en-US" sz="3600" dirty="0">
              <a:solidFill>
                <a:srgbClr val="782F4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4300" y="1792791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782F40"/>
                </a:solidFill>
              </a:rPr>
              <a:t>AR</a:t>
            </a:r>
          </a:p>
        </p:txBody>
      </p:sp>
    </p:spTree>
    <p:extLst>
      <p:ext uri="{BB962C8B-B14F-4D97-AF65-F5344CB8AC3E}">
        <p14:creationId xmlns:p14="http://schemas.microsoft.com/office/powerpoint/2010/main" val="13905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Policy on Student Receivables Registration Stops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61744" y="4417247"/>
            <a:ext cx="3886200" cy="1815882"/>
          </a:xfrm>
          <a:prstGeom prst="rect">
            <a:avLst/>
          </a:prstGeom>
          <a:solidFill>
            <a:srgbClr val="782F40"/>
          </a:solidFill>
          <a:ln w="28575">
            <a:solidFill>
              <a:srgbClr val="BFB69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Students </a:t>
            </a:r>
            <a:r>
              <a:rPr lang="en-US" sz="2800" dirty="0">
                <a:solidFill>
                  <a:schemeClr val="bg1"/>
                </a:solidFill>
              </a:rPr>
              <a:t>no longer </a:t>
            </a:r>
            <a:r>
              <a:rPr lang="en-US" sz="2800" dirty="0" smtClean="0">
                <a:solidFill>
                  <a:schemeClr val="bg1"/>
                </a:solidFill>
              </a:rPr>
              <a:t>held from registering for classes </a:t>
            </a:r>
            <a:r>
              <a:rPr lang="en-US" sz="2800" dirty="0">
                <a:solidFill>
                  <a:schemeClr val="bg1"/>
                </a:solidFill>
              </a:rPr>
              <a:t>who owe less than $</a:t>
            </a:r>
            <a:r>
              <a:rPr lang="en-US" sz="2800" dirty="0" smtClean="0">
                <a:solidFill>
                  <a:schemeClr val="bg1"/>
                </a:solidFill>
              </a:rPr>
              <a:t>500.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s2.quickmeme.com/img/81/813be4bcd0ba53df50015e28ea1d6baf6bcc01c25c5f898717a81e56fdc244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92" y="1226136"/>
            <a:ext cx="4619963" cy="349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47537" y="1986411"/>
            <a:ext cx="3886200" cy="1384995"/>
          </a:xfrm>
          <a:prstGeom prst="rect">
            <a:avLst/>
          </a:prstGeom>
          <a:solidFill>
            <a:srgbClr val="782F40"/>
          </a:solidFill>
          <a:ln w="28575">
            <a:solidFill>
              <a:srgbClr val="BFB69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Students held from registering for classes for owing $.01.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7537" y="1258328"/>
            <a:ext cx="3886200" cy="584775"/>
          </a:xfrm>
          <a:prstGeom prst="rect">
            <a:avLst/>
          </a:prstGeom>
          <a:solidFill>
            <a:srgbClr val="782F40"/>
          </a:solidFill>
          <a:ln w="28575">
            <a:solidFill>
              <a:srgbClr val="BFB69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Previous Policy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7537" y="3598950"/>
            <a:ext cx="3886200" cy="584775"/>
          </a:xfrm>
          <a:prstGeom prst="rect">
            <a:avLst/>
          </a:prstGeom>
          <a:solidFill>
            <a:srgbClr val="782F40"/>
          </a:solidFill>
          <a:ln w="28575">
            <a:solidFill>
              <a:srgbClr val="BFB69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Current Policy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Outcomes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Administrative Burden: </a:t>
            </a:r>
            <a:r>
              <a:rPr lang="en-US" dirty="0"/>
              <a:t>Dealing with walk-ins, calls, etc. related to financial holds is one of the largest administrative burdens </a:t>
            </a:r>
            <a:r>
              <a:rPr lang="en-US" dirty="0" smtClean="0"/>
              <a:t>SBS faces. Refining </a:t>
            </a:r>
            <a:r>
              <a:rPr lang="en-US" dirty="0"/>
              <a:t>this </a:t>
            </a:r>
            <a:r>
              <a:rPr lang="en-US" dirty="0" smtClean="0"/>
              <a:t>process has resulted in the reallocation of resources and assisted in the fulfilling the need for business analysts. </a:t>
            </a:r>
            <a:endParaRPr lang="en-US" dirty="0"/>
          </a:p>
          <a:p>
            <a:pPr lvl="0"/>
            <a:r>
              <a:rPr lang="en-US" b="1" dirty="0"/>
              <a:t>Increased Revenue: </a:t>
            </a:r>
            <a:r>
              <a:rPr lang="en-US" dirty="0"/>
              <a:t>The large majority of these </a:t>
            </a:r>
            <a:r>
              <a:rPr lang="en-US" dirty="0" smtClean="0"/>
              <a:t>students </a:t>
            </a:r>
            <a:r>
              <a:rPr lang="en-US" dirty="0"/>
              <a:t>qualify for additional financial aid, which </a:t>
            </a:r>
            <a:r>
              <a:rPr lang="en-US" dirty="0" smtClean="0"/>
              <a:t>has </a:t>
            </a:r>
            <a:r>
              <a:rPr lang="en-US" dirty="0"/>
              <a:t>in-turn </a:t>
            </a:r>
            <a:r>
              <a:rPr lang="en-US" dirty="0" smtClean="0"/>
              <a:t>generated </a:t>
            </a:r>
            <a:r>
              <a:rPr lang="en-US" dirty="0"/>
              <a:t>additional tuition revenue, but </a:t>
            </a:r>
            <a:r>
              <a:rPr lang="en-US" dirty="0" smtClean="0"/>
              <a:t>has </a:t>
            </a:r>
            <a:r>
              <a:rPr lang="en-US" dirty="0"/>
              <a:t>also </a:t>
            </a:r>
            <a:r>
              <a:rPr lang="en-US" dirty="0" smtClean="0"/>
              <a:t>paid </a:t>
            </a:r>
            <a:r>
              <a:rPr lang="en-US" dirty="0"/>
              <a:t>off other charges. An argument that we’ve long made is that a student who enrolls is </a:t>
            </a:r>
            <a:r>
              <a:rPr lang="en-US" b="1" dirty="0"/>
              <a:t>FAR</a:t>
            </a:r>
            <a:r>
              <a:rPr lang="en-US" dirty="0"/>
              <a:t> more likely to pay than one who hasn’t. Cutting ties with a student, or denying persistence, is the </a:t>
            </a:r>
            <a:r>
              <a:rPr lang="en-US" i="1" dirty="0"/>
              <a:t>worst</a:t>
            </a:r>
            <a:r>
              <a:rPr lang="en-US" dirty="0"/>
              <a:t> thing we can do from a collections perspective.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10311384" cy="5257800"/>
          </a:xfrm>
        </p:spPr>
        <p:txBody>
          <a:bodyPr/>
          <a:lstStyle/>
          <a:p>
            <a:r>
              <a:rPr lang="en-US" sz="2800" dirty="0" smtClean="0"/>
              <a:t>Questions?</a:t>
            </a:r>
          </a:p>
          <a:p>
            <a:endParaRPr lang="en-US" dirty="0"/>
          </a:p>
          <a:p>
            <a:r>
              <a:rPr lang="en-US" dirty="0" smtClean="0"/>
              <a:t>John Bembry</a:t>
            </a:r>
            <a:endParaRPr lang="en-US" sz="2800" dirty="0" smtClean="0"/>
          </a:p>
          <a:p>
            <a:pPr lvl="1"/>
            <a:r>
              <a:rPr lang="en-US" sz="2800" dirty="0" smtClean="0"/>
              <a:t>jbembry@fsu.edu</a:t>
            </a:r>
          </a:p>
          <a:p>
            <a:pPr lvl="1"/>
            <a:r>
              <a:rPr lang="en-US" sz="2800" dirty="0" smtClean="0"/>
              <a:t>644-9457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3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581400"/>
            <a:ext cx="9144000" cy="259066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Accounting &amp; Property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Services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1" cy="23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657600"/>
            <a:ext cx="9144000" cy="259066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Auxiliary AR/Billings Project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Judd Enfinger, Associate Controller </a:t>
            </a:r>
          </a:p>
          <a:p>
            <a:r>
              <a:rPr lang="en-US" dirty="0"/>
              <a:t>Cassandra Rayne Gross, Sr. Auxiliary Accounting Specialist</a:t>
            </a:r>
          </a:p>
          <a:p>
            <a:r>
              <a:rPr lang="en-US" dirty="0"/>
              <a:t>May  25,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1" cy="23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95984" y="17526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9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47292" y="1447800"/>
          <a:ext cx="10211308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03366" y="6176963"/>
            <a:ext cx="155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See pages 2-3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&amp; Objectives: The Problem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98092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26752" y="6176963"/>
            <a:ext cx="122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See page 2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&amp; Objectives: The Problem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759966" y="1376447"/>
          <a:ext cx="9991852" cy="512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>
            <a:off x="958088" y="3352800"/>
            <a:ext cx="716280" cy="3556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58088" y="4279900"/>
            <a:ext cx="716280" cy="3556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69518" y="4747895"/>
            <a:ext cx="716280" cy="3556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9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10311384" cy="5385265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Facilities</a:t>
            </a:r>
          </a:p>
          <a:p>
            <a:r>
              <a:rPr lang="en-US" dirty="0"/>
              <a:t>Student Business Services</a:t>
            </a:r>
          </a:p>
          <a:p>
            <a:r>
              <a:rPr lang="en-US" dirty="0"/>
              <a:t>Accounting &amp; Property Services</a:t>
            </a:r>
          </a:p>
          <a:p>
            <a:r>
              <a:rPr lang="en-US" dirty="0" smtClean="0"/>
              <a:t>Budget Office</a:t>
            </a:r>
          </a:p>
          <a:p>
            <a:r>
              <a:rPr lang="en-US" dirty="0" smtClean="0"/>
              <a:t>Procurement Services</a:t>
            </a:r>
          </a:p>
          <a:p>
            <a:r>
              <a:rPr lang="en-US" dirty="0" smtClean="0"/>
              <a:t>Disbursement Services</a:t>
            </a:r>
          </a:p>
          <a:p>
            <a:r>
              <a:rPr lang="en-US" dirty="0" smtClean="0"/>
              <a:t>Closing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24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&amp;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9906000" cy="416876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The overall goal of this project is to develop the capacity to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improve and streamline billing and accounts receivable activity across all auxiliaries </a:t>
            </a:r>
            <a:r>
              <a:rPr lang="en-US" sz="3600" dirty="0"/>
              <a:t>at FSU. 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91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33500"/>
          <a:ext cx="10915186" cy="4843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26752" y="6176963"/>
            <a:ext cx="122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See page 2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 Requirement for Internal Purchases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594757" y="1676400"/>
          <a:ext cx="10125269" cy="473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58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10515600" cy="755337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altLang="en-US" b="1" dirty="0" smtClean="0"/>
              <a:t>Requiring PO’s for Internal AR/Billing</a:t>
            </a:r>
            <a:endParaRPr lang="en-US" alt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447800" y="18288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13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394" y="609600"/>
            <a:ext cx="9221755" cy="755337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altLang="en-US" b="1" dirty="0" smtClean="0"/>
              <a:t>Differences from External Procurement</a:t>
            </a:r>
            <a:endParaRPr lang="en-US" alt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835280" y="1703874"/>
          <a:ext cx="9210869" cy="449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29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Expect more communication soon about the go-live date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Including specific information about how to enter your requisitions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29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959" y="228600"/>
            <a:ext cx="8362841" cy="715962"/>
          </a:xfrm>
        </p:spPr>
        <p:txBody>
          <a:bodyPr/>
          <a:lstStyle/>
          <a:p>
            <a:r>
              <a:rPr lang="en-US" dirty="0" smtClean="0"/>
              <a:t>Example Internal PO &amp; Encumbrance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8766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Internal PO &amp; Encumbrance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How to Determine Requisition Amounts:</a:t>
            </a:r>
          </a:p>
          <a:p>
            <a:r>
              <a:rPr lang="en-US" dirty="0" smtClean="0"/>
              <a:t>Determine amount spent last year for the same duration of time</a:t>
            </a:r>
          </a:p>
          <a:p>
            <a:r>
              <a:rPr lang="en-US" dirty="0" smtClean="0"/>
              <a:t>Adjust estimates to reflect what you think you will spend this year </a:t>
            </a:r>
          </a:p>
          <a:p>
            <a:r>
              <a:rPr lang="en-US" dirty="0" smtClean="0"/>
              <a:t>By expense account and by “supplier” (selling auxiliary)  </a:t>
            </a:r>
          </a:p>
          <a:p>
            <a:r>
              <a:rPr lang="en-US" dirty="0" smtClean="0"/>
              <a:t>Map to purchasing categories </a:t>
            </a:r>
          </a:p>
          <a:p>
            <a:r>
              <a:rPr lang="en-US" dirty="0" smtClean="0"/>
              <a:t>Determine how you want to set up your PO</a:t>
            </a:r>
          </a:p>
          <a:p>
            <a:pPr lvl="1"/>
            <a:r>
              <a:rPr lang="en-US" dirty="0" smtClean="0"/>
              <a:t>Each supplier must have a different PO </a:t>
            </a:r>
            <a:r>
              <a:rPr lang="en-US" i="1" dirty="0" smtClean="0"/>
              <a:t>(just like now) </a:t>
            </a:r>
          </a:p>
          <a:p>
            <a:pPr lvl="1"/>
            <a:r>
              <a:rPr lang="en-US" dirty="0" smtClean="0"/>
              <a:t>Each PO can include multiple lines </a:t>
            </a:r>
            <a:r>
              <a:rPr lang="en-US" i="1" dirty="0" smtClean="0"/>
              <a:t>(different expense accounts, different department/fund/project/CF combinations)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Additional information and resources to help departments perform this analysis are in development.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84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23021"/>
            <a:ext cx="4321238" cy="1870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Navigate to page: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2"/>
                </a:solidFill>
                <a:hlinkClick r:id="rId3"/>
              </a:rPr>
              <a:t>http://my.fsu.edu</a:t>
            </a:r>
            <a:r>
              <a:rPr lang="en-US" i="1" dirty="0" smtClean="0">
                <a:solidFill>
                  <a:schemeClr val="accent2"/>
                </a:solidFill>
              </a:rPr>
              <a:t>  </a:t>
            </a:r>
            <a:r>
              <a:rPr lang="en-US" i="1" dirty="0" smtClean="0"/>
              <a:t>&gt; “FI”&gt; Main Menu &gt; eProcurement &gt; Requisitions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361" y="1454674"/>
            <a:ext cx="5532120" cy="461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137" y="3425133"/>
            <a:ext cx="2925701" cy="25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23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Requisition: Postal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9013" y="1583743"/>
            <a:ext cx="2590800" cy="4811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will land </a:t>
            </a:r>
            <a:r>
              <a:rPr lang="en-US" dirty="0" smtClean="0"/>
              <a:t>on the Requisition Settings </a:t>
            </a:r>
            <a:r>
              <a:rPr lang="en-US" dirty="0"/>
              <a:t>page.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Click the magnifying glass </a:t>
            </a:r>
            <a:r>
              <a:rPr lang="en-US" dirty="0"/>
              <a:t>to </a:t>
            </a:r>
            <a:r>
              <a:rPr lang="en-US" dirty="0" smtClean="0"/>
              <a:t>the right </a:t>
            </a:r>
            <a:r>
              <a:rPr lang="en-US" dirty="0"/>
              <a:t>of </a:t>
            </a:r>
            <a:r>
              <a:rPr lang="en-US" dirty="0" smtClean="0"/>
              <a:t>the “Supplier</a:t>
            </a:r>
            <a:r>
              <a:rPr lang="en-US" dirty="0"/>
              <a:t>” </a:t>
            </a:r>
            <a:r>
              <a:rPr lang="en-US" dirty="0" smtClean="0"/>
              <a:t>field to </a:t>
            </a:r>
            <a:r>
              <a:rPr lang="en-US" b="1" dirty="0"/>
              <a:t>look up </a:t>
            </a:r>
            <a:r>
              <a:rPr lang="en-US" b="1" dirty="0" smtClean="0"/>
              <a:t>your supplier</a:t>
            </a:r>
            <a:r>
              <a:rPr lang="en-US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83743"/>
            <a:ext cx="7632195" cy="51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7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657600"/>
            <a:ext cx="9144000" cy="259066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FSU Vehicle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Management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Program (FVMP)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/>
              <a:t>Dennis Bailey, Sr. Associate Vice President</a:t>
            </a:r>
          </a:p>
          <a:p>
            <a:r>
              <a:rPr lang="en-US" sz="2800" dirty="0" smtClean="0"/>
              <a:t>Facilities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1" cy="23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Requisition: Postal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227" y="1752600"/>
            <a:ext cx="2590800" cy="4811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Search for your supplier.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internal suppliers will begin with “AUX.”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 find internal suppliers, type “AUX” in the Supplier ID field and hit “FIND.”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362200"/>
            <a:ext cx="7975823" cy="24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53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Requisition: Postal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584" y="4724400"/>
            <a:ext cx="9906000" cy="103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search results will show a list of internal suppliers. </a:t>
            </a:r>
          </a:p>
          <a:p>
            <a:pPr marL="0" indent="0">
              <a:buNone/>
            </a:pPr>
            <a:r>
              <a:rPr lang="en-US" b="1" dirty="0" smtClean="0"/>
              <a:t>Select the appropriate supplier.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996" y="2590800"/>
            <a:ext cx="10366281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2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Requisition: Postal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78452"/>
            <a:ext cx="2159000" cy="45239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system will bring you back to the Requisition Settings page with the supplier information included.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931" y="1709510"/>
            <a:ext cx="8271867" cy="47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14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Requisition: Postal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3" y="2007269"/>
            <a:ext cx="2159000" cy="45239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Search for your Category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Select the magnifying glass next to the “Category” field.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17" y="1978452"/>
            <a:ext cx="8143267" cy="45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30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Requisition: Postal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983" y="1981200"/>
            <a:ext cx="6007100" cy="4523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Select</a:t>
            </a:r>
            <a:r>
              <a:rPr lang="en-US" dirty="0" smtClean="0"/>
              <a:t> </a:t>
            </a:r>
            <a:r>
              <a:rPr lang="en-US" b="1" dirty="0" smtClean="0"/>
              <a:t>Category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Type “AUX” into the Category field, and select the appropriate code.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957943"/>
            <a:ext cx="3812724" cy="57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31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Requisition: Postal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452"/>
            <a:ext cx="6007100" cy="45239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6521" y="1793602"/>
            <a:ext cx="1981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Choose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Unit of Measure. 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For internal requisitions, choose “</a:t>
            </a:r>
            <a:r>
              <a:rPr lang="en-US" sz="2400" b="1" dirty="0" smtClean="0">
                <a:solidFill>
                  <a:prstClr val="black"/>
                </a:solidFill>
              </a:rPr>
              <a:t>EA</a:t>
            </a:r>
            <a:r>
              <a:rPr lang="en-US" sz="2400" dirty="0" smtClean="0">
                <a:solidFill>
                  <a:prstClr val="black"/>
                </a:solidFill>
              </a:rPr>
              <a:t>”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prstClr val="black"/>
                </a:solidFill>
              </a:rPr>
              <a:t>Enter a Due Date </a:t>
            </a:r>
            <a:r>
              <a:rPr lang="en-US" sz="2400" i="1" dirty="0" smtClean="0">
                <a:solidFill>
                  <a:prstClr val="black"/>
                </a:solidFill>
              </a:rPr>
              <a:t>(for year-long open-ended  PO’s, use 6/30)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721" y="1549209"/>
            <a:ext cx="8715379" cy="513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05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Requisition: Postal Services</a:t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90" y="2209100"/>
            <a:ext cx="6007100" cy="45239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3150" y="1793602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>
              <a:solidFill>
                <a:prstClr val="black"/>
              </a:solidFill>
            </a:endParaRPr>
          </a:p>
          <a:p>
            <a:endParaRPr lang="en-US" sz="2400" i="1" dirty="0" smtClean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395" r="8174"/>
          <a:stretch/>
        </p:blipFill>
        <p:spPr>
          <a:xfrm>
            <a:off x="1600201" y="1752600"/>
            <a:ext cx="10210800" cy="31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67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8382000" cy="1428477"/>
          </a:xfrm>
        </p:spPr>
        <p:txBody>
          <a:bodyPr>
            <a:normAutofit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Requisition: Postal Services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452"/>
            <a:ext cx="6007100" cy="45239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793602"/>
            <a:ext cx="26987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Enter the </a:t>
            </a:r>
            <a:r>
              <a:rPr lang="en-US" sz="2400" b="1" dirty="0" smtClean="0">
                <a:solidFill>
                  <a:prstClr val="black"/>
                </a:solidFill>
              </a:rPr>
              <a:t>item description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prstClr val="black"/>
                </a:solidFill>
              </a:rPr>
              <a:t>Enter Price &amp; Quantity: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Price</a:t>
            </a:r>
            <a:r>
              <a:rPr lang="en-US" sz="2400" dirty="0" smtClean="0">
                <a:solidFill>
                  <a:prstClr val="black"/>
                </a:solidFill>
              </a:rPr>
              <a:t>: $1.00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Quantity</a:t>
            </a:r>
            <a:r>
              <a:rPr lang="en-US" sz="2400" dirty="0" smtClean="0">
                <a:solidFill>
                  <a:prstClr val="black"/>
                </a:solidFill>
              </a:rPr>
              <a:t>: equal to the amount you plan to spend for the PO duration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49" r="6432"/>
          <a:stretch/>
        </p:blipFill>
        <p:spPr>
          <a:xfrm>
            <a:off x="4572000" y="1600200"/>
            <a:ext cx="7467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93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729" y="339842"/>
            <a:ext cx="10515600" cy="1428477"/>
          </a:xfrm>
        </p:spPr>
        <p:txBody>
          <a:bodyPr>
            <a:normAutofit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Requisition: Postal Services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452"/>
            <a:ext cx="6007100" cy="45239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629" y="1572286"/>
            <a:ext cx="7523809" cy="5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37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614" y="353333"/>
            <a:ext cx="9345386" cy="1428477"/>
          </a:xfrm>
        </p:spPr>
        <p:txBody>
          <a:bodyPr>
            <a:normAutofit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Requisition: Postal Services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452"/>
            <a:ext cx="6007100" cy="45239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83" y="2314045"/>
            <a:ext cx="10328517" cy="4379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77400" y="945919"/>
            <a:ext cx="1931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To make changes to accounting/ </a:t>
            </a:r>
            <a:r>
              <a:rPr lang="en-US" b="1" dirty="0" err="1" smtClean="0">
                <a:solidFill>
                  <a:prstClr val="black"/>
                </a:solidFill>
              </a:rPr>
              <a:t>chartfield</a:t>
            </a:r>
            <a:r>
              <a:rPr lang="en-US" b="1" dirty="0" smtClean="0">
                <a:solidFill>
                  <a:prstClr val="black"/>
                </a:solidFill>
              </a:rPr>
              <a:t> information: 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4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FSU Vehicle Management Program (FVMP)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10311384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Created </a:t>
            </a:r>
            <a:r>
              <a:rPr lang="en-US" dirty="0"/>
              <a:t>to establish a centralized repository of all processes and documentation relating to the management of University </a:t>
            </a:r>
            <a:r>
              <a:rPr lang="en-US" dirty="0" smtClean="0"/>
              <a:t>vehicles.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not the intent to create a centralized fleet </a:t>
            </a:r>
            <a:r>
              <a:rPr lang="en-US" dirty="0" smtClean="0"/>
              <a:t>program.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/>
              <a:t>Each area Vice President is responsible for compliance with the Vehicle Management Plan within their area of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8881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614" y="246644"/>
            <a:ext cx="10515600" cy="1428477"/>
          </a:xfrm>
        </p:spPr>
        <p:txBody>
          <a:bodyPr>
            <a:normAutofit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Requisition: Postal Services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452"/>
            <a:ext cx="6007100" cy="45239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64235"/>
            <a:ext cx="5580952" cy="5152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1675121"/>
            <a:ext cx="1725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Expand to view accounting lines and adjust the  department, fund, project, and/or optional </a:t>
            </a:r>
            <a:r>
              <a:rPr lang="en-US" dirty="0" err="1" smtClean="0">
                <a:solidFill>
                  <a:prstClr val="black"/>
                </a:solidFill>
              </a:rPr>
              <a:t>chartfield</a:t>
            </a:r>
            <a:r>
              <a:rPr lang="en-US" dirty="0" smtClean="0">
                <a:solidFill>
                  <a:prstClr val="black"/>
                </a:solidFill>
              </a:rPr>
              <a:t> as needed.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97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238" y="334126"/>
            <a:ext cx="10515600" cy="1428477"/>
          </a:xfrm>
        </p:spPr>
        <p:txBody>
          <a:bodyPr>
            <a:normAutofit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Requisition: Postal Services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452"/>
            <a:ext cx="6007100" cy="45239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12"/>
          <a:stretch/>
        </p:blipFill>
        <p:spPr>
          <a:xfrm>
            <a:off x="2010601" y="3437048"/>
            <a:ext cx="8969288" cy="1382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0601" y="2250991"/>
            <a:ext cx="455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When reviewed and ready to submit for approval: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72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243609"/>
            <a:ext cx="10515600" cy="1428477"/>
          </a:xfrm>
        </p:spPr>
        <p:txBody>
          <a:bodyPr>
            <a:normAutofit/>
          </a:bodyPr>
          <a:lstStyle/>
          <a:p>
            <a:r>
              <a:rPr lang="en-US" dirty="0" smtClean="0"/>
              <a:t>Example Internal PO &amp; Encumbrance:</a:t>
            </a:r>
            <a:br>
              <a:rPr lang="en-US" dirty="0" smtClean="0"/>
            </a:br>
            <a:r>
              <a:rPr lang="en-US" dirty="0" smtClean="0"/>
              <a:t>Requisition: Postal Services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452"/>
            <a:ext cx="6007100" cy="45239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33986"/>
            <a:ext cx="6565900" cy="510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98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Internal PO &amp; Encumbrance: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Receiving invoices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716821"/>
            <a:ext cx="10298435" cy="24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985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Internal PO &amp; Encumbrance: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Receiving invoices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406" b="8885"/>
          <a:stretch/>
        </p:blipFill>
        <p:spPr>
          <a:xfrm>
            <a:off x="4419600" y="1024466"/>
            <a:ext cx="6934200" cy="574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30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PO &amp; Encumbrance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Reconciliation &amp; Data Review </a:t>
            </a:r>
          </a:p>
          <a:p>
            <a:pPr lvl="1"/>
            <a:r>
              <a:rPr lang="en-US" sz="2400" dirty="0" smtClean="0"/>
              <a:t>Query </a:t>
            </a:r>
          </a:p>
          <a:p>
            <a:pPr lvl="2"/>
            <a:r>
              <a:rPr lang="en-US" sz="2400" dirty="0"/>
              <a:t>FSU_DPT_VCHR_WITH_PYMT_JRNL</a:t>
            </a:r>
          </a:p>
          <a:p>
            <a:pPr lvl="2"/>
            <a:r>
              <a:rPr lang="en-US" sz="2400" dirty="0" smtClean="0"/>
              <a:t>Others </a:t>
            </a:r>
          </a:p>
          <a:p>
            <a:pPr lvl="1"/>
            <a:r>
              <a:rPr lang="en-US" sz="2400" dirty="0" smtClean="0"/>
              <a:t>BI Reports</a:t>
            </a:r>
          </a:p>
          <a:p>
            <a:pPr lvl="2"/>
            <a:r>
              <a:rPr lang="en-US" sz="2400" dirty="0" smtClean="0"/>
              <a:t>Expense Data Mining – filtered by vendor or any other criteria desired </a:t>
            </a:r>
          </a:p>
          <a:p>
            <a:pPr lvl="1"/>
            <a:r>
              <a:rPr lang="en-US" sz="2400" dirty="0" smtClean="0"/>
              <a:t>Invoice </a:t>
            </a:r>
          </a:p>
          <a:p>
            <a:pPr lvl="1"/>
            <a:r>
              <a:rPr lang="en-US" sz="2400" dirty="0" smtClean="0"/>
              <a:t>Sample Data: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1259"/>
          <a:stretch/>
        </p:blipFill>
        <p:spPr>
          <a:xfrm>
            <a:off x="1371600" y="4800600"/>
            <a:ext cx="10363200" cy="12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33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SRS approval</a:t>
            </a:r>
          </a:p>
          <a:p>
            <a:r>
              <a:rPr lang="en-US" dirty="0" smtClean="0"/>
              <a:t>Workflow is the same for internal/external PO’s</a:t>
            </a:r>
          </a:p>
          <a:p>
            <a:r>
              <a:rPr lang="en-US" dirty="0" smtClean="0"/>
              <a:t>Change Orders: </a:t>
            </a:r>
          </a:p>
          <a:p>
            <a:pPr lvl="1"/>
            <a:r>
              <a:rPr lang="en-US" dirty="0" smtClean="0"/>
              <a:t>Use same form, but route differently: </a:t>
            </a:r>
          </a:p>
          <a:p>
            <a:pPr lvl="2"/>
            <a:r>
              <a:rPr lang="en-US" dirty="0" smtClean="0"/>
              <a:t>Internal: </a:t>
            </a:r>
            <a:r>
              <a:rPr lang="en-US" dirty="0" smtClean="0">
                <a:hlinkClick r:id="rId3"/>
              </a:rPr>
              <a:t>ctl-auxiliaryaccounting@fsu.edu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External: </a:t>
            </a:r>
            <a:r>
              <a:rPr lang="en-US" dirty="0" smtClean="0">
                <a:hlinkClick r:id="rId4"/>
              </a:rPr>
              <a:t>changeorder@admin.fsu.edu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Auxiliary Accounting handles questions related to internal requisitions and PO’s</a:t>
            </a:r>
          </a:p>
          <a:p>
            <a:r>
              <a:rPr lang="en-US" dirty="0" smtClean="0"/>
              <a:t>Internal PO Work Sessions to be announced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22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 Reclassifications/Expansion</a:t>
            </a:r>
            <a:br>
              <a:rPr lang="en-US" dirty="0" smtClean="0"/>
            </a:br>
            <a:r>
              <a:rPr lang="en-US" dirty="0" smtClean="0"/>
              <a:t>Designated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Designated – Entity that administers funds collected or set aside for a specific purpose, including certain student fees.</a:t>
            </a:r>
          </a:p>
          <a:p>
            <a:r>
              <a:rPr lang="en-US" sz="2400" dirty="0"/>
              <a:t>301 – Student </a:t>
            </a:r>
            <a:r>
              <a:rPr lang="en-US" sz="2400" dirty="0" smtClean="0"/>
              <a:t>Fees - </a:t>
            </a:r>
            <a:r>
              <a:rPr lang="en-US" sz="2400" dirty="0"/>
              <a:t>Student fees authorized by the Board of Trustees and not otherwise accounted for in the Student Fee Trust Fund or other specific Fund </a:t>
            </a:r>
            <a:r>
              <a:rPr lang="en-US" sz="2400" dirty="0" smtClean="0"/>
              <a:t>Code</a:t>
            </a:r>
          </a:p>
          <a:p>
            <a:pPr lvl="1"/>
            <a:r>
              <a:rPr lang="en-US" sz="2000" dirty="0" smtClean="0"/>
              <a:t>Includes </a:t>
            </a:r>
            <a:r>
              <a:rPr lang="en-US" sz="2000" dirty="0"/>
              <a:t>fees for class materials &amp; supplies, facility/equipment use, and distance learning</a:t>
            </a:r>
          </a:p>
          <a:p>
            <a:pPr lvl="1"/>
            <a:r>
              <a:rPr lang="en-US" sz="2000" dirty="0" smtClean="0"/>
              <a:t>Excludes </a:t>
            </a:r>
            <a:r>
              <a:rPr lang="en-US" sz="2000" dirty="0"/>
              <a:t>tuition and application fees (Fund 120), transportation access (360), housing (370), health (390), activities &amp; services (610), technology (615), athletics (630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335 – Central Operations &amp; Services - </a:t>
            </a:r>
            <a:r>
              <a:rPr lang="en-US" sz="2400" dirty="0"/>
              <a:t>Central offices and administrative departments that receive revenues from miscellaneous transfers and sources</a:t>
            </a:r>
          </a:p>
          <a:p>
            <a:pPr lvl="1"/>
            <a:r>
              <a:rPr lang="en-US" sz="2000" dirty="0" smtClean="0"/>
              <a:t>Excludes Auxiliary Overhead (Fund 330)</a:t>
            </a:r>
          </a:p>
          <a:p>
            <a:pPr lvl="1"/>
            <a:r>
              <a:rPr lang="en-US" sz="2000" dirty="0" smtClean="0"/>
              <a:t>Examples include web convenience fees (</a:t>
            </a:r>
            <a:r>
              <a:rPr lang="en-US" sz="2000" dirty="0" err="1" smtClean="0"/>
              <a:t>Dept</a:t>
            </a:r>
            <a:r>
              <a:rPr lang="en-US" sz="2000" dirty="0" smtClean="0"/>
              <a:t> 032300) and EH&amp;S Fire Fund Insurance (</a:t>
            </a:r>
            <a:r>
              <a:rPr lang="en-US" sz="2000" dirty="0" err="1" smtClean="0"/>
              <a:t>Dept</a:t>
            </a:r>
            <a:r>
              <a:rPr lang="en-US" sz="2000" dirty="0" smtClean="0"/>
              <a:t> 024007)</a:t>
            </a:r>
            <a:endParaRPr lang="en-US" sz="2000" dirty="0"/>
          </a:p>
          <a:p>
            <a:pPr lvl="2"/>
            <a:endParaRPr lang="en-US" sz="2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76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 Reclassifications/Expansion</a:t>
            </a:r>
            <a:br>
              <a:rPr lang="en-US" dirty="0" smtClean="0"/>
            </a:br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University has identified the need to clearly distinguish between auxiliary enterprises and designated fund operations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Fund 320 will be used </a:t>
            </a:r>
            <a:r>
              <a:rPr lang="en-US" sz="2400" i="1" dirty="0"/>
              <a:t>only</a:t>
            </a:r>
            <a:r>
              <a:rPr lang="en-US" sz="2400" dirty="0"/>
              <a:t> to capture the activities of true auxiliary enterprises (business operations providing goods/services to faculty, staff, students, and incidentally the public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hanges designed </a:t>
            </a:r>
            <a:r>
              <a:rPr lang="en-US" sz="2400" dirty="0"/>
              <a:t>to allow more consistent classification of these activities, and will facilitate clearer communication of expenditure guidelines and other rules and procedures. </a:t>
            </a:r>
          </a:p>
        </p:txBody>
      </p:sp>
    </p:spTree>
    <p:extLst>
      <p:ext uri="{BB962C8B-B14F-4D97-AF65-F5344CB8AC3E}">
        <p14:creationId xmlns:p14="http://schemas.microsoft.com/office/powerpoint/2010/main" val="2129266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 Reclassifications/Expansion</a:t>
            </a:r>
            <a:br>
              <a:rPr lang="en-US" dirty="0" smtClean="0"/>
            </a:br>
            <a:r>
              <a:rPr lang="en-US" dirty="0" smtClean="0"/>
              <a:t>What does this mean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Budget Managers with department(s) affected were contacted in January</a:t>
            </a:r>
          </a:p>
          <a:p>
            <a:r>
              <a:rPr lang="en-US" sz="2400" dirty="0" smtClean="0"/>
              <a:t>NOTE: An overall analysis </a:t>
            </a:r>
            <a:r>
              <a:rPr lang="en-US" sz="2400" dirty="0"/>
              <a:t>of all Auxiliaries </a:t>
            </a:r>
            <a:r>
              <a:rPr lang="en-US" sz="2400" dirty="0" smtClean="0"/>
              <a:t>was conducted </a:t>
            </a:r>
            <a:r>
              <a:rPr lang="en-US" sz="2400" dirty="0"/>
              <a:t>as part of this project and this resulted in some additional reclassifications (e.g. 610 to 320). </a:t>
            </a:r>
          </a:p>
          <a:p>
            <a:r>
              <a:rPr lang="en-US" sz="2400" dirty="0" smtClean="0"/>
              <a:t>The transition to the new Fund Codes will be handled centrally</a:t>
            </a:r>
          </a:p>
          <a:p>
            <a:pPr lvl="1"/>
            <a:r>
              <a:rPr lang="en-US" sz="2000" dirty="0" smtClean="0"/>
              <a:t>FY17 budgets</a:t>
            </a:r>
          </a:p>
          <a:p>
            <a:pPr lvl="1"/>
            <a:r>
              <a:rPr lang="en-US" sz="2000" dirty="0" smtClean="0"/>
              <a:t>Appointments</a:t>
            </a:r>
          </a:p>
          <a:p>
            <a:pPr lvl="1"/>
            <a:r>
              <a:rPr lang="en-US" sz="2000" dirty="0" smtClean="0"/>
              <a:t>Balance reclassifications</a:t>
            </a:r>
          </a:p>
          <a:p>
            <a:pPr lvl="1"/>
            <a:r>
              <a:rPr lang="en-US" sz="2000" dirty="0" smtClean="0"/>
              <a:t>Etc.</a:t>
            </a:r>
          </a:p>
          <a:p>
            <a:r>
              <a:rPr lang="en-US" sz="2400" b="1" i="1" dirty="0" smtClean="0"/>
              <a:t>No impact on Auxiliary Overhead or Expenditure Guidelines</a:t>
            </a:r>
          </a:p>
          <a:p>
            <a:r>
              <a:rPr lang="en-US" sz="2400" dirty="0" smtClean="0"/>
              <a:t>Transactions will need to be coded to new </a:t>
            </a:r>
            <a:r>
              <a:rPr lang="en-US" sz="2400" dirty="0" err="1" smtClean="0"/>
              <a:t>Dept</a:t>
            </a:r>
            <a:r>
              <a:rPr lang="en-US" sz="2400" dirty="0" smtClean="0"/>
              <a:t>/Fund combinations beginning in July 2016</a:t>
            </a:r>
          </a:p>
          <a:p>
            <a:r>
              <a:rPr lang="en-US" sz="2400" dirty="0" smtClean="0"/>
              <a:t>Outstanding AR balances in Campus Solutions at 6/30/2016</a:t>
            </a:r>
          </a:p>
          <a:p>
            <a:pPr lvl="1"/>
            <a:r>
              <a:rPr lang="en-US" sz="2000" dirty="0" smtClean="0"/>
              <a:t>WILL NOT be reclassified to the new </a:t>
            </a:r>
            <a:r>
              <a:rPr lang="en-US" sz="2000" dirty="0" err="1" smtClean="0"/>
              <a:t>Dept</a:t>
            </a:r>
            <a:r>
              <a:rPr lang="en-US" sz="2000" dirty="0" smtClean="0"/>
              <a:t>/Fund combinations</a:t>
            </a:r>
          </a:p>
          <a:p>
            <a:pPr lvl="1"/>
            <a:r>
              <a:rPr lang="en-US" sz="2000" dirty="0" smtClean="0"/>
              <a:t>Cash will be moved to new </a:t>
            </a:r>
            <a:r>
              <a:rPr lang="en-US" sz="2000" dirty="0" err="1" smtClean="0"/>
              <a:t>Dept</a:t>
            </a:r>
            <a:r>
              <a:rPr lang="en-US" sz="2000" dirty="0" smtClean="0"/>
              <a:t>/Fund periodically as collections are made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3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FSU Vehicle Management Program (FVMP)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10311384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Maintenance and safety inspections of FSU-owned vehicles</a:t>
            </a:r>
          </a:p>
          <a:p>
            <a:pPr lvl="1"/>
            <a:r>
              <a:rPr lang="en-US" dirty="0"/>
              <a:t>University owned vehicles must be maintained in a timely </a:t>
            </a:r>
            <a:r>
              <a:rPr lang="en-US" dirty="0" smtClean="0"/>
              <a:t>manner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ecords </a:t>
            </a:r>
            <a:r>
              <a:rPr lang="en-US" dirty="0"/>
              <a:t>of vehicle maintenance and repairs must be tracked and kept in FSU Facilities Integrated Workplace Management System, </a:t>
            </a:r>
            <a:r>
              <a:rPr lang="en-US" dirty="0" smtClean="0"/>
              <a:t>AiM</a:t>
            </a:r>
          </a:p>
          <a:p>
            <a:pPr lvl="1"/>
            <a:r>
              <a:rPr lang="en-US" dirty="0"/>
              <a:t>Preventative maintenance tickets will be generated for each vehicle and must be addressed by </a:t>
            </a:r>
            <a:r>
              <a:rPr lang="en-US" dirty="0" smtClean="0"/>
              <a:t>departments</a:t>
            </a:r>
          </a:p>
          <a:p>
            <a:pPr lvl="1"/>
            <a:r>
              <a:rPr lang="en-US" dirty="0"/>
              <a:t>AiM will also track and notify property custodians of recall notices and violations</a:t>
            </a:r>
          </a:p>
        </p:txBody>
      </p:sp>
    </p:spTree>
    <p:extLst>
      <p:ext uri="{BB962C8B-B14F-4D97-AF65-F5344CB8AC3E}">
        <p14:creationId xmlns:p14="http://schemas.microsoft.com/office/powerpoint/2010/main" val="17946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 </a:t>
            </a:r>
            <a:r>
              <a:rPr lang="en-US" dirty="0" smtClean="0"/>
              <a:t>Reclassifications/Expansion</a:t>
            </a:r>
            <a:br>
              <a:rPr lang="en-US" dirty="0" smtClean="0"/>
            </a:br>
            <a:r>
              <a:rPr lang="en-US" dirty="0" smtClean="0"/>
              <a:t>Construction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44135"/>
            <a:ext cx="10311384" cy="561386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Additional Construction Funds were created within the last year or so (for departmental-funded construction)</a:t>
            </a:r>
          </a:p>
          <a:p>
            <a:pPr lvl="1"/>
            <a:r>
              <a:rPr lang="en-US" sz="2000" dirty="0" smtClean="0"/>
              <a:t>801 – E&amp;G-funded Construction</a:t>
            </a:r>
          </a:p>
          <a:p>
            <a:pPr lvl="1"/>
            <a:r>
              <a:rPr lang="en-US" sz="2000" dirty="0" smtClean="0"/>
              <a:t>802 – Carryforward-funded Construction</a:t>
            </a:r>
          </a:p>
          <a:p>
            <a:pPr lvl="1"/>
            <a:r>
              <a:rPr lang="en-US" sz="2000" dirty="0" smtClean="0"/>
              <a:t>826 – Auxiliary-funded Construction</a:t>
            </a:r>
          </a:p>
          <a:p>
            <a:pPr lvl="1"/>
            <a:r>
              <a:rPr lang="en-US" sz="2000" dirty="0" smtClean="0"/>
              <a:t>851 – C&amp;G Non-Federal-funded Construction</a:t>
            </a:r>
          </a:p>
          <a:p>
            <a:pPr lvl="1"/>
            <a:r>
              <a:rPr lang="en-US" sz="2000" dirty="0" smtClean="0"/>
              <a:t>852 – C&amp;G Federal-funded Construction</a:t>
            </a:r>
          </a:p>
          <a:p>
            <a:pPr lvl="1"/>
            <a:r>
              <a:rPr lang="en-US" sz="2000" dirty="0" smtClean="0"/>
              <a:t>861 – Student Activities-funded Construction</a:t>
            </a:r>
          </a:p>
          <a:p>
            <a:r>
              <a:rPr lang="en-US" sz="2400" dirty="0"/>
              <a:t>By utilizing these funds Construction Accounting </a:t>
            </a:r>
            <a:r>
              <a:rPr lang="en-US" sz="2400" dirty="0" smtClean="0"/>
              <a:t> is able </a:t>
            </a:r>
            <a:r>
              <a:rPr lang="en-US" sz="2400" dirty="0"/>
              <a:t>to transfer </a:t>
            </a:r>
            <a:r>
              <a:rPr lang="en-US" sz="2400" dirty="0" smtClean="0"/>
              <a:t>departmental </a:t>
            </a:r>
            <a:r>
              <a:rPr lang="en-US" sz="2400" dirty="0"/>
              <a:t>funding of construction </a:t>
            </a:r>
            <a:r>
              <a:rPr lang="en-US" sz="2400" dirty="0" smtClean="0"/>
              <a:t>projects to </a:t>
            </a:r>
            <a:r>
              <a:rPr lang="en-US" sz="2400" dirty="0"/>
              <a:t>8xx fund without </a:t>
            </a:r>
            <a:r>
              <a:rPr lang="en-US" sz="2400" dirty="0" smtClean="0"/>
              <a:t>changing the </a:t>
            </a:r>
            <a:r>
              <a:rPr lang="en-US" sz="2400" dirty="0" err="1" smtClean="0"/>
              <a:t>DeptID</a:t>
            </a:r>
            <a:endParaRPr lang="en-US" sz="2400" dirty="0" smtClean="0"/>
          </a:p>
          <a:p>
            <a:r>
              <a:rPr lang="en-US" sz="2400" dirty="0" smtClean="0"/>
              <a:t>This means that budget should be entered for anticipated departmental-funded construction spending (using 780120 / Budget Account 780140)</a:t>
            </a:r>
          </a:p>
          <a:p>
            <a:r>
              <a:rPr lang="en-US" sz="2400" dirty="0" smtClean="0"/>
              <a:t>Departmental-funded construction can be monitored using the BI Construction Ledger dashboard report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47138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E&amp;G Cash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Cash equal to E&amp;G budgets will be distributed to the department level beginning in FY17</a:t>
            </a:r>
          </a:p>
          <a:p>
            <a:r>
              <a:rPr lang="en-US" sz="2400" dirty="0" smtClean="0"/>
              <a:t>Pre-FY17 E&amp;G/Carryforward cash balances will be “trued up”</a:t>
            </a:r>
            <a:endParaRPr lang="en-US" sz="2400" dirty="0"/>
          </a:p>
          <a:p>
            <a:r>
              <a:rPr lang="en-US" sz="2400" dirty="0" smtClean="0"/>
              <a:t>Why </a:t>
            </a:r>
            <a:r>
              <a:rPr lang="en-US" sz="2400" dirty="0"/>
              <a:t>are we doing this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/>
              <a:t>To more consistently account for University cash balances </a:t>
            </a:r>
            <a:endParaRPr lang="en-US" sz="2000" dirty="0" smtClean="0"/>
          </a:p>
          <a:p>
            <a:pPr lvl="1"/>
            <a:r>
              <a:rPr lang="en-US" sz="2000" dirty="0" smtClean="0"/>
              <a:t>Provide for improved and more effective reporting</a:t>
            </a:r>
            <a:endParaRPr lang="en-US" sz="2000" dirty="0"/>
          </a:p>
          <a:p>
            <a:r>
              <a:rPr lang="en-US" sz="2400" dirty="0"/>
              <a:t>What does this mean for you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smtClean="0"/>
              <a:t>Cash </a:t>
            </a:r>
            <a:r>
              <a:rPr lang="en-US" sz="2000" dirty="0"/>
              <a:t>balances on E&amp;G departments will </a:t>
            </a:r>
            <a:r>
              <a:rPr lang="en-US" sz="2000" dirty="0" smtClean="0"/>
              <a:t>now be </a:t>
            </a:r>
            <a:r>
              <a:rPr lang="en-US" sz="2000" dirty="0"/>
              <a:t>meaningful and should reflect, at any point in time, their share of E&amp;G funding less expenditures to-date</a:t>
            </a:r>
            <a:endParaRPr lang="en-US" sz="2000" dirty="0" smtClean="0"/>
          </a:p>
          <a:p>
            <a:pPr lvl="1"/>
            <a:r>
              <a:rPr lang="en-US" sz="2000" dirty="0" smtClean="0"/>
              <a:t>Appropriations Revenue (Account 600111) will now appear on Departmental Ledgers</a:t>
            </a:r>
          </a:p>
          <a:p>
            <a:pPr lvl="1"/>
            <a:r>
              <a:rPr lang="en-US" sz="2000" dirty="0" smtClean="0"/>
              <a:t>Any other revenue appearing on an E&amp;G department will still most likely be an error</a:t>
            </a:r>
          </a:p>
          <a:p>
            <a:pPr lvl="1"/>
            <a:r>
              <a:rPr lang="en-US" sz="2000" dirty="0" smtClean="0"/>
              <a:t>In the long-run, this should mean better and more consistent departmental ledger reports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3448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Questions?</a:t>
            </a:r>
          </a:p>
          <a:p>
            <a:endParaRPr lang="en-US" dirty="0"/>
          </a:p>
          <a:p>
            <a:r>
              <a:rPr lang="en-US" sz="2800" dirty="0" smtClean="0"/>
              <a:t>Judd Enfinger – Associate Controller</a:t>
            </a:r>
          </a:p>
          <a:p>
            <a:pPr lvl="1"/>
            <a:r>
              <a:rPr lang="en-US" sz="2800" dirty="0" smtClean="0">
                <a:hlinkClick r:id="rId3"/>
              </a:rPr>
              <a:t>jenfinger@fsu.edu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645-2436</a:t>
            </a:r>
          </a:p>
          <a:p>
            <a:r>
              <a:rPr lang="en-US" dirty="0" smtClean="0"/>
              <a:t>Gretchen O’Reilly – Assistant Controller</a:t>
            </a:r>
          </a:p>
          <a:p>
            <a:pPr lvl="1"/>
            <a:r>
              <a:rPr lang="en-US" dirty="0" smtClean="0">
                <a:hlinkClick r:id="rId4"/>
              </a:rPr>
              <a:t>goreilly@fsu.edu</a:t>
            </a:r>
            <a:endParaRPr lang="en-US" dirty="0" smtClean="0"/>
          </a:p>
          <a:p>
            <a:pPr lvl="1"/>
            <a:r>
              <a:rPr lang="en-US" dirty="0" smtClean="0"/>
              <a:t>644-9427</a:t>
            </a:r>
          </a:p>
          <a:p>
            <a:r>
              <a:rPr lang="en-US" dirty="0" smtClean="0"/>
              <a:t>Cassandra Rayne Gross – Senior Accounting Specialist</a:t>
            </a:r>
          </a:p>
          <a:p>
            <a:pPr lvl="1"/>
            <a:r>
              <a:rPr lang="en-US" dirty="0" smtClean="0">
                <a:hlinkClick r:id="rId5"/>
              </a:rPr>
              <a:t>crayne@fsu.edu</a:t>
            </a:r>
            <a:endParaRPr lang="en-US" dirty="0" smtClean="0"/>
          </a:p>
          <a:p>
            <a:pPr lvl="1"/>
            <a:r>
              <a:rPr lang="en-US" dirty="0" smtClean="0"/>
              <a:t>644-1824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60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657600"/>
            <a:ext cx="9144000" cy="259066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The Budget Office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1" cy="23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in Hyperion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Thank you!</a:t>
            </a:r>
          </a:p>
          <a:p>
            <a:endParaRPr lang="en-US" sz="2800" dirty="0" smtClean="0"/>
          </a:p>
          <a:p>
            <a:r>
              <a:rPr lang="en-US" dirty="0" smtClean="0"/>
              <a:t>2016-2017 Operating Budgets</a:t>
            </a:r>
          </a:p>
          <a:p>
            <a:pPr lvl="1"/>
            <a:r>
              <a:rPr lang="en-US" dirty="0" smtClean="0"/>
              <a:t>Board of Trustees in June 2016</a:t>
            </a:r>
          </a:p>
          <a:p>
            <a:pPr lvl="1"/>
            <a:r>
              <a:rPr lang="en-US" dirty="0" smtClean="0"/>
              <a:t>Booked in OMNI-Financials on July 1, 2016</a:t>
            </a:r>
          </a:p>
          <a:p>
            <a:pPr lvl="1"/>
            <a:r>
              <a:rPr lang="en-US" dirty="0" smtClean="0"/>
              <a:t>Budget checking will be active on July 1, 2016</a:t>
            </a:r>
          </a:p>
          <a:p>
            <a:endParaRPr lang="en-US" dirty="0" smtClean="0"/>
          </a:p>
          <a:p>
            <a:r>
              <a:rPr lang="en-US" dirty="0" smtClean="0"/>
              <a:t>Upcoming enhancements</a:t>
            </a:r>
          </a:p>
          <a:p>
            <a:pPr lvl="1"/>
            <a:r>
              <a:rPr lang="en-US" dirty="0" smtClean="0"/>
              <a:t>Feedback from survey</a:t>
            </a:r>
          </a:p>
          <a:p>
            <a:pPr lvl="1"/>
            <a:r>
              <a:rPr lang="en-US" dirty="0" smtClean="0"/>
              <a:t>Future phases</a:t>
            </a:r>
          </a:p>
        </p:txBody>
      </p:sp>
    </p:spTree>
    <p:extLst>
      <p:ext uri="{BB962C8B-B14F-4D97-AF65-F5344CB8AC3E}">
        <p14:creationId xmlns:p14="http://schemas.microsoft.com/office/powerpoint/2010/main" val="33757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Hyperion User Designations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Original Hyperion designations still exist</a:t>
            </a:r>
          </a:p>
          <a:p>
            <a:pPr lvl="1"/>
            <a:r>
              <a:rPr lang="en-US" dirty="0"/>
              <a:t>Hyperion Salary Preparer (SALARY Application)</a:t>
            </a:r>
            <a:endParaRPr lang="en-US" dirty="0" smtClean="0"/>
          </a:p>
          <a:p>
            <a:pPr lvl="1"/>
            <a:r>
              <a:rPr lang="en-US" dirty="0" smtClean="0"/>
              <a:t>Hyperion Budget Preparer (ALLFUND Application)</a:t>
            </a:r>
          </a:p>
          <a:p>
            <a:endParaRPr lang="en-US" sz="2800" dirty="0" smtClean="0"/>
          </a:p>
          <a:p>
            <a:r>
              <a:rPr lang="en-US" dirty="0" smtClean="0"/>
              <a:t>Separate roles have been consolidated</a:t>
            </a:r>
          </a:p>
          <a:p>
            <a:pPr lvl="1"/>
            <a:r>
              <a:rPr lang="en-US" dirty="0" smtClean="0"/>
              <a:t>Old: FSU_HYP_SALARY_PREPARER and FSU_HYP_ALLFUND_PREPARER</a:t>
            </a:r>
          </a:p>
          <a:p>
            <a:pPr lvl="1"/>
            <a:r>
              <a:rPr lang="en-US" dirty="0" smtClean="0"/>
              <a:t>New: FSU_HYP_BI_REPORTS</a:t>
            </a:r>
          </a:p>
          <a:p>
            <a:pPr lvl="2"/>
            <a:r>
              <a:rPr lang="en-US" dirty="0" smtClean="0"/>
              <a:t>Provides access to Hyperion link in the portal, along with BI reports</a:t>
            </a:r>
          </a:p>
          <a:p>
            <a:pPr lvl="2"/>
            <a:r>
              <a:rPr lang="en-US" dirty="0" smtClean="0"/>
              <a:t>All users with old roles were given new role</a:t>
            </a:r>
          </a:p>
          <a:p>
            <a:pPr lvl="2"/>
            <a:r>
              <a:rPr lang="en-US" dirty="0" smtClean="0"/>
              <a:t>New Hyperion users will need FSU_HYP_BI_REPORTS role</a:t>
            </a:r>
          </a:p>
          <a:p>
            <a:endParaRPr lang="en-US" sz="2800" dirty="0" smtClean="0"/>
          </a:p>
          <a:p>
            <a:r>
              <a:rPr lang="en-US" sz="2800" dirty="0" smtClean="0"/>
              <a:t>Hyperion designations now listed on ChartField Values Department Page</a:t>
            </a:r>
          </a:p>
        </p:txBody>
      </p:sp>
    </p:spTree>
    <p:extLst>
      <p:ext uri="{BB962C8B-B14F-4D97-AF65-F5344CB8AC3E}">
        <p14:creationId xmlns:p14="http://schemas.microsoft.com/office/powerpoint/2010/main" val="37690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ChartField Values Department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5" r="48203" b="22085"/>
          <a:stretch/>
        </p:blipFill>
        <p:spPr bwMode="auto">
          <a:xfrm>
            <a:off x="1425309" y="990600"/>
            <a:ext cx="7013607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 Arrow 10"/>
          <p:cNvSpPr/>
          <p:nvPr/>
        </p:nvSpPr>
        <p:spPr>
          <a:xfrm>
            <a:off x="6705600" y="5867400"/>
            <a:ext cx="1676400" cy="152400"/>
          </a:xfrm>
          <a:prstGeom prst="leftArrow">
            <a:avLst/>
          </a:prstGeom>
          <a:solidFill>
            <a:srgbClr val="782F40"/>
          </a:solidFill>
          <a:ln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65177" y="5679757"/>
            <a:ext cx="381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Hyperion Budget Preparers</a:t>
            </a:r>
            <a:endParaRPr lang="en-US" sz="2600" dirty="0"/>
          </a:p>
        </p:txBody>
      </p:sp>
      <p:sp>
        <p:nvSpPr>
          <p:cNvPr id="19" name="Left Arrow 18"/>
          <p:cNvSpPr/>
          <p:nvPr/>
        </p:nvSpPr>
        <p:spPr>
          <a:xfrm>
            <a:off x="6705600" y="3962400"/>
            <a:ext cx="1676400" cy="152400"/>
          </a:xfrm>
          <a:prstGeom prst="leftArrow">
            <a:avLst/>
          </a:prstGeom>
          <a:solidFill>
            <a:srgbClr val="782F40"/>
          </a:solidFill>
          <a:ln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 Arrow 19"/>
          <p:cNvSpPr/>
          <p:nvPr/>
        </p:nvSpPr>
        <p:spPr>
          <a:xfrm>
            <a:off x="6705600" y="5029200"/>
            <a:ext cx="1676400" cy="152400"/>
          </a:xfrm>
          <a:prstGeom prst="leftArrow">
            <a:avLst/>
          </a:prstGeom>
          <a:solidFill>
            <a:srgbClr val="782F40"/>
          </a:solidFill>
          <a:ln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>
            <a:off x="6705600" y="3429000"/>
            <a:ext cx="1676400" cy="152400"/>
          </a:xfrm>
          <a:prstGeom prst="leftArrow">
            <a:avLst/>
          </a:prstGeom>
          <a:solidFill>
            <a:srgbClr val="782F40"/>
          </a:solidFill>
          <a:ln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Left Arrow 21"/>
          <p:cNvSpPr/>
          <p:nvPr/>
        </p:nvSpPr>
        <p:spPr>
          <a:xfrm>
            <a:off x="6705600" y="3124200"/>
            <a:ext cx="1676400" cy="152400"/>
          </a:xfrm>
          <a:prstGeom prst="leftArrow">
            <a:avLst/>
          </a:prstGeom>
          <a:solidFill>
            <a:srgbClr val="782F40"/>
          </a:solidFill>
          <a:ln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65177" y="4841557"/>
            <a:ext cx="373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Hyperion Salary Preparers</a:t>
            </a:r>
            <a:endParaRPr lang="en-US" sz="2600" dirty="0"/>
          </a:p>
        </p:txBody>
      </p:sp>
      <p:sp>
        <p:nvSpPr>
          <p:cNvPr id="24" name="TextBox 23"/>
          <p:cNvSpPr txBox="1"/>
          <p:nvPr/>
        </p:nvSpPr>
        <p:spPr>
          <a:xfrm>
            <a:off x="8365177" y="3774757"/>
            <a:ext cx="373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Authorized Signers</a:t>
            </a:r>
            <a:endParaRPr lang="en-US" sz="26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177" y="3241357"/>
            <a:ext cx="373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Budget Manager</a:t>
            </a:r>
            <a:endParaRPr lang="en-US" sz="2600" dirty="0"/>
          </a:p>
        </p:txBody>
      </p:sp>
      <p:sp>
        <p:nvSpPr>
          <p:cNvPr id="26" name="TextBox 25"/>
          <p:cNvSpPr txBox="1"/>
          <p:nvPr/>
        </p:nvSpPr>
        <p:spPr>
          <a:xfrm>
            <a:off x="8364200" y="2936557"/>
            <a:ext cx="373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DDDHC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049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Departmental Designations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monitor</a:t>
            </a:r>
          </a:p>
          <a:p>
            <a:pPr lvl="1"/>
            <a:r>
              <a:rPr lang="en-US" dirty="0" smtClean="0"/>
              <a:t>Visit ChartField Values Department Page</a:t>
            </a:r>
          </a:p>
          <a:p>
            <a:pPr lvl="1"/>
            <a:r>
              <a:rPr lang="en-US" dirty="0" smtClean="0"/>
              <a:t>OMNI-Financials query: </a:t>
            </a:r>
            <a:r>
              <a:rPr lang="en-US" dirty="0"/>
              <a:t>FSU_CF_DEPT_ALL_DESIGNATIONS</a:t>
            </a:r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If changes are needed: </a:t>
            </a:r>
            <a:r>
              <a:rPr lang="en-US" dirty="0" smtClean="0">
                <a:hlinkClick r:id="rId2"/>
              </a:rPr>
              <a:t>Update Existing Department ID Form</a:t>
            </a:r>
            <a:endParaRPr lang="en-US" dirty="0" smtClean="0"/>
          </a:p>
          <a:p>
            <a:pPr lvl="1"/>
            <a:r>
              <a:rPr lang="en-US" dirty="0"/>
              <a:t>Available at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budget.fsu.edu/Forms</a:t>
            </a:r>
            <a:endParaRPr lang="en-US" dirty="0" smtClean="0"/>
          </a:p>
          <a:p>
            <a:pPr lvl="1"/>
            <a:r>
              <a:rPr lang="en-US" dirty="0" smtClean="0"/>
              <a:t>Can be digitally signed and submitted electronically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13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Questions?</a:t>
            </a:r>
          </a:p>
          <a:p>
            <a:endParaRPr lang="en-US" dirty="0"/>
          </a:p>
          <a:p>
            <a:r>
              <a:rPr lang="en-US" sz="2800" dirty="0" smtClean="0"/>
              <a:t>Katie Perkins</a:t>
            </a:r>
          </a:p>
          <a:p>
            <a:pPr lvl="1"/>
            <a:r>
              <a:rPr lang="en-US" sz="2800" dirty="0" smtClean="0"/>
              <a:t>kperkins@fsu.edu</a:t>
            </a:r>
          </a:p>
          <a:p>
            <a:pPr lvl="1"/>
            <a:r>
              <a:rPr lang="en-US" sz="2800" dirty="0" smtClean="0"/>
              <a:t>645-7164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94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657600"/>
            <a:ext cx="9144000" cy="259066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Procurement Services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1" cy="23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FSU Vehicle Management Program (FVMP)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10311384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Transfers/Surplus of FSU Vehicles – The </a:t>
            </a:r>
            <a:r>
              <a:rPr lang="en-US" dirty="0"/>
              <a:t>program will also ensure that vehicles being transferred between departments or sourced from FSU Surplus are in sound mechanical </a:t>
            </a:r>
            <a:r>
              <a:rPr lang="en-US" dirty="0" smtClean="0"/>
              <a:t>condition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Driver’s License </a:t>
            </a:r>
            <a:r>
              <a:rPr lang="en-US" dirty="0" smtClean="0"/>
              <a:t>Verification – The </a:t>
            </a:r>
            <a:r>
              <a:rPr lang="en-US" dirty="0"/>
              <a:t>policy will require that each department have a documented process in place to ensure that all employees that drive FSU owned vehicles have a valid driver’s </a:t>
            </a:r>
            <a:r>
              <a:rPr lang="en-US" dirty="0" smtClean="0"/>
              <a:t>license</a:t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Go-live July 1, 2016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End Reminders/Dates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10311384" cy="34802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 period for entering upcoming FY 16-17 requisitions is 6/27/16 - 6/28/16 – For blanket, maintenance orders only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- SpearMart will be unavailable during this period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Emergencies that come up when system down, contact Procurement Services at 644-6850 for assistance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- May authorize use of p-card with waivers as needed</a:t>
            </a:r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  <a:p>
            <a:pPr marL="82296" indent="0">
              <a:buNone/>
            </a:pPr>
            <a:endParaRPr lang="en-US" sz="28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82296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87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eProcurement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New Office Supply contract; statewide for all Universities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-</a:t>
            </a:r>
            <a:r>
              <a:rPr lang="en-US" sz="2800" dirty="0" smtClean="0"/>
              <a:t> New Office Depot awarded contract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- Pricing better for core items (top 250 FSU buys)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- Special paper pricing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- Personal purchases allowed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- See under “News” on our site for more details</a:t>
            </a:r>
          </a:p>
          <a:p>
            <a:pPr marL="82296" indent="0">
              <a:buNone/>
            </a:pPr>
            <a:endParaRPr lang="en-US" sz="2400" dirty="0" smtClean="0"/>
          </a:p>
          <a:p>
            <a:r>
              <a:rPr lang="en-US" dirty="0"/>
              <a:t>New contracts for Fleet services</a:t>
            </a:r>
          </a:p>
          <a:p>
            <a:pPr marL="82296" indent="0">
              <a:buNone/>
            </a:pPr>
            <a:r>
              <a:rPr lang="en-US" dirty="0"/>
              <a:t>    - SuperLube and Tallahassee Car Care awarded contract</a:t>
            </a:r>
          </a:p>
          <a:p>
            <a:pPr marL="82296" indent="0">
              <a:buNone/>
            </a:pPr>
            <a:r>
              <a:rPr lang="en-US" dirty="0"/>
              <a:t>    - Maintenance and parts discounted</a:t>
            </a:r>
          </a:p>
          <a:p>
            <a:pPr marL="82296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84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P-Card Updates/Reminders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Minimum card limit is $2500 single transaction/per supplier per day; DDDH can request higher limits via email to </a:t>
            </a:r>
            <a:r>
              <a:rPr lang="en-US" sz="2800" dirty="0" smtClean="0">
                <a:hlinkClick r:id="rId2"/>
              </a:rPr>
              <a:t>nmilburn@fsu.edu</a:t>
            </a:r>
            <a:endParaRPr lang="en-US" sz="2800" dirty="0" smtClean="0"/>
          </a:p>
          <a:p>
            <a:endParaRPr lang="en-US" sz="1200" dirty="0" smtClean="0"/>
          </a:p>
          <a:p>
            <a:r>
              <a:rPr lang="en-US" dirty="0"/>
              <a:t>Check manual for conditional and prohibited purchases on cards </a:t>
            </a:r>
            <a:r>
              <a:rPr lang="en-US" dirty="0" smtClean="0"/>
              <a:t>Obtain </a:t>
            </a:r>
            <a:r>
              <a:rPr lang="en-US" dirty="0"/>
              <a:t>needed waivers prior to making </a:t>
            </a:r>
            <a:r>
              <a:rPr lang="en-US" dirty="0" smtClean="0"/>
              <a:t>purchases</a:t>
            </a:r>
          </a:p>
          <a:p>
            <a:endParaRPr lang="en-US" sz="1200" dirty="0" smtClean="0"/>
          </a:p>
          <a:p>
            <a:r>
              <a:rPr lang="en-US" dirty="0" smtClean="0"/>
              <a:t>Security on web sites; if not there, do not enter card information, buy elsewhere</a:t>
            </a:r>
          </a:p>
          <a:p>
            <a:pPr marL="82296" indent="0">
              <a:buNone/>
            </a:pPr>
            <a:endParaRPr lang="en-US" sz="1200" dirty="0" smtClean="0"/>
          </a:p>
          <a:p>
            <a:r>
              <a:rPr lang="en-US" dirty="0" smtClean="0"/>
              <a:t>Contracts must be used when making purchases if items available</a:t>
            </a:r>
          </a:p>
          <a:p>
            <a:endParaRPr lang="en-US" sz="1200" dirty="0" smtClean="0"/>
          </a:p>
          <a:p>
            <a:r>
              <a:rPr lang="en-US" dirty="0" smtClean="0"/>
              <a:t>Check Shopping Guide for all suppliers on contract with FSU and in particular commodity area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70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Information for FY 16-17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Transitioning requisitioning system; uses same software as SpearMart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- No longer sandwich model</a:t>
            </a:r>
          </a:p>
          <a:p>
            <a:pPr marL="82296" indent="0">
              <a:buNone/>
            </a:pPr>
            <a:r>
              <a:rPr lang="en-US" dirty="0" smtClean="0"/>
              <a:t>    - More User Friendly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- Forms built in to system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- Basically a one-stop shop for requisitions</a:t>
            </a:r>
          </a:p>
          <a:p>
            <a:pPr marL="82296" indent="0">
              <a:buNone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New automated system for onboarding suppliers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- self-service portal for suppliers</a:t>
            </a:r>
          </a:p>
          <a:p>
            <a:pPr marL="82296" indent="0">
              <a:buNone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Training and more information will be forthcoming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1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Questions?</a:t>
            </a:r>
          </a:p>
          <a:p>
            <a:endParaRPr lang="en-US" sz="3200" dirty="0"/>
          </a:p>
          <a:p>
            <a:r>
              <a:rPr lang="en-US" sz="3200" dirty="0" smtClean="0"/>
              <a:t>Nancy Milburn</a:t>
            </a:r>
          </a:p>
          <a:p>
            <a:pPr lvl="1"/>
            <a:r>
              <a:rPr lang="en-US" sz="3200" dirty="0" smtClean="0">
                <a:hlinkClick r:id="rId2"/>
              </a:rPr>
              <a:t>nmilburn@fsu.edu</a:t>
            </a:r>
            <a:r>
              <a:rPr lang="en-US" sz="3200" dirty="0" smtClean="0"/>
              <a:t> or procurement@fsu.edu</a:t>
            </a:r>
          </a:p>
          <a:p>
            <a:pPr lvl="1"/>
            <a:r>
              <a:rPr lang="en-US" sz="3200" dirty="0" smtClean="0"/>
              <a:t>644-6850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18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657600"/>
            <a:ext cx="9144000" cy="259066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Disbursement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Services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1" cy="23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1"/>
            <a:ext cx="10311384" cy="5486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600" dirty="0" smtClean="0"/>
              <a:t>For payment this fiscal year (FY 15-16), the following items must be </a:t>
            </a:r>
            <a:r>
              <a:rPr lang="en-US" sz="2600" b="1" dirty="0" smtClean="0"/>
              <a:t>submitted, fully approved</a:t>
            </a:r>
            <a:r>
              <a:rPr lang="en-US" sz="2600" dirty="0" smtClean="0"/>
              <a:t> </a:t>
            </a:r>
            <a:r>
              <a:rPr lang="en-US" sz="2600" b="1" dirty="0" smtClean="0"/>
              <a:t>by ALL parties</a:t>
            </a:r>
            <a:r>
              <a:rPr lang="en-US" sz="2600" dirty="0" smtClean="0"/>
              <a:t> (including the Traveler) </a:t>
            </a:r>
            <a:r>
              <a:rPr lang="en-US" sz="2600" b="1" dirty="0" smtClean="0"/>
              <a:t>to the</a:t>
            </a:r>
            <a:r>
              <a:rPr lang="en-US" sz="2600" dirty="0" smtClean="0"/>
              <a:t> </a:t>
            </a:r>
            <a:r>
              <a:rPr lang="en-US" sz="2600" b="1" dirty="0" smtClean="0"/>
              <a:t>Travel Pre-Pay Auditor level</a:t>
            </a:r>
            <a:r>
              <a:rPr lang="en-US" sz="2600" dirty="0" smtClean="0"/>
              <a:t> by </a:t>
            </a:r>
            <a:r>
              <a:rPr lang="en-US" sz="2600" b="1" u="sng" dirty="0" smtClean="0">
                <a:solidFill>
                  <a:srgbClr val="C00000"/>
                </a:solidFill>
              </a:rPr>
              <a:t>Monday, June 20, 2016 at 5:00 PM EDT</a:t>
            </a:r>
            <a:r>
              <a:rPr lang="en-US" sz="2600" dirty="0" smtClean="0"/>
              <a:t>:</a:t>
            </a:r>
          </a:p>
          <a:p>
            <a:endParaRPr lang="en-US" sz="2600" dirty="0" smtClean="0"/>
          </a:p>
          <a:p>
            <a:r>
              <a:rPr lang="en-US" sz="2600" b="1" dirty="0" smtClean="0"/>
              <a:t>EXPENSE REPORTS </a:t>
            </a:r>
            <a:r>
              <a:rPr lang="en-US" sz="2600" dirty="0" smtClean="0"/>
              <a:t>(Regular, Travel Card, and Non-Travel)</a:t>
            </a:r>
          </a:p>
          <a:p>
            <a:pPr lvl="2"/>
            <a:r>
              <a:rPr lang="en-US" sz="2600" dirty="0" smtClean="0"/>
              <a:t>Attach </a:t>
            </a:r>
            <a:r>
              <a:rPr lang="en-US" sz="2600" b="1" u="sng" dirty="0" smtClean="0"/>
              <a:t>ALL</a:t>
            </a:r>
            <a:r>
              <a:rPr lang="en-US" sz="2600" dirty="0" smtClean="0"/>
              <a:t> necessary receipts, agendas, justifications, explanations and reference fully approved Travel Authorizations as needed.</a:t>
            </a:r>
          </a:p>
          <a:p>
            <a:pPr marL="658368" lvl="2" indent="0">
              <a:buNone/>
            </a:pPr>
            <a:endParaRPr lang="en-US" sz="1200" dirty="0" smtClean="0"/>
          </a:p>
          <a:p>
            <a:r>
              <a:rPr lang="en-US" sz="2600" b="1" dirty="0" smtClean="0"/>
              <a:t>TRAVEL CASH ADVANCE REQUESTS</a:t>
            </a:r>
            <a:r>
              <a:rPr lang="en-US" sz="2600" dirty="0" smtClean="0"/>
              <a:t>.</a:t>
            </a:r>
          </a:p>
          <a:p>
            <a:pPr marL="82296" indent="0">
              <a:buNone/>
            </a:pPr>
            <a:endParaRPr lang="en-US" sz="1200" dirty="0" smtClean="0"/>
          </a:p>
          <a:p>
            <a:r>
              <a:rPr lang="en-US" sz="2600" b="1" dirty="0" smtClean="0"/>
              <a:t>Deposit</a:t>
            </a:r>
            <a:r>
              <a:rPr lang="en-US" sz="2600" dirty="0" smtClean="0"/>
              <a:t> Expense Refunds for Travel Related Cash Advances and other travel expense items with Student Business Services using Department Expense Refund Form (DT118b) </a:t>
            </a:r>
            <a:r>
              <a:rPr lang="en-US" sz="2600" b="1" u="sng" dirty="0" smtClean="0"/>
              <a:t>on or by 6/20/16</a:t>
            </a:r>
            <a:r>
              <a:rPr lang="en-US" sz="2600" dirty="0" smtClean="0"/>
              <a:t>.</a:t>
            </a:r>
            <a:endParaRPr lang="en-US" sz="2600" dirty="0"/>
          </a:p>
          <a:p>
            <a:pPr marL="658368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44135"/>
            <a:ext cx="10692384" cy="5385265"/>
          </a:xfrm>
        </p:spPr>
        <p:txBody>
          <a:bodyPr>
            <a:normAutofit/>
          </a:bodyPr>
          <a:lstStyle/>
          <a:p>
            <a:pPr marL="393192" indent="0">
              <a:buNone/>
            </a:pPr>
            <a:r>
              <a:rPr lang="en-US" dirty="0" smtClean="0"/>
              <a:t>To prevent year-end backlog of Travel Items please do the following </a:t>
            </a:r>
            <a:r>
              <a:rPr lang="en-US" b="1" dirty="0" smtClean="0"/>
              <a:t>NOW</a:t>
            </a:r>
            <a:r>
              <a:rPr lang="en-US" dirty="0" smtClean="0"/>
              <a:t>:</a:t>
            </a:r>
          </a:p>
          <a:p>
            <a:pPr marL="393192" indent="0">
              <a:buNone/>
            </a:pPr>
            <a:endParaRPr lang="en-US" sz="1200" dirty="0" smtClean="0"/>
          </a:p>
          <a:p>
            <a:pPr marL="1124712" lvl="1" indent="-457200"/>
            <a:r>
              <a:rPr lang="en-US" sz="2600" dirty="0" smtClean="0"/>
              <a:t>View Travel Items (ER, T-Auth, CA) and notify all approvers to approve items not at pre-pay auditor level and continue to follow-up.</a:t>
            </a:r>
          </a:p>
          <a:p>
            <a:pPr marL="667512" lvl="1" indent="0">
              <a:buNone/>
            </a:pPr>
            <a:endParaRPr lang="en-US" sz="2600" dirty="0" smtClean="0"/>
          </a:p>
          <a:p>
            <a:pPr marL="1124712" lvl="1" indent="-457200"/>
            <a:r>
              <a:rPr lang="en-US" sz="2600" dirty="0" smtClean="0"/>
              <a:t>Cancel or Delete Travel Authorizations, Cash Advance Requests, and Expense Reports not needed.</a:t>
            </a:r>
          </a:p>
          <a:p>
            <a:pPr marL="667512" lvl="1" indent="0">
              <a:buNone/>
            </a:pPr>
            <a:endParaRPr lang="en-US" sz="2600" dirty="0" smtClean="0"/>
          </a:p>
          <a:p>
            <a:pPr marL="1124712" lvl="1" indent="-457200"/>
            <a:r>
              <a:rPr lang="en-US" sz="2600" b="1" dirty="0" smtClean="0"/>
              <a:t>Promptly respond to requests made by Travel Pre-Pay Auditors.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10820400" cy="9313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New Auxiliary Expansion Accounts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b="1" u="sng" dirty="0" smtClean="0"/>
              <a:t>ONLY</a:t>
            </a:r>
            <a:r>
              <a:rPr lang="en-US" sz="3100" dirty="0" smtClean="0"/>
              <a:t> Applies to Certain Departments)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10668000" cy="53706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Travel Authorizations – </a:t>
            </a:r>
          </a:p>
          <a:p>
            <a:pPr marL="82296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r>
              <a:rPr lang="en-US" dirty="0" smtClean="0"/>
              <a:t>If Travel Authorization is currently on an old Auxiliary Fund # which will change (remember - only certain departments are affected):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Tx/>
              <a:buChar char="-"/>
            </a:pPr>
            <a:r>
              <a:rPr lang="en-US" dirty="0" smtClean="0"/>
              <a:t>Delete Travel Authorization if not fully approved</a:t>
            </a:r>
          </a:p>
          <a:p>
            <a:pPr marL="914400" lvl="1" indent="-457200">
              <a:buFontTx/>
              <a:buChar char="-"/>
            </a:pPr>
            <a:endParaRPr lang="en-US" sz="1200" dirty="0" smtClean="0"/>
          </a:p>
          <a:p>
            <a:pPr marL="914400" lvl="1" indent="-457200">
              <a:buFontTx/>
              <a:buChar char="-"/>
            </a:pPr>
            <a:r>
              <a:rPr lang="en-US" dirty="0" smtClean="0"/>
              <a:t>Cancel Travel Authorization if fully approved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914400" lvl="1" indent="-457200">
              <a:buFontTx/>
              <a:buChar char="-"/>
            </a:pPr>
            <a:r>
              <a:rPr lang="en-US" dirty="0" smtClean="0"/>
              <a:t>Create new Travel Authorization on July 5th or when budget is available for new fund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4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10820400" cy="825500"/>
          </a:xfrm>
        </p:spPr>
        <p:txBody>
          <a:bodyPr/>
          <a:lstStyle/>
          <a:p>
            <a:pPr algn="ctr"/>
            <a:r>
              <a:rPr lang="en-US" dirty="0" smtClean="0"/>
              <a:t>Accounts Payable/Disbursement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10896600" cy="5715000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n-US" sz="2500" b="1" dirty="0" smtClean="0"/>
              <a:t>SUBMIT, RECEIPT, &amp; APPROVE</a:t>
            </a:r>
            <a:r>
              <a:rPr lang="en-US" sz="2500" dirty="0" smtClean="0"/>
              <a:t> to the AP Processor level by </a:t>
            </a:r>
          </a:p>
          <a:p>
            <a:pPr marL="128016" indent="0" algn="ctr"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Monday, June 20, 2016 at 5:00 PM EDT</a:t>
            </a:r>
            <a:r>
              <a:rPr lang="en-US" sz="2500" dirty="0" smtClean="0"/>
              <a:t> :</a:t>
            </a:r>
          </a:p>
          <a:p>
            <a:pPr marL="402336" lvl="1" indent="0" algn="ctr">
              <a:buNone/>
            </a:pPr>
            <a:endParaRPr lang="en-US" sz="1600" dirty="0" smtClean="0"/>
          </a:p>
          <a:p>
            <a:pPr lvl="2">
              <a:lnSpc>
                <a:spcPct val="150000"/>
              </a:lnSpc>
            </a:pPr>
            <a:r>
              <a:rPr lang="en-US" sz="2200" dirty="0" smtClean="0"/>
              <a:t>Payment Request Forms (PRF) for closed Purchase Orders (include PO #)</a:t>
            </a:r>
          </a:p>
          <a:p>
            <a:pPr lvl="2">
              <a:lnSpc>
                <a:spcPct val="150000"/>
              </a:lnSpc>
            </a:pPr>
            <a:r>
              <a:rPr lang="en-US" sz="2200" dirty="0" smtClean="0"/>
              <a:t>Invoices on Encumbered P.Os (be sure to “receipt” item in OMNI)</a:t>
            </a:r>
          </a:p>
          <a:p>
            <a:pPr lvl="2">
              <a:lnSpc>
                <a:spcPct val="160000"/>
              </a:lnSpc>
            </a:pPr>
            <a:r>
              <a:rPr lang="en-US" sz="2200" dirty="0" smtClean="0"/>
              <a:t>All non-closed, encumbered (non-blanket) &amp; unencumbered payments</a:t>
            </a:r>
          </a:p>
          <a:p>
            <a:pPr lvl="3">
              <a:lnSpc>
                <a:spcPct val="160000"/>
              </a:lnSpc>
            </a:pPr>
            <a:r>
              <a:rPr lang="en-US" sz="2200" dirty="0" smtClean="0"/>
              <a:t>These need to be received </a:t>
            </a:r>
            <a:r>
              <a:rPr lang="en-US" sz="2200" b="1" u="sng" dirty="0" smtClean="0"/>
              <a:t>and</a:t>
            </a:r>
            <a:r>
              <a:rPr lang="en-US" sz="2200" dirty="0" smtClean="0"/>
              <a:t> processed</a:t>
            </a:r>
          </a:p>
          <a:p>
            <a:pPr lvl="2">
              <a:lnSpc>
                <a:spcPct val="150000"/>
              </a:lnSpc>
            </a:pPr>
            <a:r>
              <a:rPr lang="en-US" sz="2200" dirty="0" smtClean="0"/>
              <a:t>Employee Advance Reimbursements and Payments</a:t>
            </a:r>
          </a:p>
          <a:p>
            <a:pPr lvl="2">
              <a:lnSpc>
                <a:spcPct val="150000"/>
              </a:lnSpc>
            </a:pPr>
            <a:r>
              <a:rPr lang="en-US" sz="2200" dirty="0" smtClean="0"/>
              <a:t>Requests for Foreign EFTs (wires) and Drafts</a:t>
            </a:r>
          </a:p>
          <a:p>
            <a:pPr lvl="2">
              <a:lnSpc>
                <a:spcPct val="150000"/>
              </a:lnSpc>
            </a:pPr>
            <a:r>
              <a:rPr lang="en-US" sz="2200" dirty="0" smtClean="0"/>
              <a:t>Payments against Blanket Purchase Orders</a:t>
            </a:r>
          </a:p>
        </p:txBody>
      </p:sp>
    </p:spTree>
    <p:extLst>
      <p:ext uri="{BB962C8B-B14F-4D97-AF65-F5344CB8AC3E}">
        <p14:creationId xmlns:p14="http://schemas.microsoft.com/office/powerpoint/2010/main" val="27422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10311384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Questions?</a:t>
            </a:r>
          </a:p>
          <a:p>
            <a:endParaRPr lang="en-US" dirty="0"/>
          </a:p>
          <a:p>
            <a:r>
              <a:rPr lang="en-US" dirty="0" smtClean="0"/>
              <a:t>Fredrick Ross – Procurement Specialist</a:t>
            </a:r>
          </a:p>
          <a:p>
            <a:pPr lvl="1"/>
            <a:r>
              <a:rPr lang="en-US" dirty="0" smtClean="0">
                <a:hlinkClick r:id="rId3"/>
              </a:rPr>
              <a:t>fross@fsu.edu</a:t>
            </a:r>
            <a:endParaRPr lang="en-US" dirty="0" smtClean="0"/>
          </a:p>
          <a:p>
            <a:pPr lvl="1"/>
            <a:r>
              <a:rPr lang="en-US" dirty="0" smtClean="0"/>
              <a:t>645-0407</a:t>
            </a:r>
          </a:p>
        </p:txBody>
      </p:sp>
    </p:spTree>
    <p:extLst>
      <p:ext uri="{BB962C8B-B14F-4D97-AF65-F5344CB8AC3E}">
        <p14:creationId xmlns:p14="http://schemas.microsoft.com/office/powerpoint/2010/main" val="32028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10896600" cy="825500"/>
          </a:xfrm>
        </p:spPr>
        <p:txBody>
          <a:bodyPr/>
          <a:lstStyle/>
          <a:p>
            <a:pPr algn="ctr"/>
            <a:r>
              <a:rPr lang="en-US" dirty="0" smtClean="0"/>
              <a:t>Accounts Payable/Disbursement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10591800" cy="5105400"/>
          </a:xfrm>
        </p:spPr>
        <p:txBody>
          <a:bodyPr>
            <a:normAutofit/>
          </a:bodyPr>
          <a:lstStyle/>
          <a:p>
            <a:pPr marL="393192" indent="0">
              <a:buNone/>
            </a:pPr>
            <a:r>
              <a:rPr lang="en-US" sz="3200" dirty="0" smtClean="0"/>
              <a:t>Resolve </a:t>
            </a:r>
            <a:r>
              <a:rPr lang="en-US" sz="3200" b="1" u="sng" dirty="0" smtClean="0"/>
              <a:t>ALL</a:t>
            </a:r>
            <a:r>
              <a:rPr lang="en-US" sz="3200" dirty="0" smtClean="0"/>
              <a:t> voucher budget error(s) or voucher(s) </a:t>
            </a:r>
            <a:r>
              <a:rPr lang="en-US" sz="3200" b="1" u="sng" dirty="0" smtClean="0"/>
              <a:t>will be deleted</a:t>
            </a:r>
            <a:r>
              <a:rPr lang="en-US" sz="3200" dirty="0" smtClean="0"/>
              <a:t> and must be re-entered in new fiscal year.</a:t>
            </a:r>
          </a:p>
          <a:p>
            <a:pPr marL="923544" lvl="3" indent="0">
              <a:buNone/>
            </a:pPr>
            <a:endParaRPr lang="en-US" dirty="0" smtClean="0"/>
          </a:p>
          <a:p>
            <a:pPr marL="923544" lvl="3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    Last Day to enter and approve </a:t>
            </a:r>
            <a:r>
              <a:rPr lang="en-US" b="1" u="sng" dirty="0" smtClean="0"/>
              <a:t>ONLY</a:t>
            </a:r>
            <a:r>
              <a:rPr lang="en-US" dirty="0" smtClean="0"/>
              <a:t> ePRFs to the AP level is:</a:t>
            </a:r>
          </a:p>
          <a:p>
            <a:pPr marL="1115568" lvl="4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Friday, June 24, 2016  at 5:00 PM EDT</a:t>
            </a:r>
            <a:r>
              <a:rPr lang="en-US" sz="3200" dirty="0" smtClean="0"/>
              <a:t>.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10826338" cy="927099"/>
          </a:xfrm>
        </p:spPr>
        <p:txBody>
          <a:bodyPr/>
          <a:lstStyle/>
          <a:p>
            <a:pPr algn="ctr"/>
            <a:r>
              <a:rPr lang="en-US" dirty="0" smtClean="0"/>
              <a:t>OMNI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749300"/>
            <a:ext cx="10591800" cy="6108700"/>
          </a:xfrm>
        </p:spPr>
        <p:txBody>
          <a:bodyPr>
            <a:normAutofit/>
          </a:bodyPr>
          <a:lstStyle/>
          <a:p>
            <a:pPr marL="658368" lvl="2" indent="0">
              <a:buNone/>
            </a:pPr>
            <a:endParaRPr lang="en-US" dirty="0" smtClean="0"/>
          </a:p>
          <a:p>
            <a:r>
              <a:rPr lang="en-US" dirty="0" smtClean="0"/>
              <a:t>OMNI access for Travel will be cut off at 5:00 PM EDT on Monday, June 20, 2016.</a:t>
            </a:r>
          </a:p>
          <a:p>
            <a:endParaRPr lang="en-US" sz="1800" dirty="0" smtClean="0"/>
          </a:p>
          <a:p>
            <a:r>
              <a:rPr lang="en-US" dirty="0" smtClean="0"/>
              <a:t>OMNI access to return by noon for all users Tuesday, July 5, 2016.</a:t>
            </a:r>
          </a:p>
          <a:p>
            <a:endParaRPr lang="en-US" sz="1800" dirty="0" smtClean="0"/>
          </a:p>
          <a:p>
            <a:r>
              <a:rPr lang="en-US" dirty="0" smtClean="0"/>
              <a:t>Promptly process:</a:t>
            </a:r>
          </a:p>
          <a:p>
            <a:pPr lvl="1"/>
            <a:r>
              <a:rPr lang="en-US" dirty="0" smtClean="0"/>
              <a:t>Travel Card Items</a:t>
            </a:r>
          </a:p>
          <a:p>
            <a:pPr lvl="1"/>
            <a:r>
              <a:rPr lang="en-US" dirty="0" smtClean="0"/>
              <a:t>Electronic Invoices</a:t>
            </a:r>
          </a:p>
          <a:p>
            <a:pPr lvl="1"/>
            <a:r>
              <a:rPr lang="en-US" dirty="0" smtClean="0"/>
              <a:t>eSettlement Invoices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541501"/>
                </a:solidFill>
              </a:rPr>
              <a:t>Financial Rep Meeting 2016</a:t>
            </a:r>
            <a:endParaRPr lang="en-US" sz="4400" b="1" dirty="0">
              <a:solidFill>
                <a:srgbClr val="54150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74838" y="1219200"/>
            <a:ext cx="10317162" cy="5410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B076"/>
                </a:solidFill>
              </a:rPr>
              <a:t>Presentation available at:</a:t>
            </a:r>
          </a:p>
          <a:p>
            <a:pPr marL="82296" indent="0">
              <a:buNone/>
            </a:pPr>
            <a:r>
              <a:rPr lang="en-US" sz="4000" b="1" dirty="0" smtClean="0">
                <a:solidFill>
                  <a:srgbClr val="C0B076"/>
                </a:solidFill>
              </a:rPr>
              <a:t>	controller.vpfa.fsu.edu/fin_rep</a:t>
            </a:r>
          </a:p>
          <a:p>
            <a:pPr marL="82296" indent="0">
              <a:buNone/>
            </a:pPr>
            <a:endParaRPr lang="en-US" sz="3200" b="1" dirty="0">
              <a:solidFill>
                <a:srgbClr val="CDC09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052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657600"/>
            <a:ext cx="9144000" cy="259066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Student Business Services</a:t>
            </a:r>
          </a:p>
          <a:p>
            <a:r>
              <a:rPr lang="en-US" sz="3200" dirty="0"/>
              <a:t>Accounts Receivables and Collections Update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1" cy="23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Reorganization of both AR and Collections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124200" y="1296232"/>
            <a:ext cx="2438400" cy="685800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Accounts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C000"/>
                </a:solidFill>
              </a:rPr>
              <a:t>Receivables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7000" y="2234962"/>
            <a:ext cx="3352800" cy="699400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C000"/>
              </a:solidFill>
            </a:endParaRPr>
          </a:p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Derek Blauer</a:t>
            </a:r>
            <a:br>
              <a:rPr lang="en-US" sz="1400" dirty="0" smtClean="0">
                <a:solidFill>
                  <a:srgbClr val="FFC000"/>
                </a:solidFill>
              </a:rPr>
            </a:br>
            <a:r>
              <a:rPr lang="en-US" sz="1400" dirty="0" smtClean="0">
                <a:solidFill>
                  <a:srgbClr val="FFC000"/>
                </a:solidFill>
              </a:rPr>
              <a:t>Assistant Director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67000" y="3182344"/>
            <a:ext cx="3352800" cy="804806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Alisha Estep</a:t>
            </a:r>
            <a:br>
              <a:rPr lang="en-US" sz="1400" dirty="0" smtClean="0">
                <a:solidFill>
                  <a:srgbClr val="FFC000"/>
                </a:solidFill>
              </a:rPr>
            </a:br>
            <a:r>
              <a:rPr lang="en-US" sz="1400" dirty="0" smtClean="0">
                <a:solidFill>
                  <a:srgbClr val="FFC000"/>
                </a:solidFill>
              </a:rPr>
              <a:t>Payroll Deductions, Bankruptcy, and</a:t>
            </a:r>
            <a:br>
              <a:rPr lang="en-US" sz="1400" dirty="0" smtClean="0">
                <a:solidFill>
                  <a:srgbClr val="FFC000"/>
                </a:solidFill>
              </a:rPr>
            </a:br>
            <a:r>
              <a:rPr lang="en-US" sz="1400" dirty="0" smtClean="0">
                <a:solidFill>
                  <a:srgbClr val="FFC000"/>
                </a:solidFill>
              </a:rPr>
              <a:t>Returned Checks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2667000" y="4178416"/>
            <a:ext cx="3352800" cy="724381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Derek Hall</a:t>
            </a:r>
          </a:p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Charge Input Management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69969" y="5186837"/>
            <a:ext cx="3352800" cy="724381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Andi Spivey</a:t>
            </a:r>
          </a:p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AR Reconciliations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96200" y="1258620"/>
            <a:ext cx="2438400" cy="685800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Collections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39000" y="2170490"/>
            <a:ext cx="3352800" cy="699400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Ashley Wilmot</a:t>
            </a:r>
            <a:br>
              <a:rPr lang="en-US" sz="1400" dirty="0" smtClean="0">
                <a:solidFill>
                  <a:srgbClr val="FFC000"/>
                </a:solidFill>
              </a:rPr>
            </a:br>
            <a:r>
              <a:rPr lang="en-US" sz="1400" dirty="0" smtClean="0">
                <a:solidFill>
                  <a:srgbClr val="FFC000"/>
                </a:solidFill>
              </a:rPr>
              <a:t>Assistant Director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39000" y="4722346"/>
            <a:ext cx="3352800" cy="699400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Kevin Culligan</a:t>
            </a:r>
            <a:br>
              <a:rPr lang="en-US" sz="1400" dirty="0" smtClean="0">
                <a:solidFill>
                  <a:srgbClr val="FFC000"/>
                </a:solidFill>
              </a:rPr>
            </a:br>
            <a:r>
              <a:rPr lang="en-US" sz="1400" dirty="0" smtClean="0">
                <a:solidFill>
                  <a:srgbClr val="FFC000"/>
                </a:solidFill>
              </a:rPr>
              <a:t>Federal Perkins Loans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239000" y="3877678"/>
            <a:ext cx="3352800" cy="699400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Garrett Ostberg</a:t>
            </a:r>
            <a:br>
              <a:rPr lang="en-US" sz="1400" dirty="0" smtClean="0">
                <a:solidFill>
                  <a:srgbClr val="FFC000"/>
                </a:solidFill>
              </a:rPr>
            </a:br>
            <a:r>
              <a:rPr lang="en-US" sz="1400" dirty="0" smtClean="0">
                <a:solidFill>
                  <a:srgbClr val="FFC000"/>
                </a:solidFill>
              </a:rPr>
              <a:t>Student Financial Specialist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239000" y="3033010"/>
            <a:ext cx="3352800" cy="699400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Ashley Jones</a:t>
            </a:r>
            <a:br>
              <a:rPr lang="en-US" sz="1400" dirty="0" smtClean="0">
                <a:solidFill>
                  <a:srgbClr val="FFC000"/>
                </a:solidFill>
              </a:rPr>
            </a:br>
            <a:r>
              <a:rPr lang="en-US" sz="1400" dirty="0" smtClean="0">
                <a:solidFill>
                  <a:srgbClr val="FFC000"/>
                </a:solidFill>
              </a:rPr>
              <a:t>Collections Manager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50875" y="5567014"/>
            <a:ext cx="3352800" cy="699400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TBD</a:t>
            </a:r>
            <a:br>
              <a:rPr lang="en-US" sz="1400" dirty="0" smtClean="0">
                <a:solidFill>
                  <a:srgbClr val="FFC000"/>
                </a:solidFill>
              </a:rPr>
            </a:br>
            <a:r>
              <a:rPr lang="en-US" sz="1400" dirty="0" smtClean="0">
                <a:solidFill>
                  <a:srgbClr val="FFC000"/>
                </a:solidFill>
              </a:rPr>
              <a:t>Student Financial Specialist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4">
      <a:dk1>
        <a:sysClr val="windowText" lastClr="000000"/>
      </a:dk1>
      <a:lt1>
        <a:sysClr val="window" lastClr="FFFFFF"/>
      </a:lt1>
      <a:dk2>
        <a:srgbClr val="540115"/>
      </a:dk2>
      <a:lt2>
        <a:srgbClr val="E7DEC9"/>
      </a:lt2>
      <a:accent1>
        <a:srgbClr val="717073"/>
      </a:accent1>
      <a:accent2>
        <a:srgbClr val="BD022F"/>
      </a:accent2>
      <a:accent3>
        <a:srgbClr val="0070C0"/>
      </a:accent3>
      <a:accent4>
        <a:srgbClr val="33A75A"/>
      </a:accent4>
      <a:accent5>
        <a:srgbClr val="A375C5"/>
      </a:accent5>
      <a:accent6>
        <a:srgbClr val="C5B07E"/>
      </a:accent6>
      <a:hlink>
        <a:srgbClr val="AC956E"/>
      </a:hlink>
      <a:folHlink>
        <a:srgbClr val="AC956E"/>
      </a:folHlink>
    </a:clrScheme>
    <a:fontScheme name="FSU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3951</TotalTime>
  <Words>2937</Words>
  <Application>Microsoft Office PowerPoint</Application>
  <PresentationFormat>Widescreen</PresentationFormat>
  <Paragraphs>563</Paragraphs>
  <Slides>72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Times New Roman</vt:lpstr>
      <vt:lpstr>Verdana</vt:lpstr>
      <vt:lpstr>Wingdings 2</vt:lpstr>
      <vt:lpstr>Solstice</vt:lpstr>
      <vt:lpstr>Financial Representatives Meeting</vt:lpstr>
      <vt:lpstr>Agenda</vt:lpstr>
      <vt:lpstr>PowerPoint Presentation</vt:lpstr>
      <vt:lpstr>FSU Vehicle Management Program (FVMP)</vt:lpstr>
      <vt:lpstr>FSU Vehicle Management Program (FVMP)</vt:lpstr>
      <vt:lpstr>FSU Vehicle Management Program (FVMP)</vt:lpstr>
      <vt:lpstr>Contact Information</vt:lpstr>
      <vt:lpstr>PowerPoint Presentation</vt:lpstr>
      <vt:lpstr>Reorganization of both AR and Collections</vt:lpstr>
      <vt:lpstr>AR vs Collections – What’s the difference?</vt:lpstr>
      <vt:lpstr>Change in Policy on Student Receivables Registration Stops </vt:lpstr>
      <vt:lpstr>Positive Outcomes </vt:lpstr>
      <vt:lpstr>Contact Information</vt:lpstr>
      <vt:lpstr>PowerPoint Presentation</vt:lpstr>
      <vt:lpstr>PowerPoint Presentation</vt:lpstr>
      <vt:lpstr>Agenda</vt:lpstr>
      <vt:lpstr>Scope Overview</vt:lpstr>
      <vt:lpstr>Goals &amp; Objectives: The Problem</vt:lpstr>
      <vt:lpstr>Goals &amp; Objectives: The Problem  </vt:lpstr>
      <vt:lpstr>Goals &amp; Objectives </vt:lpstr>
      <vt:lpstr>Benefits</vt:lpstr>
      <vt:lpstr>PO Requirement for Internal Purchases</vt:lpstr>
      <vt:lpstr>Requiring PO’s for Internal AR/Billing</vt:lpstr>
      <vt:lpstr>Differences from External Procurement</vt:lpstr>
      <vt:lpstr>Expect more communication soon about the go-live date </vt:lpstr>
      <vt:lpstr>Example Internal PO &amp; Encumbrance</vt:lpstr>
      <vt:lpstr>Example Internal PO &amp; Encumbrance</vt:lpstr>
      <vt:lpstr>Example Internal PO &amp; Encumbrance: Requisition </vt:lpstr>
      <vt:lpstr>Example Internal PO &amp; Encumbrance: Requisition: Postal Services </vt:lpstr>
      <vt:lpstr>Example Internal PO &amp; Encumbrance: Requisition: Postal Services </vt:lpstr>
      <vt:lpstr>Example Internal PO &amp; Encumbrance: Requisition: Postal Services</vt:lpstr>
      <vt:lpstr>Example Internal PO &amp; Encumbrance: Requisition: Postal Services</vt:lpstr>
      <vt:lpstr>Example Internal PO &amp; Encumbrance: Requisition: Postal Services</vt:lpstr>
      <vt:lpstr>Example Internal PO &amp; Encumbrance: Requisition: Postal Services</vt:lpstr>
      <vt:lpstr>Example Internal PO &amp; Encumbrance: Requisition: Postal Services</vt:lpstr>
      <vt:lpstr>Example Internal PO &amp; Encumbrance: Requisition: Postal Services </vt:lpstr>
      <vt:lpstr>Example Internal PO &amp; Encumbrance: Requisition: Postal Services</vt:lpstr>
      <vt:lpstr>Example Internal PO &amp; Encumbrance: Requisition: Postal Services</vt:lpstr>
      <vt:lpstr>Example Internal PO &amp; Encumbrance: Requisition: Postal Services</vt:lpstr>
      <vt:lpstr>Example Internal PO &amp; Encumbrance: Requisition: Postal Services</vt:lpstr>
      <vt:lpstr>Example Internal PO &amp; Encumbrance: Requisition: Postal Services</vt:lpstr>
      <vt:lpstr>Example Internal PO &amp; Encumbrance: Requisition: Postal Services</vt:lpstr>
      <vt:lpstr>Example Internal PO &amp; Encumbrance:</vt:lpstr>
      <vt:lpstr>Example Internal PO &amp; Encumbrance:</vt:lpstr>
      <vt:lpstr>Internal PO &amp; Encumbrance</vt:lpstr>
      <vt:lpstr>Things to know </vt:lpstr>
      <vt:lpstr>Fund Reclassifications/Expansion Designated Funds</vt:lpstr>
      <vt:lpstr>Fund Reclassifications/Expansion Why?</vt:lpstr>
      <vt:lpstr>Fund Reclassifications/Expansion What does this mean for you?</vt:lpstr>
      <vt:lpstr>Fund Reclassifications/Expansion Construction Funds</vt:lpstr>
      <vt:lpstr>E&amp;G Cash</vt:lpstr>
      <vt:lpstr>Contact Information</vt:lpstr>
      <vt:lpstr>PowerPoint Presentation</vt:lpstr>
      <vt:lpstr>Budgeting in Hyperion</vt:lpstr>
      <vt:lpstr>Hyperion User Designations</vt:lpstr>
      <vt:lpstr>ChartField Values Department Page</vt:lpstr>
      <vt:lpstr>Maintaining Departmental Designations</vt:lpstr>
      <vt:lpstr>Contact Information</vt:lpstr>
      <vt:lpstr>PowerPoint Presentation</vt:lpstr>
      <vt:lpstr>Year End Reminders/Dates to Remember</vt:lpstr>
      <vt:lpstr>eProcurement Updates</vt:lpstr>
      <vt:lpstr>P-Card Updates/Reminders</vt:lpstr>
      <vt:lpstr>Upcoming Information for FY 16-17</vt:lpstr>
      <vt:lpstr>Contact Information</vt:lpstr>
      <vt:lpstr>PowerPoint Presentation</vt:lpstr>
      <vt:lpstr>Travel</vt:lpstr>
      <vt:lpstr>Travel</vt:lpstr>
      <vt:lpstr>New Auxiliary Expansion Accounts (ONLY Applies to Certain Departments)</vt:lpstr>
      <vt:lpstr>Accounts Payable/Disbursement Services</vt:lpstr>
      <vt:lpstr>Accounts Payable/Disbursement Services</vt:lpstr>
      <vt:lpstr>OMNI</vt:lpstr>
      <vt:lpstr>Financial Rep Meeting 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Rep Meeting</dc:title>
  <dc:creator>Judd D. Enfinger</dc:creator>
  <cp:lastModifiedBy>Barrett, Lauren M.</cp:lastModifiedBy>
  <cp:revision>445</cp:revision>
  <dcterms:created xsi:type="dcterms:W3CDTF">2009-02-03T16:30:44Z</dcterms:created>
  <dcterms:modified xsi:type="dcterms:W3CDTF">2016-05-26T17:25:37Z</dcterms:modified>
</cp:coreProperties>
</file>