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42"/>
  </p:notesMasterIdLst>
  <p:sldIdLst>
    <p:sldId id="257" r:id="rId3"/>
    <p:sldId id="275" r:id="rId4"/>
    <p:sldId id="285" r:id="rId5"/>
    <p:sldId id="313" r:id="rId6"/>
    <p:sldId id="342" r:id="rId7"/>
    <p:sldId id="350" r:id="rId8"/>
    <p:sldId id="346" r:id="rId9"/>
    <p:sldId id="343" r:id="rId10"/>
    <p:sldId id="276" r:id="rId11"/>
    <p:sldId id="280" r:id="rId12"/>
    <p:sldId id="277" r:id="rId13"/>
    <p:sldId id="283" r:id="rId14"/>
    <p:sldId id="344" r:id="rId15"/>
    <p:sldId id="299" r:id="rId16"/>
    <p:sldId id="316" r:id="rId17"/>
    <p:sldId id="279" r:id="rId18"/>
    <p:sldId id="288" r:id="rId19"/>
    <p:sldId id="287" r:id="rId20"/>
    <p:sldId id="289" r:id="rId21"/>
    <p:sldId id="351" r:id="rId22"/>
    <p:sldId id="291" r:id="rId23"/>
    <p:sldId id="348" r:id="rId24"/>
    <p:sldId id="295" r:id="rId25"/>
    <p:sldId id="296" r:id="rId26"/>
    <p:sldId id="297" r:id="rId27"/>
    <p:sldId id="298" r:id="rId28"/>
    <p:sldId id="315" r:id="rId29"/>
    <p:sldId id="347" r:id="rId30"/>
    <p:sldId id="349" r:id="rId31"/>
    <p:sldId id="302" r:id="rId32"/>
    <p:sldId id="303" r:id="rId33"/>
    <p:sldId id="304" r:id="rId34"/>
    <p:sldId id="320" r:id="rId35"/>
    <p:sldId id="345" r:id="rId36"/>
    <p:sldId id="311" r:id="rId37"/>
    <p:sldId id="271" r:id="rId38"/>
    <p:sldId id="312" r:id="rId39"/>
    <p:sldId id="352" r:id="rId40"/>
    <p:sldId id="264" r:id="rId4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CFC"/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293" autoAdjust="0"/>
  </p:normalViewPr>
  <p:slideViewPr>
    <p:cSldViewPr snapToGrid="0" snapToObjects="1">
      <p:cViewPr varScale="1">
        <p:scale>
          <a:sx n="68" d="100"/>
          <a:sy n="68" d="100"/>
        </p:scale>
        <p:origin x="1608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135CA0-197C-47D1-983D-BB2064F35ED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EDF6D3-57BB-4881-A5A0-316AD17B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15716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Edited 4/24/24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7A477DB1-931C-40AE-BC19-5F46F275C7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217488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36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15716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7A477DB1-931C-40AE-BC19-5F46F275C7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94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376238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43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FA347-BC20-46CF-A12E-AF2C32C6B4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19526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37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285750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23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206375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36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23971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72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420688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37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274638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8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15716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7A477DB1-931C-40AE-BC19-5F46F275C7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68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542925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4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7388" y="104775"/>
            <a:ext cx="3251200" cy="1828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2017998"/>
            <a:ext cx="6577235" cy="7210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35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F6D3-57BB-4881-A5A0-316AD17BC0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9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217488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4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342900"/>
            <a:ext cx="5667375" cy="3187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4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319088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51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25241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8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75" y="265113"/>
            <a:ext cx="6403975" cy="3602037"/>
          </a:xfrm>
          <a:prstGeom prst="rect">
            <a:avLst/>
          </a:prstGeo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76615" indent="-298698" eaLnBrk="0" hangingPunct="0"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94790" indent="-238958" eaLnBrk="0" hangingPunct="0"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72705" indent="-238958" eaLnBrk="0" hangingPunct="0"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150622" indent="-238958" eaLnBrk="0" hangingPunct="0"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628537" indent="-238958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3106453" indent="-238958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584370" indent="-238958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4062285" indent="-238958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43455F-D886-4CBD-B0B4-BDDDED10DD5C}" type="slidenum">
              <a:rPr lang="en-US" sz="1200" baseline="0"/>
              <a:pPr/>
              <a:t>27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390679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75" y="265113"/>
            <a:ext cx="6403975" cy="3602037"/>
          </a:xfrm>
          <a:prstGeom prst="rect">
            <a:avLst/>
          </a:prstGeo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en-US" sz="1100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76615" indent="-298698" eaLnBrk="0" hangingPunct="0"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94790" indent="-238958" eaLnBrk="0" hangingPunct="0"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72705" indent="-238958" eaLnBrk="0" hangingPunct="0"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150622" indent="-238958" eaLnBrk="0" hangingPunct="0"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628537" indent="-238958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3106453" indent="-238958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584370" indent="-238958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4062285" indent="-238958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43455F-D886-4CBD-B0B4-BDDDED10DD5C}" type="slidenum">
              <a:rPr lang="en-US" sz="1200" baseline="0"/>
              <a:pPr/>
              <a:t>28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580468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F6D3-57BB-4881-A5A0-316AD17BC0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7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15716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7A477DB1-931C-40AE-BC19-5F46F275C7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159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542925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3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228600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42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13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F6D3-57BB-4881-A5A0-316AD17BC0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18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F6D3-57BB-4881-A5A0-316AD17BC0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2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542925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7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29686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172043"/>
            <a:ext cx="6577235" cy="49823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7A477DB1-931C-40AE-BC19-5F46F275C7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484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25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57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23971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3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F6D3-57BB-4881-A5A0-316AD17BC0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8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9366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5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9366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5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F6D3-57BB-4881-A5A0-316AD17BC0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50813"/>
            <a:ext cx="5667375" cy="3187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9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47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277501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2789"/>
            <a:ext cx="4040188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375"/>
            <a:ext cx="4040188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2789"/>
            <a:ext cx="4041775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5375"/>
            <a:ext cx="4041775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73674"/>
            <a:ext cx="3008313" cy="951513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673"/>
            <a:ext cx="5111750" cy="406619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5187"/>
            <a:ext cx="3008313" cy="311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3928241"/>
            <a:ext cx="7260896" cy="288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348156"/>
            <a:ext cx="7260896" cy="3481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4216292"/>
            <a:ext cx="7260896" cy="550971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60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5581"/>
            <a:ext cx="8229600" cy="273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27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licies.vpfa.fsu.edu/policies-and-procedures/financial/omni-department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ntroller.vpfa.fsu.edu/services/accounts-payabl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roller.vpfa.fsu.edu/services/accounting-reporting/fund-stru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ntroller.vpfa.fsu.edu/services/accounting-reporting/gl-account-list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ntroller.vpfa.fsu.edu/services/quality-assurance/listserv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policies.vpfa.fsu.edu/policies-and-procedures/financial" TargetMode="External"/><Relationship Id="rId3" Type="http://schemas.openxmlformats.org/officeDocument/2006/relationships/hyperlink" Target="http://controller.vpfa.fsu.edu/" TargetMode="External"/><Relationship Id="rId7" Type="http://schemas.openxmlformats.org/officeDocument/2006/relationships/hyperlink" Target="http://hr.fsu.edu/?page=dept_reps/dept_reps_hom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.fsu.edu/research-offices/sra/" TargetMode="External"/><Relationship Id="rId5" Type="http://schemas.openxmlformats.org/officeDocument/2006/relationships/hyperlink" Target="https://procurement.fsu.edu/" TargetMode="External"/><Relationship Id="rId4" Type="http://schemas.openxmlformats.org/officeDocument/2006/relationships/hyperlink" Target="https://budget.fsu.edu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ntroller.vpfa.fsu.edu/services/accounting-reporting/directory" TargetMode="External"/><Relationship Id="rId7" Type="http://schemas.openxmlformats.org/officeDocument/2006/relationships/hyperlink" Target="http://controller.vpfa.fsu.edu/sites/default/files/media/doc/QA/BTFA01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troller.vpfa.fsu.edu/training" TargetMode="External"/><Relationship Id="rId5" Type="http://schemas.openxmlformats.org/officeDocument/2006/relationships/hyperlink" Target="mailto:CTL-Communication@fsu.edu" TargetMode="External"/><Relationship Id="rId4" Type="http://schemas.openxmlformats.org/officeDocument/2006/relationships/hyperlink" Target="mailto:GeneralAccounting@admin.fsu.edu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jenfinger@fsu.ed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mcmurray@fsu.edu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hyperlink" Target="mailto:training@fsu.edu" TargetMode="External"/><Relationship Id="rId4" Type="http://schemas.openxmlformats.org/officeDocument/2006/relationships/hyperlink" Target="https://fsu.qualtrics.com/jfe/form/SV_5sQ2gOkcis6zw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ies.vpfa.fsu.edu/policies-and-procedures/financial/contract-administration-and-managem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University Accounting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BTAC01</a:t>
            </a:r>
          </a:p>
        </p:txBody>
      </p:sp>
    </p:spTree>
    <p:extLst>
      <p:ext uri="{BB962C8B-B14F-4D97-AF65-F5344CB8AC3E}">
        <p14:creationId xmlns:p14="http://schemas.microsoft.com/office/powerpoint/2010/main" val="81084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9258" y="917900"/>
            <a:ext cx="4815417" cy="77046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MyFSU</a:t>
            </a:r>
            <a:br>
              <a:rPr lang="en-US" sz="4000" dirty="0"/>
            </a:br>
            <a:r>
              <a:rPr lang="en-US" sz="4000" dirty="0"/>
              <a:t>Other Links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5600" y="1973755"/>
            <a:ext cx="3733800" cy="2971800"/>
          </a:xfrm>
        </p:spPr>
        <p:txBody>
          <a:bodyPr numCol="1">
            <a:noAutofit/>
          </a:bodyPr>
          <a:lstStyle/>
          <a:p>
            <a:r>
              <a:rPr lang="en-US" sz="2400" dirty="0"/>
              <a:t>FSU </a:t>
            </a:r>
          </a:p>
          <a:p>
            <a:r>
              <a:rPr lang="en-US" sz="2400" dirty="0"/>
              <a:t>Canvas </a:t>
            </a:r>
          </a:p>
          <a:p>
            <a:r>
              <a:rPr lang="en-US" sz="2400" dirty="0"/>
              <a:t>@fsu </a:t>
            </a:r>
          </a:p>
          <a:p>
            <a:r>
              <a:rPr lang="en-US" sz="2400" dirty="0"/>
              <a:t>Adaptive (Budget)</a:t>
            </a:r>
          </a:p>
          <a:p>
            <a:r>
              <a:rPr lang="en-US" sz="2400" dirty="0">
                <a:latin typeface="+mj-lt"/>
              </a:rPr>
              <a:t>SpearMart</a:t>
            </a:r>
          </a:p>
          <a:p>
            <a:r>
              <a:rPr lang="en-US" sz="2400" dirty="0">
                <a:latin typeface="+mj-lt"/>
              </a:rPr>
              <a:t>FSU Service Center (aka Salesforce)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828CA-C904-41F5-98F9-33D025D6E6F8}"/>
              </a:ext>
            </a:extLst>
          </p:cNvPr>
          <p:cNvSpPr txBox="1"/>
          <p:nvPr/>
        </p:nvSpPr>
        <p:spPr>
          <a:xfrm>
            <a:off x="4616450" y="1973755"/>
            <a:ext cx="4527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Oracle Business Intelligence (BI)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Concur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RAMP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188499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2249" y="935567"/>
            <a:ext cx="8699500" cy="77046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MyFSU</a:t>
            </a:r>
            <a:br>
              <a:rPr lang="en-US" sz="4000" dirty="0"/>
            </a:br>
            <a:r>
              <a:rPr lang="en-US" sz="4000" dirty="0"/>
              <a:t>PeopleSoft Databases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283" y="2444749"/>
            <a:ext cx="7827433" cy="2294467"/>
          </a:xfrm>
        </p:spPr>
        <p:txBody>
          <a:bodyPr numCol="1">
            <a:normAutofit/>
          </a:bodyPr>
          <a:lstStyle/>
          <a:p>
            <a:r>
              <a:rPr lang="en-US" sz="2800" dirty="0"/>
              <a:t>Financials (FI)</a:t>
            </a:r>
          </a:p>
          <a:p>
            <a:r>
              <a:rPr lang="en-US" sz="2800" dirty="0"/>
              <a:t>Human Resources (HR)</a:t>
            </a:r>
          </a:p>
          <a:p>
            <a:r>
              <a:rPr lang="en-US" sz="2800" dirty="0"/>
              <a:t>Student Central aka Campus Solutions (SC)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280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1950" y="980017"/>
            <a:ext cx="8432800" cy="77046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PeopleSoft Financials</a:t>
            </a:r>
            <a:br>
              <a:rPr lang="en-US" sz="4000" dirty="0"/>
            </a:br>
            <a:r>
              <a:rPr lang="en-US" sz="4000" dirty="0"/>
              <a:t>(OMNI)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5600" y="2099733"/>
            <a:ext cx="8432800" cy="3522134"/>
          </a:xfrm>
        </p:spPr>
        <p:txBody>
          <a:bodyPr numCol="1">
            <a:noAutofit/>
          </a:bodyPr>
          <a:lstStyle/>
          <a:p>
            <a:r>
              <a:rPr lang="en-US" sz="2800" dirty="0"/>
              <a:t>Online Management of Networked Information</a:t>
            </a:r>
          </a:p>
          <a:p>
            <a:r>
              <a:rPr lang="en-US" sz="2800" dirty="0"/>
              <a:t>Oracle PeopleSoft Enterprise (ERP) system</a:t>
            </a:r>
          </a:p>
          <a:p>
            <a:r>
              <a:rPr lang="en-US" sz="2800" dirty="0"/>
              <a:t>Implemented in 2004 to replace FLAIR</a:t>
            </a:r>
          </a:p>
          <a:p>
            <a:r>
              <a:rPr lang="en-US" sz="2800" dirty="0"/>
              <a:t>Modular Application</a:t>
            </a:r>
          </a:p>
          <a:p>
            <a:r>
              <a:rPr lang="en-US" sz="2800" dirty="0"/>
              <a:t>Examples of some OMNI Modules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812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track the money?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4511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9258" y="804268"/>
            <a:ext cx="4925483" cy="5090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Ledgers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5600" y="1651000"/>
            <a:ext cx="8655050" cy="3742267"/>
          </a:xfrm>
        </p:spPr>
        <p:txBody>
          <a:bodyPr numCol="1">
            <a:normAutofit/>
          </a:bodyPr>
          <a:lstStyle/>
          <a:p>
            <a:r>
              <a:rPr lang="en-US" sz="2800" dirty="0"/>
              <a:t>Ledger – A set of books that stores budgeting and/or accounting transactions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FSU has two main types of ledgers</a:t>
            </a:r>
          </a:p>
          <a:p>
            <a:pPr lvl="1"/>
            <a:r>
              <a:rPr lang="en-US" dirty="0"/>
              <a:t>ACTUALS (usually referred to as GL)</a:t>
            </a:r>
          </a:p>
          <a:p>
            <a:pPr lvl="1"/>
            <a:r>
              <a:rPr lang="en-US" dirty="0"/>
              <a:t>COMMITMENT CONTROL (KK) = Budget</a:t>
            </a:r>
          </a:p>
        </p:txBody>
      </p:sp>
    </p:spTree>
    <p:extLst>
      <p:ext uri="{BB962C8B-B14F-4D97-AF65-F5344CB8AC3E}">
        <p14:creationId xmlns:p14="http://schemas.microsoft.com/office/powerpoint/2010/main" val="367961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950384"/>
            <a:ext cx="5943600" cy="4953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Business Unit &amp; Set 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3292" y="1832730"/>
            <a:ext cx="5943600" cy="3522134"/>
          </a:xfrm>
        </p:spPr>
        <p:txBody>
          <a:bodyPr numCol="1">
            <a:normAutofit/>
          </a:bodyPr>
          <a:lstStyle/>
          <a:p>
            <a:r>
              <a:rPr lang="en-US" sz="2800" dirty="0"/>
              <a:t>Business Unit (FSU01)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Set ID (SHARE)</a:t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94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1742" y="803880"/>
            <a:ext cx="4870450" cy="5090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ChartFields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025" y="1466850"/>
            <a:ext cx="8489949" cy="3742267"/>
          </a:xfrm>
        </p:spPr>
        <p:txBody>
          <a:bodyPr numCol="1">
            <a:noAutofit/>
          </a:bodyPr>
          <a:lstStyle/>
          <a:p>
            <a:r>
              <a:rPr lang="en-US" sz="2400" dirty="0"/>
              <a:t>A means of classifying or categorizing accounting transactions at a lower level within the system in order to organize and report on the data contained in OMNI</a:t>
            </a:r>
          </a:p>
          <a:p>
            <a:r>
              <a:rPr lang="en-US" sz="2400" dirty="0"/>
              <a:t>Required Chartfields (CFs)</a:t>
            </a:r>
          </a:p>
          <a:p>
            <a:pPr lvl="1"/>
            <a:r>
              <a:rPr lang="en-US" sz="2400" dirty="0"/>
              <a:t>Department ID</a:t>
            </a:r>
          </a:p>
          <a:p>
            <a:pPr lvl="1"/>
            <a:r>
              <a:rPr lang="en-US" sz="2400" dirty="0"/>
              <a:t>Fund Code</a:t>
            </a:r>
          </a:p>
          <a:p>
            <a:pPr lvl="1"/>
            <a:r>
              <a:rPr lang="en-US" sz="2400" dirty="0"/>
              <a:t>Account</a:t>
            </a:r>
          </a:p>
          <a:p>
            <a:r>
              <a:rPr lang="en-US" sz="2400" dirty="0"/>
              <a:t>Project ID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8800" y="757767"/>
            <a:ext cx="8242300" cy="770467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/>
              <a:t>Chartfields</a:t>
            </a:r>
            <a:r>
              <a:rPr lang="en-US" sz="4000" dirty="0"/>
              <a:t> Department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8800" y="1807633"/>
            <a:ext cx="8242300" cy="3522134"/>
          </a:xfrm>
        </p:spPr>
        <p:txBody>
          <a:bodyPr numCol="1">
            <a:normAutofit/>
          </a:bodyPr>
          <a:lstStyle/>
          <a:p>
            <a:r>
              <a:rPr lang="en-US" sz="2800" dirty="0"/>
              <a:t>Area of financial management at FSU</a:t>
            </a:r>
          </a:p>
          <a:p>
            <a:r>
              <a:rPr lang="en-US" sz="2800" dirty="0"/>
              <a:t>DeptID</a:t>
            </a:r>
          </a:p>
          <a:p>
            <a:r>
              <a:rPr lang="en-US" sz="2800" dirty="0"/>
              <a:t>Departments added/maintained by Budget Office</a:t>
            </a:r>
          </a:p>
          <a:p>
            <a:r>
              <a:rPr lang="en-US" sz="2800" dirty="0">
                <a:hlinkClick r:id="rId3"/>
              </a:rPr>
              <a:t>4-OP-D-1</a:t>
            </a:r>
            <a:r>
              <a:rPr lang="en-US" sz="2800" dirty="0"/>
              <a:t> policy</a:t>
            </a:r>
          </a:p>
          <a:p>
            <a:r>
              <a:rPr lang="en-US" sz="2800" dirty="0"/>
              <a:t>FSU_DPT_CODES_DEPTID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806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3550" y="1880204"/>
            <a:ext cx="8426450" cy="3406625"/>
          </a:xfrm>
        </p:spPr>
        <p:txBody>
          <a:bodyPr numCol="1">
            <a:normAutofit fontScale="85000" lnSpcReduction="20000"/>
          </a:bodyPr>
          <a:lstStyle/>
          <a:p>
            <a:r>
              <a:rPr lang="en-US" sz="2400" b="1" i="1" dirty="0"/>
              <a:t>Departments</a:t>
            </a:r>
            <a:r>
              <a:rPr lang="en-US" sz="2400" dirty="0"/>
              <a:t> roll up to </a:t>
            </a:r>
            <a:r>
              <a:rPr lang="en-US" sz="2400" b="1" i="1" dirty="0"/>
              <a:t>Areas</a:t>
            </a:r>
          </a:p>
          <a:p>
            <a:r>
              <a:rPr lang="en-US" sz="2400" b="1" i="1" dirty="0"/>
              <a:t>Areas</a:t>
            </a:r>
            <a:r>
              <a:rPr lang="en-US" sz="2400" dirty="0"/>
              <a:t> roll up to </a:t>
            </a:r>
            <a:r>
              <a:rPr lang="en-US" sz="2400" b="1" i="1" dirty="0"/>
              <a:t>Schools/Colleges</a:t>
            </a:r>
            <a:r>
              <a:rPr lang="en-US" sz="2400" dirty="0"/>
              <a:t> *</a:t>
            </a:r>
          </a:p>
          <a:p>
            <a:r>
              <a:rPr lang="en-US" sz="2400" b="1" i="1" dirty="0"/>
              <a:t>Schools/Colleges</a:t>
            </a:r>
            <a:r>
              <a:rPr lang="en-US" sz="2400" dirty="0"/>
              <a:t> roll up to </a:t>
            </a:r>
            <a:r>
              <a:rPr lang="en-US" sz="2400" b="1" i="1" dirty="0"/>
              <a:t>Divisions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Examples: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1000" dirty="0"/>
              <a:t>* OMNI Schools/Colleges are not always academic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381000" y="1030735"/>
            <a:ext cx="856615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8120" tIns="33020" rIns="198120" bIns="330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25" b="1" kern="1200" cap="none">
                <a:solidFill>
                  <a:srgbClr val="782F40"/>
                </a:solidFill>
                <a:effectLst/>
                <a:latin typeface="Adobe Garamond Pro"/>
                <a:ea typeface="ＭＳ Ｐゴシック" charset="-128"/>
                <a:cs typeface="Adobe Garamond Pro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Chartfields</a:t>
            </a:r>
          </a:p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Department Org Structure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55671"/>
              </p:ext>
            </p:extLst>
          </p:nvPr>
        </p:nvGraphicFramePr>
        <p:xfrm>
          <a:off x="2234141" y="3100093"/>
          <a:ext cx="5723468" cy="14367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1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73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Department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Area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School/College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Division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7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189000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(Theatre)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189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(School of Theatre)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College</a:t>
                      </a: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 of Fine Arts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Academic Affairs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7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029004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(Accounting Services)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029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(Controller’s Office)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AVP Financial Services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Finance &amp;</a:t>
                      </a: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 Administration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4178634623"/>
                  </a:ext>
                </a:extLst>
              </a:tr>
              <a:tr h="38667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028001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(NCT</a:t>
                      </a: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 Service Auxiliary)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108 </a:t>
                      </a: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(Information Technology Service)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Information Technology Service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Academic Affairs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3459885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1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0900" y="700617"/>
            <a:ext cx="7747000" cy="770467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/>
              <a:t>Chartfields</a:t>
            </a:r>
            <a:r>
              <a:rPr lang="en-US" sz="4000" dirty="0"/>
              <a:t> - Fund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2275" y="1471083"/>
            <a:ext cx="8299450" cy="3522134"/>
          </a:xfrm>
        </p:spPr>
        <p:txBody>
          <a:bodyPr numCol="1">
            <a:noAutofit/>
          </a:bodyPr>
          <a:lstStyle/>
          <a:p>
            <a:r>
              <a:rPr lang="en-US" sz="2800" dirty="0"/>
              <a:t>Source of monies</a:t>
            </a:r>
          </a:p>
          <a:p>
            <a:r>
              <a:rPr lang="en-US" sz="2800" dirty="0">
                <a:hlinkClick r:id="rId3"/>
              </a:rPr>
              <a:t>Expenditure Guidelines</a:t>
            </a:r>
            <a:endParaRPr lang="en-US" sz="2800" dirty="0"/>
          </a:p>
          <a:p>
            <a:r>
              <a:rPr lang="en-US" sz="2800" dirty="0"/>
              <a:t>Reporting Requirements</a:t>
            </a:r>
          </a:p>
          <a:p>
            <a:r>
              <a:rPr lang="en-US" sz="2800" dirty="0"/>
              <a:t>Fund Code </a:t>
            </a:r>
          </a:p>
          <a:p>
            <a:r>
              <a:rPr lang="en-US" sz="2800" dirty="0"/>
              <a:t>Created/maintained by Controller’s Office</a:t>
            </a:r>
          </a:p>
          <a:p>
            <a:r>
              <a:rPr lang="en-US" sz="2800" dirty="0">
                <a:hlinkClick r:id="rId4"/>
              </a:rPr>
              <a:t>Fund guidance</a:t>
            </a:r>
            <a:endParaRPr lang="en-US" sz="2800" dirty="0"/>
          </a:p>
          <a:p>
            <a:r>
              <a:rPr lang="en-US" sz="2800" dirty="0"/>
              <a:t>FSU_DPT_CODES_FUND</a:t>
            </a:r>
          </a:p>
        </p:txBody>
      </p:sp>
    </p:spTree>
    <p:extLst>
      <p:ext uri="{BB962C8B-B14F-4D97-AF65-F5344CB8AC3E}">
        <p14:creationId xmlns:p14="http://schemas.microsoft.com/office/powerpoint/2010/main" val="80897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4226" y="740768"/>
            <a:ext cx="4925483" cy="5090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Class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9317" y="1593850"/>
            <a:ext cx="8115300" cy="2488623"/>
          </a:xfrm>
        </p:spPr>
        <p:txBody>
          <a:bodyPr numCol="1">
            <a:normAutofit lnSpcReduction="10000"/>
          </a:bodyPr>
          <a:lstStyle/>
          <a:p>
            <a:r>
              <a:rPr lang="en-US" sz="2400" dirty="0"/>
              <a:t>Your Role in University Accounting</a:t>
            </a:r>
          </a:p>
          <a:p>
            <a:r>
              <a:rPr lang="en-US" sz="2400" dirty="0"/>
              <a:t>How Does the Money Flow?</a:t>
            </a:r>
          </a:p>
          <a:p>
            <a:r>
              <a:rPr lang="en-US" sz="2400" dirty="0"/>
              <a:t>FSU Portal Page</a:t>
            </a:r>
          </a:p>
          <a:p>
            <a:r>
              <a:rPr lang="en-US" sz="2400" dirty="0"/>
              <a:t>How Do We Track the Money?</a:t>
            </a:r>
          </a:p>
          <a:p>
            <a:r>
              <a:rPr lang="en-US" sz="2400" dirty="0"/>
              <a:t>A (Very) Brief Budgeting Overview</a:t>
            </a:r>
          </a:p>
          <a:p>
            <a:r>
              <a:rPr lang="en-US" sz="24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63034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182C3E-93C6-44B0-83BE-02653406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700617"/>
            <a:ext cx="8083550" cy="770467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/>
              <a:t>Chartfields</a:t>
            </a:r>
            <a:r>
              <a:rPr lang="en-US" sz="4000" dirty="0"/>
              <a:t> - Fund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E7AA1-F248-4770-AAFC-681782354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812" y="1389497"/>
            <a:ext cx="6034376" cy="37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19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1400" y="700617"/>
            <a:ext cx="6965950" cy="77046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Chartfields</a:t>
            </a:r>
            <a:r>
              <a:rPr lang="en-US" sz="4000" dirty="0"/>
              <a:t> - Fund Codes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250" y="1566333"/>
            <a:ext cx="8483600" cy="3522134"/>
          </a:xfrm>
        </p:spPr>
        <p:txBody>
          <a:bodyPr numCol="1">
            <a:noAutofit/>
          </a:bodyPr>
          <a:lstStyle/>
          <a:p>
            <a:r>
              <a:rPr lang="en-US" sz="2400" dirty="0"/>
              <a:t>State Funds</a:t>
            </a:r>
          </a:p>
          <a:p>
            <a:pPr lvl="1"/>
            <a:r>
              <a:rPr lang="en-US" sz="2400" dirty="0"/>
              <a:t>Education &amp; General (110)</a:t>
            </a:r>
          </a:p>
          <a:p>
            <a:pPr lvl="1"/>
            <a:r>
              <a:rPr lang="en-US" sz="2400" dirty="0"/>
              <a:t>Carryforward (140)</a:t>
            </a:r>
          </a:p>
          <a:p>
            <a:r>
              <a:rPr lang="en-US" sz="2400" dirty="0"/>
              <a:t>Grantors (520-570) </a:t>
            </a:r>
          </a:p>
          <a:p>
            <a:r>
              <a:rPr lang="en-US" sz="2400" dirty="0"/>
              <a:t>Customers</a:t>
            </a:r>
          </a:p>
          <a:p>
            <a:pPr lvl="1"/>
            <a:r>
              <a:rPr lang="en-US" sz="2400" dirty="0"/>
              <a:t>Auxiliaries (320)</a:t>
            </a:r>
          </a:p>
          <a:p>
            <a:pPr lvl="1"/>
            <a:r>
              <a:rPr lang="en-US" sz="2400" dirty="0"/>
              <a:t>Concessions (620)</a:t>
            </a:r>
          </a:p>
        </p:txBody>
      </p:sp>
    </p:spTree>
    <p:extLst>
      <p:ext uri="{BB962C8B-B14F-4D97-AF65-F5344CB8AC3E}">
        <p14:creationId xmlns:p14="http://schemas.microsoft.com/office/powerpoint/2010/main" val="295100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AB12-49B4-4F48-BB28-B3AF3905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6531"/>
            <a:ext cx="8229600" cy="277501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Students </a:t>
            </a:r>
          </a:p>
          <a:p>
            <a:pPr lvl="1"/>
            <a:r>
              <a:rPr lang="en-US" dirty="0"/>
              <a:t>Miscellaneous Student Fees (301)</a:t>
            </a:r>
          </a:p>
          <a:p>
            <a:pPr lvl="1"/>
            <a:r>
              <a:rPr lang="en-US" dirty="0"/>
              <a:t>Student Activities Fee (610)</a:t>
            </a:r>
          </a:p>
          <a:p>
            <a:pPr lvl="1"/>
            <a:r>
              <a:rPr lang="en-US" dirty="0"/>
              <a:t>Student Technology Fee (615)</a:t>
            </a:r>
          </a:p>
          <a:p>
            <a:pPr lvl="1"/>
            <a:r>
              <a:rPr lang="en-US" dirty="0"/>
              <a:t>Others</a:t>
            </a:r>
          </a:p>
          <a:p>
            <a:r>
              <a:rPr lang="en-US" sz="2800" dirty="0"/>
              <a:t>Donors (599)</a:t>
            </a:r>
          </a:p>
          <a:p>
            <a:r>
              <a:rPr lang="en-US" sz="2800" dirty="0"/>
              <a:t>Construction Funds (8xx)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28BF0E2-54B0-4040-A92E-F2DA3158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125"/>
            <a:ext cx="8229600" cy="73025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Chartfields</a:t>
            </a:r>
            <a:r>
              <a:rPr lang="en-US" sz="4000" dirty="0"/>
              <a:t> - Fund Codes</a:t>
            </a:r>
          </a:p>
        </p:txBody>
      </p:sp>
    </p:spTree>
    <p:extLst>
      <p:ext uri="{BB962C8B-B14F-4D97-AF65-F5344CB8AC3E}">
        <p14:creationId xmlns:p14="http://schemas.microsoft.com/office/powerpoint/2010/main" val="146428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9258" y="700617"/>
            <a:ext cx="4815417" cy="7704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Chartfields</a:t>
            </a:r>
            <a:r>
              <a:rPr lang="en-US" dirty="0"/>
              <a:t> - Account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700" y="1471083"/>
            <a:ext cx="8509000" cy="3522134"/>
          </a:xfrm>
        </p:spPr>
        <p:txBody>
          <a:bodyPr numCol="1">
            <a:noAutofit/>
          </a:bodyPr>
          <a:lstStyle/>
          <a:p>
            <a:r>
              <a:rPr lang="en-US" sz="2400" dirty="0"/>
              <a:t>Used to record, summarize, and/or categorize financial transactions as assets, liabilities, equity, revenues, or expenses</a:t>
            </a:r>
          </a:p>
          <a:p>
            <a:r>
              <a:rPr lang="en-US" sz="2400" dirty="0"/>
              <a:t>Created/maintained by Controller’s Office</a:t>
            </a:r>
          </a:p>
          <a:p>
            <a:r>
              <a:rPr lang="en-US" sz="2400" dirty="0"/>
              <a:t>Two types of Accounts</a:t>
            </a:r>
          </a:p>
          <a:p>
            <a:pPr lvl="1"/>
            <a:r>
              <a:rPr lang="en-US" sz="2400" dirty="0"/>
              <a:t>BUDGETARY (e.g. 740000)</a:t>
            </a:r>
          </a:p>
          <a:p>
            <a:pPr lvl="1"/>
            <a:r>
              <a:rPr lang="en-US" sz="2400" dirty="0"/>
              <a:t>NON-BUDGETARY (e.g. 741121)</a:t>
            </a:r>
          </a:p>
          <a:p>
            <a:r>
              <a:rPr lang="en-US" sz="2400" dirty="0"/>
              <a:t>FSU_DPT_CODES_ACCOUNT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031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9258" y="700617"/>
            <a:ext cx="4815417" cy="7704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Chartfields</a:t>
            </a:r>
            <a:r>
              <a:rPr lang="en-US" dirty="0"/>
              <a:t> - Account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5167" y="1471083"/>
            <a:ext cx="5943600" cy="3522134"/>
          </a:xfrm>
        </p:spPr>
        <p:txBody>
          <a:bodyPr numCol="1"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714500" y="3452284"/>
            <a:ext cx="6826250" cy="143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6040" tIns="33020" rIns="66040" bIns="330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65000"/>
                    <a:lumOff val="35000"/>
                  </a:schemeClr>
                </a:solidFill>
                <a:latin typeface="Calibri"/>
                <a:ea typeface="ＭＳ Ｐゴシック" charset="-128"/>
                <a:cs typeface="Calibri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2">
                    <a:lumMod val="65000"/>
                    <a:lumOff val="35000"/>
                  </a:schemeClr>
                </a:solidFill>
                <a:latin typeface="Calibri"/>
                <a:ea typeface="ＭＳ Ｐゴシック" charset="-128"/>
                <a:cs typeface="Calibri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>
                    <a:lumMod val="65000"/>
                    <a:lumOff val="35000"/>
                  </a:schemeClr>
                </a:solidFill>
                <a:latin typeface="Calibri"/>
                <a:ea typeface="ＭＳ Ｐゴシック" charset="-128"/>
                <a:cs typeface="Calibri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>
                    <a:lumMod val="65000"/>
                    <a:lumOff val="35000"/>
                  </a:schemeClr>
                </a:solidFill>
                <a:latin typeface="Calibri"/>
                <a:ea typeface="ＭＳ Ｐゴシック" charset="-128"/>
                <a:cs typeface="Calibri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>
                    <a:lumMod val="65000"/>
                    <a:lumOff val="35000"/>
                  </a:schemeClr>
                </a:solidFill>
                <a:latin typeface="Calibri"/>
                <a:ea typeface="ＭＳ Ｐゴシック" charset="-128"/>
                <a:cs typeface="Calibri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3"/>
              </a:rPr>
              <a:t>General Ledger Account Lists</a:t>
            </a:r>
            <a:endParaRPr lang="en-US" sz="1800" dirty="0"/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Expense/Revenue Dictionaries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Expense/Revenue Short Lists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Asset and Liability Account Dictionary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FSU_DPT_CODES_CATEGORY_BY_ACCT query</a:t>
            </a:r>
            <a:br>
              <a:rPr lang="en-US" sz="1800" dirty="0"/>
            </a:br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65300" y="1581150"/>
          <a:ext cx="5723467" cy="1761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971624569"/>
                    </a:ext>
                  </a:extLst>
                </a:gridCol>
              </a:tblGrid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Account Type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Example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0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</a:rPr>
                        <a:t> Digit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Increase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Decrease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Current Assets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Cash, Receivables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Non-current Assets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Fixed Assets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417863462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Current Liabilities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Accounts</a:t>
                      </a: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 Payable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3053235102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Non-current Liabilities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Loans Payable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91074396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Equity or Fund Balance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Unrestricted Net Assets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242486232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Revenues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Auxiliary Sales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1944091208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Expenses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Salaries, Office Supplies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3147336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60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9258" y="700617"/>
            <a:ext cx="4815417" cy="770467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Chartfields</a:t>
            </a:r>
            <a:r>
              <a:rPr lang="en-US" dirty="0"/>
              <a:t> -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600" y="1746249"/>
            <a:ext cx="8197850" cy="3246967"/>
          </a:xfrm>
        </p:spPr>
        <p:txBody>
          <a:bodyPr numCol="1">
            <a:noAutofit/>
          </a:bodyPr>
          <a:lstStyle/>
          <a:p>
            <a:r>
              <a:rPr lang="en-US" sz="2800" dirty="0"/>
              <a:t>Required for 3 types of funds</a:t>
            </a:r>
          </a:p>
          <a:p>
            <a:pPr lvl="1"/>
            <a:r>
              <a:rPr lang="en-US" dirty="0"/>
              <a:t>Sponsored Projects (includes FSURF)</a:t>
            </a:r>
          </a:p>
          <a:p>
            <a:pPr lvl="1"/>
            <a:r>
              <a:rPr lang="en-US" dirty="0"/>
              <a:t>Foundation</a:t>
            </a:r>
          </a:p>
          <a:p>
            <a:pPr lvl="1"/>
            <a:r>
              <a:rPr lang="en-US" dirty="0"/>
              <a:t>Construction </a:t>
            </a:r>
          </a:p>
          <a:p>
            <a:r>
              <a:rPr lang="en-US" sz="2800" dirty="0"/>
              <a:t>Additional </a:t>
            </a:r>
            <a:r>
              <a:rPr lang="en-US" sz="2800" dirty="0" err="1"/>
              <a:t>ChartFields</a:t>
            </a:r>
            <a:r>
              <a:rPr lang="en-US" sz="2800" dirty="0"/>
              <a:t> required </a:t>
            </a:r>
          </a:p>
          <a:p>
            <a:r>
              <a:rPr lang="en-US" sz="2800" dirty="0"/>
              <a:t>OMNI Chartfield Project ID</a:t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2849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0" y="751417"/>
            <a:ext cx="8089900" cy="770467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/>
              <a:t>Chartfields</a:t>
            </a:r>
            <a:r>
              <a:rPr lang="en-US" sz="4000" dirty="0"/>
              <a:t> - Optional Chartfields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3550" y="1621366"/>
            <a:ext cx="8350250" cy="3522134"/>
          </a:xfrm>
        </p:spPr>
        <p:txBody>
          <a:bodyPr numCol="1">
            <a:noAutofit/>
          </a:bodyPr>
          <a:lstStyle/>
          <a:p>
            <a:r>
              <a:rPr lang="en-US" sz="2000" dirty="0"/>
              <a:t>Track revenues/expenses at a more detailed or customized level</a:t>
            </a:r>
          </a:p>
          <a:p>
            <a:r>
              <a:rPr lang="en-US" sz="2000" dirty="0"/>
              <a:t>Created/maintained by Controller’s Office</a:t>
            </a:r>
          </a:p>
          <a:p>
            <a:r>
              <a:rPr lang="en-US" sz="2000" dirty="0"/>
              <a:t>Three available</a:t>
            </a:r>
          </a:p>
          <a:p>
            <a:pPr lvl="1"/>
            <a:r>
              <a:rPr lang="en-US" sz="2000" dirty="0"/>
              <a:t>CHARTFIELD 1</a:t>
            </a:r>
          </a:p>
          <a:p>
            <a:pPr lvl="1"/>
            <a:r>
              <a:rPr lang="en-US" sz="2000" dirty="0"/>
              <a:t>CHARTFIELD 2</a:t>
            </a:r>
          </a:p>
          <a:p>
            <a:pPr lvl="1"/>
            <a:r>
              <a:rPr lang="en-US" sz="2000" dirty="0"/>
              <a:t>CHARTFIELD 3</a:t>
            </a:r>
          </a:p>
          <a:p>
            <a:r>
              <a:rPr lang="en-US" sz="2000" dirty="0"/>
              <a:t>Consistency is key</a:t>
            </a:r>
          </a:p>
          <a:p>
            <a:r>
              <a:rPr lang="en-US" sz="2000" dirty="0"/>
              <a:t>Examples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710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597" y="870585"/>
            <a:ext cx="7042806" cy="40271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Fiscal Year &amp; Accounting Period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91144856"/>
              </p:ext>
            </p:extLst>
          </p:nvPr>
        </p:nvGraphicFramePr>
        <p:xfrm>
          <a:off x="609600" y="1594006"/>
          <a:ext cx="2549914" cy="31291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2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baseline="0" dirty="0">
                          <a:solidFill>
                            <a:srgbClr val="000000"/>
                          </a:solidFill>
                        </a:rPr>
                        <a:t>Fiscal Year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baseline="0" dirty="0">
                          <a:solidFill>
                            <a:srgbClr val="000000"/>
                          </a:solidFill>
                        </a:rPr>
                        <a:t>Acct Period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baseline="0" dirty="0">
                          <a:solidFill>
                            <a:srgbClr val="000000"/>
                          </a:solidFill>
                        </a:rPr>
                        <a:t>Calendar Month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July 2020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Aug 2020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Sept 2020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Oct 2020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Nov 2020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kern="1200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Dec 2020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kern="1200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Jan 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kern="1200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Feb 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kern="1200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Mar 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kern="1200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April 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kern="1200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May 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kern="1200" baseline="0" dirty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sz="1000" b="0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June 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2022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 dirty="0">
                          <a:solidFill>
                            <a:srgbClr val="000000"/>
                          </a:solidFill>
                        </a:rPr>
                        <a:t>July 2021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CE44A3-2C3A-4F0E-8764-1E19C1AE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885" y="4180310"/>
            <a:ext cx="5230065" cy="564132"/>
          </a:xfrm>
        </p:spPr>
        <p:txBody>
          <a:bodyPr>
            <a:normAutofit/>
          </a:bodyPr>
          <a:lstStyle/>
          <a:p>
            <a:pPr marL="219269" lvl="1" indent="-219269">
              <a:lnSpc>
                <a:spcPct val="150000"/>
              </a:lnSpc>
              <a:defRPr/>
            </a:pPr>
            <a:r>
              <a:rPr lang="en-US" sz="1625" dirty="0"/>
              <a:t>What fiscal year and period are we currently in?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1265" dirty="0"/>
          </a:p>
        </p:txBody>
      </p:sp>
    </p:spTree>
    <p:extLst>
      <p:ext uri="{BB962C8B-B14F-4D97-AF65-F5344CB8AC3E}">
        <p14:creationId xmlns:p14="http://schemas.microsoft.com/office/powerpoint/2010/main" val="2089671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484" y="870585"/>
            <a:ext cx="5097032" cy="40271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Chartfields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BA3307-587F-4EB8-8DFE-29C631B35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4" y="1813938"/>
            <a:ext cx="7862552" cy="81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544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(Very) Brief Budgeting </a:t>
            </a:r>
            <a:r>
              <a:rPr lang="en-US" dirty="0" err="1"/>
              <a:t>OVerview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0475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700617"/>
            <a:ext cx="8420100" cy="770467"/>
          </a:xfrm>
        </p:spPr>
        <p:txBody>
          <a:bodyPr>
            <a:noAutofit/>
          </a:bodyPr>
          <a:lstStyle/>
          <a:p>
            <a:r>
              <a:rPr lang="en-US" sz="4000" dirty="0"/>
              <a:t>Your Role in University Accounting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350" y="1621366"/>
            <a:ext cx="8331200" cy="3522134"/>
          </a:xfrm>
        </p:spPr>
        <p:txBody>
          <a:bodyPr numCol="1">
            <a:normAutofit/>
          </a:bodyPr>
          <a:lstStyle/>
          <a:p>
            <a:r>
              <a:rPr lang="en-US" sz="2400" dirty="0"/>
              <a:t>Financial Representatives</a:t>
            </a:r>
          </a:p>
          <a:p>
            <a:r>
              <a:rPr lang="en-US" sz="2400" dirty="0"/>
              <a:t>Monitor, manage, approve, reconcile, and/or review financial processes and/or data</a:t>
            </a:r>
          </a:p>
          <a:p>
            <a:r>
              <a:rPr lang="en-US" sz="2400" dirty="0"/>
              <a:t>Many wear multiple hats</a:t>
            </a:r>
          </a:p>
          <a:p>
            <a:r>
              <a:rPr lang="en-US" sz="2400" dirty="0">
                <a:hlinkClick r:id="rId3"/>
              </a:rPr>
              <a:t>FinRep Listserv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9254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4226" y="740768"/>
            <a:ext cx="4925483" cy="5090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Budget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125" y="1504950"/>
            <a:ext cx="8413750" cy="3742267"/>
          </a:xfrm>
        </p:spPr>
        <p:txBody>
          <a:bodyPr numCol="1">
            <a:normAutofit/>
          </a:bodyPr>
          <a:lstStyle/>
          <a:p>
            <a:r>
              <a:rPr lang="en-US" sz="2400" dirty="0"/>
              <a:t>Budget = Authority to spend</a:t>
            </a:r>
          </a:p>
          <a:p>
            <a:r>
              <a:rPr lang="en-US" sz="2400" dirty="0"/>
              <a:t>Departments formulate an annual operating budget for the following fiscal year each April</a:t>
            </a:r>
          </a:p>
          <a:p>
            <a:r>
              <a:rPr lang="en-US" sz="2400" dirty="0"/>
              <a:t>Once approved, budget is recorded in the KK ledgers</a:t>
            </a:r>
          </a:p>
          <a:p>
            <a:r>
              <a:rPr lang="en-US" sz="2400" dirty="0"/>
              <a:t>Each department’s spending is controlled by their budget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2688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0120" y="741892"/>
            <a:ext cx="6363759" cy="50905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Encumbrances vs. Expenses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" y="1250950"/>
            <a:ext cx="8235950" cy="3742267"/>
          </a:xfrm>
        </p:spPr>
        <p:txBody>
          <a:bodyPr numCol="1">
            <a:noAutofit/>
          </a:bodyPr>
          <a:lstStyle/>
          <a:p>
            <a:r>
              <a:rPr lang="en-US" sz="2200" dirty="0"/>
              <a:t>Encumbrances </a:t>
            </a:r>
          </a:p>
          <a:p>
            <a:pPr lvl="1"/>
            <a:r>
              <a:rPr lang="en-US" sz="2200" dirty="0"/>
              <a:t>Purchase Orders</a:t>
            </a:r>
          </a:p>
          <a:p>
            <a:pPr lvl="1"/>
            <a:r>
              <a:rPr lang="en-US" sz="2200" dirty="0"/>
              <a:t>Payroll Appointments</a:t>
            </a:r>
          </a:p>
          <a:p>
            <a:r>
              <a:rPr lang="en-US" sz="2200" dirty="0"/>
              <a:t>Expenses </a:t>
            </a:r>
          </a:p>
          <a:p>
            <a:pPr lvl="1"/>
            <a:r>
              <a:rPr lang="en-US" sz="2200" dirty="0"/>
              <a:t>Voucher</a:t>
            </a:r>
          </a:p>
          <a:p>
            <a:pPr lvl="1"/>
            <a:r>
              <a:rPr lang="en-US" sz="2200" dirty="0"/>
              <a:t>Expense Report</a:t>
            </a:r>
          </a:p>
          <a:p>
            <a:pPr lvl="1"/>
            <a:r>
              <a:rPr lang="en-US" sz="2200" dirty="0"/>
              <a:t>Payroll</a:t>
            </a:r>
          </a:p>
          <a:p>
            <a:r>
              <a:rPr lang="en-US" sz="2200" dirty="0"/>
              <a:t>Unencumbered Expenses</a:t>
            </a:r>
          </a:p>
        </p:txBody>
      </p:sp>
    </p:spTree>
    <p:extLst>
      <p:ext uri="{BB962C8B-B14F-4D97-AF65-F5344CB8AC3E}">
        <p14:creationId xmlns:p14="http://schemas.microsoft.com/office/powerpoint/2010/main" val="3901631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4226" y="740768"/>
            <a:ext cx="4925483" cy="5090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Available Balance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5167" y="1466850"/>
            <a:ext cx="5943600" cy="3742267"/>
          </a:xfrm>
        </p:spPr>
        <p:txBody>
          <a:bodyPr numCol="1"/>
          <a:lstStyle/>
          <a:p>
            <a:pPr marL="0" indent="0">
              <a:buNone/>
            </a:pPr>
            <a:r>
              <a:rPr lang="en-US" sz="2167" dirty="0"/>
              <a:t>BUDGET </a:t>
            </a:r>
          </a:p>
          <a:p>
            <a:pPr marL="0" indent="0">
              <a:buNone/>
            </a:pPr>
            <a:r>
              <a:rPr lang="en-US" sz="2167" dirty="0"/>
              <a:t>  LESS: ENCUMBRANCES</a:t>
            </a:r>
          </a:p>
          <a:p>
            <a:pPr marL="0" indent="0">
              <a:buNone/>
            </a:pPr>
            <a:r>
              <a:rPr lang="en-US" sz="2167" dirty="0"/>
              <a:t>  LESS: EXPENSES</a:t>
            </a:r>
          </a:p>
          <a:p>
            <a:pPr marL="0" indent="0">
              <a:buNone/>
            </a:pPr>
            <a:r>
              <a:rPr lang="en-US" sz="2167" dirty="0"/>
              <a:t>= </a:t>
            </a:r>
            <a:r>
              <a:rPr lang="en-US" sz="2167" b="1" dirty="0"/>
              <a:t>AVAILABLE BALANCE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Available Balance should NEVER be negative.</a:t>
            </a:r>
          </a:p>
        </p:txBody>
      </p:sp>
    </p:spTree>
    <p:extLst>
      <p:ext uri="{BB962C8B-B14F-4D97-AF65-F5344CB8AC3E}">
        <p14:creationId xmlns:p14="http://schemas.microsoft.com/office/powerpoint/2010/main" val="2573808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AEA875-A4FF-4A18-B2EE-03C92A508EE3}"/>
              </a:ext>
            </a:extLst>
          </p:cNvPr>
          <p:cNvSpPr txBox="1"/>
          <p:nvPr/>
        </p:nvSpPr>
        <p:spPr>
          <a:xfrm>
            <a:off x="2286000" y="243325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35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F9C44-CEA9-E8FE-BDE9-4BB7551E8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908957"/>
            <a:ext cx="72294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50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46099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1742" y="734030"/>
            <a:ext cx="4870450" cy="5090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0051" y="1314450"/>
            <a:ext cx="7363884" cy="3742267"/>
          </a:xfrm>
        </p:spPr>
        <p:txBody>
          <a:bodyPr numCol="1">
            <a:normAutofit/>
          </a:bodyPr>
          <a:lstStyle/>
          <a:p>
            <a:r>
              <a:rPr lang="en-US" sz="2400" dirty="0"/>
              <a:t>Controller’s Office Website – </a:t>
            </a:r>
            <a:r>
              <a:rPr lang="en-US" sz="2400" dirty="0">
                <a:hlinkClick r:id="rId3"/>
              </a:rPr>
              <a:t>controller.vpfa.fsu.edu</a:t>
            </a:r>
            <a:r>
              <a:rPr lang="en-US" sz="2400" dirty="0"/>
              <a:t> </a:t>
            </a:r>
          </a:p>
          <a:p>
            <a:r>
              <a:rPr lang="en-US" sz="2400" dirty="0"/>
              <a:t>Other central office websites</a:t>
            </a:r>
          </a:p>
          <a:p>
            <a:pPr lvl="1"/>
            <a:r>
              <a:rPr lang="en-US" sz="2400" dirty="0">
                <a:hlinkClick r:id="rId4"/>
              </a:rPr>
              <a:t>Budget Office</a:t>
            </a:r>
            <a:endParaRPr lang="en-US" sz="2400" dirty="0"/>
          </a:p>
          <a:p>
            <a:pPr lvl="1"/>
            <a:r>
              <a:rPr lang="en-US" sz="2400" dirty="0">
                <a:hlinkClick r:id="rId5"/>
              </a:rPr>
              <a:t>Procurement Services</a:t>
            </a:r>
            <a:endParaRPr lang="en-US" sz="2400" dirty="0"/>
          </a:p>
          <a:p>
            <a:pPr lvl="1"/>
            <a:r>
              <a:rPr lang="en-US" sz="2400" dirty="0">
                <a:hlinkClick r:id="rId6"/>
              </a:rPr>
              <a:t>Sponsored Research</a:t>
            </a:r>
            <a:endParaRPr lang="en-US" sz="2400" dirty="0"/>
          </a:p>
          <a:p>
            <a:pPr lvl="1"/>
            <a:r>
              <a:rPr lang="en-US" sz="2400" dirty="0">
                <a:hlinkClick r:id="rId7"/>
              </a:rPr>
              <a:t>Human Resources</a:t>
            </a:r>
            <a:endParaRPr lang="en-US" sz="2400" dirty="0"/>
          </a:p>
          <a:p>
            <a:r>
              <a:rPr lang="en-US" sz="2400" dirty="0">
                <a:hlinkClick r:id="rId8"/>
              </a:rPr>
              <a:t>Financial Policies &amp; Procedures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8732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1085851"/>
            <a:ext cx="4457700" cy="3340673"/>
          </a:xfrm>
          <a:noFill/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1742" y="734030"/>
            <a:ext cx="4870450" cy="5090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5167" y="1437821"/>
            <a:ext cx="6218767" cy="3742267"/>
          </a:xfrm>
        </p:spPr>
        <p:txBody>
          <a:bodyPr numCol="1">
            <a:normAutofit/>
          </a:bodyPr>
          <a:lstStyle/>
          <a:p>
            <a:r>
              <a:rPr lang="en-US" sz="2400" dirty="0">
                <a:hlinkClick r:id="rId3"/>
              </a:rPr>
              <a:t>Accounting &amp; Reporting Services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GeneralAccounting@admin.fsu.edu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644-5010</a:t>
            </a:r>
          </a:p>
          <a:p>
            <a:r>
              <a:rPr lang="en-US" sz="2400" dirty="0">
                <a:hlinkClick r:id="rId5"/>
              </a:rPr>
              <a:t>CTL-Communication@fsu.edu</a:t>
            </a:r>
            <a:endParaRPr lang="en-US" sz="2400" dirty="0"/>
          </a:p>
          <a:p>
            <a:r>
              <a:rPr lang="en-US" sz="2400" dirty="0"/>
              <a:t>Slides available at </a:t>
            </a:r>
            <a:r>
              <a:rPr lang="en-US" sz="2400" dirty="0">
                <a:hlinkClick r:id="rId6"/>
              </a:rPr>
              <a:t>http://controller.vpfa.fsu.edu/training</a:t>
            </a:r>
            <a:r>
              <a:rPr lang="en-US" sz="2400" dirty="0"/>
              <a:t> </a:t>
            </a:r>
          </a:p>
          <a:p>
            <a:pPr lvl="1"/>
            <a:r>
              <a:rPr lang="en-US" sz="2400" dirty="0">
                <a:hlinkClick r:id="rId7"/>
              </a:rPr>
              <a:t>Located under General Ledger training materials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5237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1742" y="734030"/>
            <a:ext cx="4870450" cy="5090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Presenters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5167" y="1437821"/>
            <a:ext cx="6218767" cy="3742267"/>
          </a:xfrm>
        </p:spPr>
        <p:txBody>
          <a:bodyPr numCol="1">
            <a:normAutofit/>
          </a:bodyPr>
          <a:lstStyle/>
          <a:p>
            <a:r>
              <a:rPr lang="en-US" sz="2400" dirty="0"/>
              <a:t>Judd Enfinger – University Controller</a:t>
            </a:r>
          </a:p>
          <a:p>
            <a:pPr lvl="1"/>
            <a:r>
              <a:rPr lang="en-US" sz="2000" dirty="0">
                <a:hlinkClick r:id="rId3"/>
              </a:rPr>
              <a:t>jenfinger@fsu.edu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850-645-2436</a:t>
            </a:r>
          </a:p>
          <a:p>
            <a:endParaRPr lang="en-US" sz="2400" dirty="0"/>
          </a:p>
          <a:p>
            <a:r>
              <a:rPr lang="en-US" sz="2400" dirty="0"/>
              <a:t>Kimberly McMurray – Senior Associate Controller</a:t>
            </a:r>
          </a:p>
          <a:p>
            <a:pPr lvl="1"/>
            <a:r>
              <a:rPr lang="en-US" sz="2000" dirty="0">
                <a:hlinkClick r:id="rId4"/>
              </a:rPr>
              <a:t>kmcmurray@fsu.edu</a:t>
            </a:r>
            <a:endParaRPr lang="en-US" sz="2000" dirty="0"/>
          </a:p>
          <a:p>
            <a:pPr lvl="1"/>
            <a:r>
              <a:rPr lang="en-US" sz="2000" dirty="0"/>
              <a:t>850-644-9444</a:t>
            </a:r>
          </a:p>
        </p:txBody>
      </p:sp>
    </p:spTree>
    <p:extLst>
      <p:ext uri="{BB962C8B-B14F-4D97-AF65-F5344CB8AC3E}">
        <p14:creationId xmlns:p14="http://schemas.microsoft.com/office/powerpoint/2010/main" val="2175587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We want </a:t>
            </a:r>
            <a:br>
              <a:rPr lang="en" sz="3200" dirty="0"/>
            </a:br>
            <a:r>
              <a:rPr lang="en" sz="3200" dirty="0"/>
              <a:t>your feedback!</a:t>
            </a:r>
            <a:endParaRPr sz="3200" dirty="0"/>
          </a:p>
        </p:txBody>
      </p:sp>
      <p:sp>
        <p:nvSpPr>
          <p:cNvPr id="459" name="Google Shape;459;p23"/>
          <p:cNvSpPr txBox="1">
            <a:spLocks noGrp="1"/>
          </p:cNvSpPr>
          <p:nvPr>
            <p:ph type="body" idx="1"/>
          </p:nvPr>
        </p:nvSpPr>
        <p:spPr>
          <a:xfrm>
            <a:off x="2862439" y="1064001"/>
            <a:ext cx="1858800" cy="494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</a:rPr>
              <a:t>1: Scan the QR Code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460" name="Google Shape;460;p23"/>
          <p:cNvSpPr txBox="1">
            <a:spLocks noGrp="1"/>
          </p:cNvSpPr>
          <p:nvPr>
            <p:ph type="body" idx="2"/>
          </p:nvPr>
        </p:nvSpPr>
        <p:spPr>
          <a:xfrm>
            <a:off x="5341846" y="1303471"/>
            <a:ext cx="2149766" cy="2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2: Visit </a:t>
            </a:r>
            <a:r>
              <a:rPr lang="en-US" dirty="0"/>
              <a:t> </a:t>
            </a:r>
            <a:r>
              <a:rPr lang="en-US" b="1" dirty="0">
                <a:hlinkClick r:id="rId4"/>
              </a:rPr>
              <a:t>fla.st/23SBS9WQ</a:t>
            </a:r>
            <a:r>
              <a:rPr lang="en-US" dirty="0"/>
              <a:t> </a:t>
            </a:r>
            <a:endParaRPr lang="en-US" dirty="0">
              <a:solidFill>
                <a:srgbClr val="4A5C6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46DBB-838D-4C3A-B24B-B82E2F65C2CC}"/>
              </a:ext>
            </a:extLst>
          </p:cNvPr>
          <p:cNvSpPr txBox="1"/>
          <p:nvPr/>
        </p:nvSpPr>
        <p:spPr>
          <a:xfrm>
            <a:off x="311573" y="4776866"/>
            <a:ext cx="6960533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 Light"/>
                <a:cs typeface="Arial"/>
                <a:sym typeface="Arial"/>
              </a:rPr>
              <a:t>Florida State University | Continuous Improvement &amp; Training | Contact us at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 Light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training@fsu.edu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 Light"/>
                <a:cs typeface="Arial"/>
                <a:sym typeface="Arial"/>
              </a:rPr>
              <a:t> with any questions!</a:t>
            </a:r>
          </a:p>
        </p:txBody>
      </p:sp>
      <p:grpSp>
        <p:nvGrpSpPr>
          <p:cNvPr id="9" name="Google Shape;604;p36">
            <a:extLst>
              <a:ext uri="{FF2B5EF4-FFF2-40B4-BE49-F238E27FC236}">
                <a16:creationId xmlns:a16="http://schemas.microsoft.com/office/drawing/2014/main" id="{D664FC02-F63B-4D8C-9174-FD82D4CCBC70}"/>
              </a:ext>
            </a:extLst>
          </p:cNvPr>
          <p:cNvGrpSpPr/>
          <p:nvPr/>
        </p:nvGrpSpPr>
        <p:grpSpPr>
          <a:xfrm>
            <a:off x="4910441" y="1727460"/>
            <a:ext cx="2963987" cy="1828518"/>
            <a:chOff x="1177450" y="241631"/>
            <a:chExt cx="6173152" cy="3616776"/>
          </a:xfrm>
        </p:grpSpPr>
        <p:sp>
          <p:nvSpPr>
            <p:cNvPr id="10" name="Google Shape;605;p36">
              <a:extLst>
                <a:ext uri="{FF2B5EF4-FFF2-40B4-BE49-F238E27FC236}">
                  <a16:creationId xmlns:a16="http://schemas.microsoft.com/office/drawing/2014/main" id="{4A03A071-5DB4-49C5-8204-3BE1A62DD3CD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606;p36">
              <a:extLst>
                <a:ext uri="{FF2B5EF4-FFF2-40B4-BE49-F238E27FC236}">
                  <a16:creationId xmlns:a16="http://schemas.microsoft.com/office/drawing/2014/main" id="{2C37CB44-5C8A-4540-92D0-32CCB7E3C6B2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607;p36">
              <a:extLst>
                <a:ext uri="{FF2B5EF4-FFF2-40B4-BE49-F238E27FC236}">
                  <a16:creationId xmlns:a16="http://schemas.microsoft.com/office/drawing/2014/main" id="{F4AEA945-0863-49F8-B30B-A658C3F1C6A3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08;p36">
              <a:extLst>
                <a:ext uri="{FF2B5EF4-FFF2-40B4-BE49-F238E27FC236}">
                  <a16:creationId xmlns:a16="http://schemas.microsoft.com/office/drawing/2014/main" id="{8E872FD1-F98F-4E09-95E4-1C53B16444D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A74DBB-28AC-4361-B95C-E09EE6D68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238" y="1890940"/>
            <a:ext cx="2136903" cy="1414945"/>
          </a:xfrm>
          <a:prstGeom prst="rect">
            <a:avLst/>
          </a:prstGeom>
        </p:spPr>
      </p:pic>
      <p:grpSp>
        <p:nvGrpSpPr>
          <p:cNvPr id="22" name="Google Shape;592;p35">
            <a:extLst>
              <a:ext uri="{FF2B5EF4-FFF2-40B4-BE49-F238E27FC236}">
                <a16:creationId xmlns:a16="http://schemas.microsoft.com/office/drawing/2014/main" id="{08A1CB4C-F1FC-4C90-88F1-FB8F143EB526}"/>
              </a:ext>
            </a:extLst>
          </p:cNvPr>
          <p:cNvGrpSpPr/>
          <p:nvPr/>
        </p:nvGrpSpPr>
        <p:grpSpPr>
          <a:xfrm>
            <a:off x="3030714" y="1412955"/>
            <a:ext cx="1369733" cy="2052419"/>
            <a:chOff x="2112475" y="238124"/>
            <a:chExt cx="3395050" cy="5238750"/>
          </a:xfrm>
        </p:grpSpPr>
        <p:sp>
          <p:nvSpPr>
            <p:cNvPr id="23" name="Google Shape;593;p35">
              <a:extLst>
                <a:ext uri="{FF2B5EF4-FFF2-40B4-BE49-F238E27FC236}">
                  <a16:creationId xmlns:a16="http://schemas.microsoft.com/office/drawing/2014/main" id="{D87EBF2E-23B3-478B-BE44-48AD10843C4E}"/>
                </a:ext>
              </a:extLst>
            </p:cNvPr>
            <p:cNvSpPr/>
            <p:nvPr/>
          </p:nvSpPr>
          <p:spPr>
            <a:xfrm>
              <a:off x="2112475" y="238124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94;p35">
              <a:extLst>
                <a:ext uri="{FF2B5EF4-FFF2-40B4-BE49-F238E27FC236}">
                  <a16:creationId xmlns:a16="http://schemas.microsoft.com/office/drawing/2014/main" id="{83A6113B-3FCF-456D-851E-1903E609E3F7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95;p35">
              <a:extLst>
                <a:ext uri="{FF2B5EF4-FFF2-40B4-BE49-F238E27FC236}">
                  <a16:creationId xmlns:a16="http://schemas.microsoft.com/office/drawing/2014/main" id="{570A5B12-CD9E-47C0-99BE-7934BAC3F5F0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96;p35">
              <a:extLst>
                <a:ext uri="{FF2B5EF4-FFF2-40B4-BE49-F238E27FC236}">
                  <a16:creationId xmlns:a16="http://schemas.microsoft.com/office/drawing/2014/main" id="{7891781D-1BBF-46C1-8EA9-027C5679015D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E095729F-CED6-4A4B-B5B4-FD4D85F3901C}"/>
              </a:ext>
            </a:extLst>
          </p:cNvPr>
          <p:cNvCxnSpPr>
            <a:cxnSpLocks/>
          </p:cNvCxnSpPr>
          <p:nvPr/>
        </p:nvCxnSpPr>
        <p:spPr>
          <a:xfrm>
            <a:off x="4504415" y="1971355"/>
            <a:ext cx="534036" cy="469676"/>
          </a:xfrm>
          <a:prstGeom prst="curvedConnector3">
            <a:avLst>
              <a:gd name="adj1" fmla="val 46433"/>
            </a:avLst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Qr code&#10;&#10;Description automatically generated">
            <a:extLst>
              <a:ext uri="{FF2B5EF4-FFF2-40B4-BE49-F238E27FC236}">
                <a16:creationId xmlns:a16="http://schemas.microsoft.com/office/drawing/2014/main" id="{18214323-E277-1F57-5FFA-6CF5608C5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1354" y="1783590"/>
            <a:ext cx="1318744" cy="131069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EFD59-4BFB-BCDA-E1F4-81DD92343AA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713200" y="3877851"/>
            <a:ext cx="4917930" cy="2739300"/>
          </a:xfrm>
        </p:spPr>
        <p:txBody>
          <a:bodyPr/>
          <a:lstStyle/>
          <a:p>
            <a:pPr marL="146050" indent="0">
              <a:buNone/>
            </a:pPr>
            <a:r>
              <a:rPr lang="en-US" b="1" dirty="0"/>
              <a:t>Note:</a:t>
            </a:r>
            <a:r>
              <a:rPr lang="en-US" dirty="0"/>
              <a:t> Make sure to select </a:t>
            </a:r>
            <a:r>
              <a:rPr lang="en-US" b="1" dirty="0"/>
              <a:t>Introduction to University Accounting </a:t>
            </a:r>
            <a:r>
              <a:rPr lang="en-US" dirty="0"/>
              <a:t>in the survey drop-down!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751417"/>
            <a:ext cx="8623300" cy="8805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Department Financial Operational Roles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BD70D-AB79-4D92-B785-34B49892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Budget Manager</a:t>
            </a:r>
          </a:p>
          <a:p>
            <a:r>
              <a:rPr lang="en-US" sz="2400" dirty="0"/>
              <a:t>Dean, Director, Department Head or Chair (DDDHC)</a:t>
            </a:r>
          </a:p>
          <a:p>
            <a:r>
              <a:rPr lang="en-US" sz="2400" dirty="0"/>
              <a:t>Authorized Signer</a:t>
            </a:r>
          </a:p>
          <a:p>
            <a:pPr lvl="1"/>
            <a:r>
              <a:rPr lang="en-US" sz="2400" dirty="0">
                <a:hlinkClick r:id="rId3"/>
              </a:rPr>
              <a:t>Contract Administration &amp; </a:t>
            </a:r>
            <a:r>
              <a:rPr lang="en-US" sz="2400" dirty="0" err="1">
                <a:hlinkClick r:id="rId3"/>
              </a:rPr>
              <a:t>Mgmt</a:t>
            </a:r>
            <a:r>
              <a:rPr lang="en-US" sz="2400" dirty="0">
                <a:hlinkClick r:id="rId3"/>
              </a:rPr>
              <a:t> Policy (4-OP-D-4)</a:t>
            </a:r>
            <a:endParaRPr lang="en-US" sz="2400" dirty="0"/>
          </a:p>
          <a:p>
            <a:r>
              <a:rPr lang="en-US" sz="2400" dirty="0"/>
              <a:t>FSU_DPT_DEPARTMENT_ROLES</a:t>
            </a:r>
          </a:p>
        </p:txBody>
      </p:sp>
    </p:spTree>
    <p:extLst>
      <p:ext uri="{BB962C8B-B14F-4D97-AF65-F5344CB8AC3E}">
        <p14:creationId xmlns:p14="http://schemas.microsoft.com/office/powerpoint/2010/main" val="215345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MONEY FLOW?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3380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1742" y="734030"/>
            <a:ext cx="4870450" cy="509058"/>
          </a:xfrm>
        </p:spPr>
        <p:txBody>
          <a:bodyPr/>
          <a:lstStyle/>
          <a:p>
            <a:pPr algn="ctr"/>
            <a:r>
              <a:rPr lang="en-US" sz="2600" dirty="0"/>
              <a:t>How Does the Money Flow?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E73F5-A93E-4F4F-80BE-B0E6A699D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125105"/>
            <a:ext cx="6343650" cy="39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7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1742" y="734030"/>
            <a:ext cx="5653336" cy="6818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dirty="0"/>
              <a:t>Fiscal Year 2022/23 Revenues by Source</a:t>
            </a:r>
            <a:br>
              <a:rPr lang="en-US" sz="2600" dirty="0"/>
            </a:br>
            <a:r>
              <a:rPr lang="en-US" sz="2600" dirty="0"/>
              <a:t>(In Thousands)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72728D0-D689-EB72-32EB-8AF3395F3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059490"/>
              </p:ext>
            </p:extLst>
          </p:nvPr>
        </p:nvGraphicFramePr>
        <p:xfrm>
          <a:off x="1904067" y="1672511"/>
          <a:ext cx="5331712" cy="230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190872" imgH="1809664" progId="Excel.Sheet.12">
                  <p:embed/>
                </p:oleObj>
              </mc:Choice>
              <mc:Fallback>
                <p:oleObj name="Worksheet" r:id="rId3" imgW="4190872" imgH="18096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4067" y="1672511"/>
                        <a:ext cx="5331712" cy="2302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50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FSU Portal page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5548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2633" y="700617"/>
            <a:ext cx="4968670" cy="5090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myFSU</a:t>
            </a:r>
            <a:r>
              <a:rPr lang="en-US" dirty="0"/>
              <a:t> (Portal Page)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A3C94-DF48-4CB2-A8F1-A7C0AA9BC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82" r="6214" b="13906"/>
          <a:stretch/>
        </p:blipFill>
        <p:spPr>
          <a:xfrm>
            <a:off x="195309" y="1295422"/>
            <a:ext cx="8575829" cy="36760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C36804-DD75-421C-B696-369B84E0AF1B}"/>
              </a:ext>
            </a:extLst>
          </p:cNvPr>
          <p:cNvSpPr/>
          <p:nvPr/>
        </p:nvSpPr>
        <p:spPr>
          <a:xfrm>
            <a:off x="7918882" y="1580225"/>
            <a:ext cx="426128" cy="177554"/>
          </a:xfrm>
          <a:prstGeom prst="rect">
            <a:avLst/>
          </a:prstGeom>
          <a:solidFill>
            <a:srgbClr val="FDFCF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49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Garnet_HighDef</Template>
  <TotalTime>1937</TotalTime>
  <Words>1092</Words>
  <Application>Microsoft Office PowerPoint</Application>
  <PresentationFormat>On-screen Show (16:9)</PresentationFormat>
  <Paragraphs>339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Lato Light</vt:lpstr>
      <vt:lpstr>Roboto Slab Regular</vt:lpstr>
      <vt:lpstr>Times New Roman</vt:lpstr>
      <vt:lpstr>Garnet_HighDef-1</vt:lpstr>
      <vt:lpstr>Kent template</vt:lpstr>
      <vt:lpstr>Worksheet</vt:lpstr>
      <vt:lpstr>Introduction to University Accounting</vt:lpstr>
      <vt:lpstr>Class Objectives</vt:lpstr>
      <vt:lpstr>Your Role in University Accounting</vt:lpstr>
      <vt:lpstr>Department Financial Operational Roles</vt:lpstr>
      <vt:lpstr>HOW DOES THE MONEY FLOW?</vt:lpstr>
      <vt:lpstr>How Does the Money Flow?</vt:lpstr>
      <vt:lpstr>Fiscal Year 2022/23 Revenues by Source (In Thousands)</vt:lpstr>
      <vt:lpstr>FSU Portal page</vt:lpstr>
      <vt:lpstr>myFSU (Portal Page)</vt:lpstr>
      <vt:lpstr>MyFSU Other Links</vt:lpstr>
      <vt:lpstr>MyFSU PeopleSoft Databases</vt:lpstr>
      <vt:lpstr>PeopleSoft Financials (OMNI)</vt:lpstr>
      <vt:lpstr>How do we track the money?</vt:lpstr>
      <vt:lpstr>Ledgers</vt:lpstr>
      <vt:lpstr>Business Unit &amp; Set ID</vt:lpstr>
      <vt:lpstr>ChartFields</vt:lpstr>
      <vt:lpstr>Chartfields Department</vt:lpstr>
      <vt:lpstr>PowerPoint Presentation</vt:lpstr>
      <vt:lpstr>Chartfields - Fund</vt:lpstr>
      <vt:lpstr>Chartfields - Fund</vt:lpstr>
      <vt:lpstr>Chartfields - Fund Codes</vt:lpstr>
      <vt:lpstr>Chartfields - Fund Codes</vt:lpstr>
      <vt:lpstr>Chartfields - Account</vt:lpstr>
      <vt:lpstr>Chartfields - Account</vt:lpstr>
      <vt:lpstr>Chartfields - Project</vt:lpstr>
      <vt:lpstr>Chartfields - Optional Chartfields</vt:lpstr>
      <vt:lpstr>Fiscal Year &amp; Accounting Period</vt:lpstr>
      <vt:lpstr>Chartfields Example</vt:lpstr>
      <vt:lpstr>A (Very) Brief Budgeting OVerview</vt:lpstr>
      <vt:lpstr>Budget</vt:lpstr>
      <vt:lpstr>Encumbrances vs. Expenses</vt:lpstr>
      <vt:lpstr>Available Balance</vt:lpstr>
      <vt:lpstr>PowerPoint Presentation</vt:lpstr>
      <vt:lpstr>Resources</vt:lpstr>
      <vt:lpstr>Resources</vt:lpstr>
      <vt:lpstr>Questions?</vt:lpstr>
      <vt:lpstr>Contacts</vt:lpstr>
      <vt:lpstr>Presenters</vt:lpstr>
      <vt:lpstr>We want  your feedback!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University Accounting</dc:title>
  <dc:creator>Gil Page</dc:creator>
  <cp:lastModifiedBy>Ellen Rider</cp:lastModifiedBy>
  <cp:revision>17</cp:revision>
  <cp:lastPrinted>2021-09-28T21:28:41Z</cp:lastPrinted>
  <dcterms:created xsi:type="dcterms:W3CDTF">2021-09-28T19:03:05Z</dcterms:created>
  <dcterms:modified xsi:type="dcterms:W3CDTF">2024-04-24T15:18:37Z</dcterms:modified>
</cp:coreProperties>
</file>