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63"/>
  </p:notesMasterIdLst>
  <p:handoutMasterIdLst>
    <p:handoutMasterId r:id="rId64"/>
  </p:handoutMasterIdLst>
  <p:sldIdLst>
    <p:sldId id="256" r:id="rId6"/>
    <p:sldId id="257" r:id="rId7"/>
    <p:sldId id="322" r:id="rId8"/>
    <p:sldId id="258" r:id="rId9"/>
    <p:sldId id="260" r:id="rId10"/>
    <p:sldId id="314" r:id="rId11"/>
    <p:sldId id="280" r:id="rId12"/>
    <p:sldId id="261" r:id="rId13"/>
    <p:sldId id="262" r:id="rId14"/>
    <p:sldId id="285" r:id="rId15"/>
    <p:sldId id="279" r:id="rId16"/>
    <p:sldId id="263" r:id="rId17"/>
    <p:sldId id="266" r:id="rId18"/>
    <p:sldId id="264" r:id="rId19"/>
    <p:sldId id="265" r:id="rId20"/>
    <p:sldId id="267" r:id="rId21"/>
    <p:sldId id="268" r:id="rId22"/>
    <p:sldId id="269" r:id="rId23"/>
    <p:sldId id="270" r:id="rId24"/>
    <p:sldId id="271" r:id="rId25"/>
    <p:sldId id="273" r:id="rId26"/>
    <p:sldId id="274" r:id="rId27"/>
    <p:sldId id="278" r:id="rId28"/>
    <p:sldId id="318" r:id="rId29"/>
    <p:sldId id="319" r:id="rId30"/>
    <p:sldId id="320" r:id="rId31"/>
    <p:sldId id="321" r:id="rId32"/>
    <p:sldId id="281" r:id="rId33"/>
    <p:sldId id="283" r:id="rId34"/>
    <p:sldId id="284" r:id="rId35"/>
    <p:sldId id="286" r:id="rId36"/>
    <p:sldId id="287" r:id="rId37"/>
    <p:sldId id="288" r:id="rId38"/>
    <p:sldId id="289" r:id="rId39"/>
    <p:sldId id="275" r:id="rId40"/>
    <p:sldId id="272" r:id="rId41"/>
    <p:sldId id="310" r:id="rId42"/>
    <p:sldId id="290" r:id="rId43"/>
    <p:sldId id="291" r:id="rId44"/>
    <p:sldId id="294" r:id="rId45"/>
    <p:sldId id="296" r:id="rId46"/>
    <p:sldId id="297" r:id="rId47"/>
    <p:sldId id="298" r:id="rId48"/>
    <p:sldId id="299" r:id="rId49"/>
    <p:sldId id="300" r:id="rId50"/>
    <p:sldId id="301" r:id="rId51"/>
    <p:sldId id="303" r:id="rId52"/>
    <p:sldId id="302" r:id="rId53"/>
    <p:sldId id="304" r:id="rId54"/>
    <p:sldId id="305" r:id="rId55"/>
    <p:sldId id="307" r:id="rId56"/>
    <p:sldId id="306" r:id="rId57"/>
    <p:sldId id="308" r:id="rId58"/>
    <p:sldId id="312" r:id="rId59"/>
    <p:sldId id="311" r:id="rId60"/>
    <p:sldId id="324" r:id="rId61"/>
    <p:sldId id="323" r:id="rId6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A33F9-3042-4917-B76C-27980ABCB7BE}" v="9" dt="2024-04-26T15:40:32.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6722" autoAdjust="0"/>
  </p:normalViewPr>
  <p:slideViewPr>
    <p:cSldViewPr snapToGrid="0" snapToObjects="1">
      <p:cViewPr varScale="1">
        <p:scale>
          <a:sx n="99" d="100"/>
          <a:sy n="99" d="100"/>
        </p:scale>
        <p:origin x="2004" y="78"/>
      </p:cViewPr>
      <p:guideLst>
        <p:guide orient="horz" pos="2160"/>
        <p:guide pos="2880"/>
      </p:guideLst>
    </p:cSldViewPr>
  </p:slideViewPr>
  <p:outlineViewPr>
    <p:cViewPr>
      <p:scale>
        <a:sx n="33" d="100"/>
        <a:sy n="33" d="100"/>
      </p:scale>
      <p:origin x="0" y="-23814"/>
    </p:cViewPr>
  </p:outlineViewPr>
  <p:notesTextViewPr>
    <p:cViewPr>
      <p:scale>
        <a:sx n="100" d="100"/>
        <a:sy n="100" d="100"/>
      </p:scale>
      <p:origin x="0" y="0"/>
    </p:cViewPr>
  </p:notesTextViewPr>
  <p:notesViewPr>
    <p:cSldViewPr snapToGrid="0" snapToObjects="1">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alladay" userId="49d245d8-1ff0-41d7-924b-ade677c6d421" providerId="ADAL" clId="{D7EA33F9-3042-4917-B76C-27980ABCB7BE}"/>
    <pc:docChg chg="undo custSel addSld delSld modSld">
      <pc:chgData name="Daniel Halladay" userId="49d245d8-1ff0-41d7-924b-ade677c6d421" providerId="ADAL" clId="{D7EA33F9-3042-4917-B76C-27980ABCB7BE}" dt="2024-04-26T19:32:21.121" v="1333" actId="20577"/>
      <pc:docMkLst>
        <pc:docMk/>
      </pc:docMkLst>
      <pc:sldChg chg="modSp mod">
        <pc:chgData name="Daniel Halladay" userId="49d245d8-1ff0-41d7-924b-ade677c6d421" providerId="ADAL" clId="{D7EA33F9-3042-4917-B76C-27980ABCB7BE}" dt="2024-04-26T14:36:06.477" v="3" actId="20577"/>
        <pc:sldMkLst>
          <pc:docMk/>
          <pc:sldMk cId="810847300" sldId="256"/>
        </pc:sldMkLst>
        <pc:spChg chg="mod">
          <ac:chgData name="Daniel Halladay" userId="49d245d8-1ff0-41d7-924b-ade677c6d421" providerId="ADAL" clId="{D7EA33F9-3042-4917-B76C-27980ABCB7BE}" dt="2024-04-26T14:36:06.477" v="3" actId="20577"/>
          <ac:spMkLst>
            <pc:docMk/>
            <pc:sldMk cId="810847300" sldId="256"/>
            <ac:spMk id="4" creationId="{DF32B06D-2D3B-40D0-92CA-88FE8632FBF8}"/>
          </ac:spMkLst>
        </pc:spChg>
      </pc:sldChg>
      <pc:sldChg chg="modSp mod">
        <pc:chgData name="Daniel Halladay" userId="49d245d8-1ff0-41d7-924b-ade677c6d421" providerId="ADAL" clId="{D7EA33F9-3042-4917-B76C-27980ABCB7BE}" dt="2024-04-26T14:42:01.729" v="461" actId="20577"/>
        <pc:sldMkLst>
          <pc:docMk/>
          <pc:sldMk cId="3809448744" sldId="268"/>
        </pc:sldMkLst>
        <pc:spChg chg="mod">
          <ac:chgData name="Daniel Halladay" userId="49d245d8-1ff0-41d7-924b-ade677c6d421" providerId="ADAL" clId="{D7EA33F9-3042-4917-B76C-27980ABCB7BE}" dt="2024-04-26T14:42:01.729" v="461" actId="20577"/>
          <ac:spMkLst>
            <pc:docMk/>
            <pc:sldMk cId="3809448744" sldId="268"/>
            <ac:spMk id="3" creationId="{00000000-0000-0000-0000-000000000000}"/>
          </ac:spMkLst>
        </pc:spChg>
      </pc:sldChg>
      <pc:sldChg chg="modSp mod">
        <pc:chgData name="Daniel Halladay" userId="49d245d8-1ff0-41d7-924b-ade677c6d421" providerId="ADAL" clId="{D7EA33F9-3042-4917-B76C-27980ABCB7BE}" dt="2024-04-26T14:42:41.328" v="585" actId="5793"/>
        <pc:sldMkLst>
          <pc:docMk/>
          <pc:sldMk cId="1146473618" sldId="269"/>
        </pc:sldMkLst>
        <pc:spChg chg="mod">
          <ac:chgData name="Daniel Halladay" userId="49d245d8-1ff0-41d7-924b-ade677c6d421" providerId="ADAL" clId="{D7EA33F9-3042-4917-B76C-27980ABCB7BE}" dt="2024-04-26T14:42:41.328" v="585" actId="5793"/>
          <ac:spMkLst>
            <pc:docMk/>
            <pc:sldMk cId="1146473618" sldId="269"/>
            <ac:spMk id="3" creationId="{00000000-0000-0000-0000-000000000000}"/>
          </ac:spMkLst>
        </pc:spChg>
      </pc:sldChg>
      <pc:sldChg chg="modSp mod">
        <pc:chgData name="Daniel Halladay" userId="49d245d8-1ff0-41d7-924b-ade677c6d421" providerId="ADAL" clId="{D7EA33F9-3042-4917-B76C-27980ABCB7BE}" dt="2024-04-26T18:03:43.294" v="603" actId="20577"/>
        <pc:sldMkLst>
          <pc:docMk/>
          <pc:sldMk cId="3395726950" sldId="270"/>
        </pc:sldMkLst>
        <pc:spChg chg="mod">
          <ac:chgData name="Daniel Halladay" userId="49d245d8-1ff0-41d7-924b-ade677c6d421" providerId="ADAL" clId="{D7EA33F9-3042-4917-B76C-27980ABCB7BE}" dt="2024-04-26T18:03:43.294" v="603" actId="20577"/>
          <ac:spMkLst>
            <pc:docMk/>
            <pc:sldMk cId="3395726950" sldId="270"/>
            <ac:spMk id="3" creationId="{00000000-0000-0000-0000-000000000000}"/>
          </ac:spMkLst>
        </pc:spChg>
      </pc:sldChg>
      <pc:sldChg chg="modNotesTx">
        <pc:chgData name="Daniel Halladay" userId="49d245d8-1ff0-41d7-924b-ade677c6d421" providerId="ADAL" clId="{D7EA33F9-3042-4917-B76C-27980ABCB7BE}" dt="2024-04-26T18:04:21.525" v="604" actId="6549"/>
        <pc:sldMkLst>
          <pc:docMk/>
          <pc:sldMk cId="1439354755" sldId="274"/>
        </pc:sldMkLst>
      </pc:sldChg>
      <pc:sldChg chg="modSp mod">
        <pc:chgData name="Daniel Halladay" userId="49d245d8-1ff0-41d7-924b-ade677c6d421" providerId="ADAL" clId="{D7EA33F9-3042-4917-B76C-27980ABCB7BE}" dt="2024-04-26T19:32:21.121" v="1333" actId="20577"/>
        <pc:sldMkLst>
          <pc:docMk/>
          <pc:sldMk cId="2217799150" sldId="278"/>
        </pc:sldMkLst>
        <pc:spChg chg="mod">
          <ac:chgData name="Daniel Halladay" userId="49d245d8-1ff0-41d7-924b-ade677c6d421" providerId="ADAL" clId="{D7EA33F9-3042-4917-B76C-27980ABCB7BE}" dt="2024-04-26T19:32:21.121" v="1333" actId="20577"/>
          <ac:spMkLst>
            <pc:docMk/>
            <pc:sldMk cId="2217799150" sldId="278"/>
            <ac:spMk id="3" creationId="{00000000-0000-0000-0000-000000000000}"/>
          </ac:spMkLst>
        </pc:spChg>
      </pc:sldChg>
      <pc:sldChg chg="modSp mod">
        <pc:chgData name="Daniel Halladay" userId="49d245d8-1ff0-41d7-924b-ade677c6d421" providerId="ADAL" clId="{D7EA33F9-3042-4917-B76C-27980ABCB7BE}" dt="2024-04-26T14:41:39.467" v="459" actId="255"/>
        <pc:sldMkLst>
          <pc:docMk/>
          <pc:sldMk cId="3468261388" sldId="279"/>
        </pc:sldMkLst>
        <pc:spChg chg="mod">
          <ac:chgData name="Daniel Halladay" userId="49d245d8-1ff0-41d7-924b-ade677c6d421" providerId="ADAL" clId="{D7EA33F9-3042-4917-B76C-27980ABCB7BE}" dt="2024-04-26T14:41:39.467" v="459" actId="255"/>
          <ac:spMkLst>
            <pc:docMk/>
            <pc:sldMk cId="3468261388" sldId="279"/>
            <ac:spMk id="3" creationId="{00000000-0000-0000-0000-000000000000}"/>
          </ac:spMkLst>
        </pc:spChg>
      </pc:sldChg>
      <pc:sldChg chg="modSp mod">
        <pc:chgData name="Daniel Halladay" userId="49d245d8-1ff0-41d7-924b-ade677c6d421" providerId="ADAL" clId="{D7EA33F9-3042-4917-B76C-27980ABCB7BE}" dt="2024-04-26T18:43:13.389" v="1052" actId="27636"/>
        <pc:sldMkLst>
          <pc:docMk/>
          <pc:sldMk cId="3481169750" sldId="287"/>
        </pc:sldMkLst>
        <pc:spChg chg="mod">
          <ac:chgData name="Daniel Halladay" userId="49d245d8-1ff0-41d7-924b-ade677c6d421" providerId="ADAL" clId="{D7EA33F9-3042-4917-B76C-27980ABCB7BE}" dt="2024-04-26T18:43:13.389" v="1052" actId="27636"/>
          <ac:spMkLst>
            <pc:docMk/>
            <pc:sldMk cId="3481169750" sldId="287"/>
            <ac:spMk id="3" creationId="{00000000-0000-0000-0000-000000000000}"/>
          </ac:spMkLst>
        </pc:spChg>
      </pc:sldChg>
      <pc:sldChg chg="modSp mod">
        <pc:chgData name="Daniel Halladay" userId="49d245d8-1ff0-41d7-924b-ade677c6d421" providerId="ADAL" clId="{D7EA33F9-3042-4917-B76C-27980ABCB7BE}" dt="2024-04-26T18:44:23.540" v="1087" actId="20577"/>
        <pc:sldMkLst>
          <pc:docMk/>
          <pc:sldMk cId="2877098322" sldId="289"/>
        </pc:sldMkLst>
        <pc:spChg chg="mod">
          <ac:chgData name="Daniel Halladay" userId="49d245d8-1ff0-41d7-924b-ade677c6d421" providerId="ADAL" clId="{D7EA33F9-3042-4917-B76C-27980ABCB7BE}" dt="2024-04-26T18:44:23.540" v="1087" actId="20577"/>
          <ac:spMkLst>
            <pc:docMk/>
            <pc:sldMk cId="2877098322" sldId="289"/>
            <ac:spMk id="2" creationId="{00000000-0000-0000-0000-000000000000}"/>
          </ac:spMkLst>
        </pc:spChg>
      </pc:sldChg>
      <pc:sldChg chg="modSp mod">
        <pc:chgData name="Daniel Halladay" userId="49d245d8-1ff0-41d7-924b-ade677c6d421" providerId="ADAL" clId="{D7EA33F9-3042-4917-B76C-27980ABCB7BE}" dt="2024-04-26T18:48:46.495" v="1092" actId="27636"/>
        <pc:sldMkLst>
          <pc:docMk/>
          <pc:sldMk cId="1842366698" sldId="291"/>
        </pc:sldMkLst>
        <pc:spChg chg="mod">
          <ac:chgData name="Daniel Halladay" userId="49d245d8-1ff0-41d7-924b-ade677c6d421" providerId="ADAL" clId="{D7EA33F9-3042-4917-B76C-27980ABCB7BE}" dt="2024-04-26T18:48:46.495" v="1092" actId="27636"/>
          <ac:spMkLst>
            <pc:docMk/>
            <pc:sldMk cId="1842366698" sldId="291"/>
            <ac:spMk id="3" creationId="{00000000-0000-0000-0000-000000000000}"/>
          </ac:spMkLst>
        </pc:spChg>
      </pc:sldChg>
      <pc:sldChg chg="modSp mod">
        <pc:chgData name="Daniel Halladay" userId="49d245d8-1ff0-41d7-924b-ade677c6d421" providerId="ADAL" clId="{D7EA33F9-3042-4917-B76C-27980ABCB7BE}" dt="2024-04-26T19:23:49.065" v="1097" actId="20577"/>
        <pc:sldMkLst>
          <pc:docMk/>
          <pc:sldMk cId="1422266526" sldId="297"/>
        </pc:sldMkLst>
        <pc:spChg chg="mod">
          <ac:chgData name="Daniel Halladay" userId="49d245d8-1ff0-41d7-924b-ade677c6d421" providerId="ADAL" clId="{D7EA33F9-3042-4917-B76C-27980ABCB7BE}" dt="2024-04-26T19:23:49.065" v="1097" actId="20577"/>
          <ac:spMkLst>
            <pc:docMk/>
            <pc:sldMk cId="1422266526" sldId="297"/>
            <ac:spMk id="3" creationId="{00000000-0000-0000-0000-000000000000}"/>
          </ac:spMkLst>
        </pc:spChg>
      </pc:sldChg>
      <pc:sldChg chg="modSp mod">
        <pc:chgData name="Daniel Halladay" userId="49d245d8-1ff0-41d7-924b-ade677c6d421" providerId="ADAL" clId="{D7EA33F9-3042-4917-B76C-27980ABCB7BE}" dt="2024-04-26T19:24:19.187" v="1116" actId="20577"/>
        <pc:sldMkLst>
          <pc:docMk/>
          <pc:sldMk cId="682122123" sldId="298"/>
        </pc:sldMkLst>
        <pc:spChg chg="mod">
          <ac:chgData name="Daniel Halladay" userId="49d245d8-1ff0-41d7-924b-ade677c6d421" providerId="ADAL" clId="{D7EA33F9-3042-4917-B76C-27980ABCB7BE}" dt="2024-04-26T19:24:19.187" v="1116" actId="20577"/>
          <ac:spMkLst>
            <pc:docMk/>
            <pc:sldMk cId="682122123" sldId="298"/>
            <ac:spMk id="3" creationId="{00000000-0000-0000-0000-000000000000}"/>
          </ac:spMkLst>
        </pc:spChg>
      </pc:sldChg>
      <pc:sldChg chg="modSp mod">
        <pc:chgData name="Daniel Halladay" userId="49d245d8-1ff0-41d7-924b-ade677c6d421" providerId="ADAL" clId="{D7EA33F9-3042-4917-B76C-27980ABCB7BE}" dt="2024-04-26T19:25:56.966" v="1160" actId="20577"/>
        <pc:sldMkLst>
          <pc:docMk/>
          <pc:sldMk cId="2372705232" sldId="301"/>
        </pc:sldMkLst>
        <pc:spChg chg="mod">
          <ac:chgData name="Daniel Halladay" userId="49d245d8-1ff0-41d7-924b-ade677c6d421" providerId="ADAL" clId="{D7EA33F9-3042-4917-B76C-27980ABCB7BE}" dt="2024-04-26T19:25:56.966" v="1160" actId="20577"/>
          <ac:spMkLst>
            <pc:docMk/>
            <pc:sldMk cId="2372705232" sldId="301"/>
            <ac:spMk id="3" creationId="{00000000-0000-0000-0000-000000000000}"/>
          </ac:spMkLst>
        </pc:spChg>
      </pc:sldChg>
      <pc:sldChg chg="modSp mod">
        <pc:chgData name="Daniel Halladay" userId="49d245d8-1ff0-41d7-924b-ade677c6d421" providerId="ADAL" clId="{D7EA33F9-3042-4917-B76C-27980ABCB7BE}" dt="2024-04-26T19:26:32.604" v="1163" actId="113"/>
        <pc:sldMkLst>
          <pc:docMk/>
          <pc:sldMk cId="2645038400" sldId="303"/>
        </pc:sldMkLst>
        <pc:spChg chg="mod">
          <ac:chgData name="Daniel Halladay" userId="49d245d8-1ff0-41d7-924b-ade677c6d421" providerId="ADAL" clId="{D7EA33F9-3042-4917-B76C-27980ABCB7BE}" dt="2024-04-26T19:26:32.604" v="1163" actId="113"/>
          <ac:spMkLst>
            <pc:docMk/>
            <pc:sldMk cId="2645038400" sldId="303"/>
            <ac:spMk id="3" creationId="{00000000-0000-0000-0000-000000000000}"/>
          </ac:spMkLst>
        </pc:spChg>
      </pc:sldChg>
      <pc:sldChg chg="modSp mod">
        <pc:chgData name="Daniel Halladay" userId="49d245d8-1ff0-41d7-924b-ade677c6d421" providerId="ADAL" clId="{D7EA33F9-3042-4917-B76C-27980ABCB7BE}" dt="2024-04-26T19:27:08.287" v="1179" actId="27636"/>
        <pc:sldMkLst>
          <pc:docMk/>
          <pc:sldMk cId="2407518694" sldId="304"/>
        </pc:sldMkLst>
        <pc:spChg chg="mod">
          <ac:chgData name="Daniel Halladay" userId="49d245d8-1ff0-41d7-924b-ade677c6d421" providerId="ADAL" clId="{D7EA33F9-3042-4917-B76C-27980ABCB7BE}" dt="2024-04-26T19:27:08.287" v="1179" actId="27636"/>
          <ac:spMkLst>
            <pc:docMk/>
            <pc:sldMk cId="2407518694" sldId="304"/>
            <ac:spMk id="5" creationId="{00000000-0000-0000-0000-000000000000}"/>
          </ac:spMkLst>
        </pc:spChg>
      </pc:sldChg>
      <pc:sldChg chg="modSp mod">
        <pc:chgData name="Daniel Halladay" userId="49d245d8-1ff0-41d7-924b-ade677c6d421" providerId="ADAL" clId="{D7EA33F9-3042-4917-B76C-27980ABCB7BE}" dt="2024-04-26T19:27:26.614" v="1181" actId="113"/>
        <pc:sldMkLst>
          <pc:docMk/>
          <pc:sldMk cId="1272537643" sldId="305"/>
        </pc:sldMkLst>
        <pc:spChg chg="mod">
          <ac:chgData name="Daniel Halladay" userId="49d245d8-1ff0-41d7-924b-ade677c6d421" providerId="ADAL" clId="{D7EA33F9-3042-4917-B76C-27980ABCB7BE}" dt="2024-04-26T19:27:26.614" v="1181" actId="113"/>
          <ac:spMkLst>
            <pc:docMk/>
            <pc:sldMk cId="1272537643" sldId="305"/>
            <ac:spMk id="3" creationId="{00000000-0000-0000-0000-000000000000}"/>
          </ac:spMkLst>
        </pc:spChg>
      </pc:sldChg>
      <pc:sldChg chg="modSp mod">
        <pc:chgData name="Daniel Halladay" userId="49d245d8-1ff0-41d7-924b-ade677c6d421" providerId="ADAL" clId="{D7EA33F9-3042-4917-B76C-27980ABCB7BE}" dt="2024-04-26T19:28:36.291" v="1321" actId="20577"/>
        <pc:sldMkLst>
          <pc:docMk/>
          <pc:sldMk cId="2293964395" sldId="306"/>
        </pc:sldMkLst>
        <pc:spChg chg="mod">
          <ac:chgData name="Daniel Halladay" userId="49d245d8-1ff0-41d7-924b-ade677c6d421" providerId="ADAL" clId="{D7EA33F9-3042-4917-B76C-27980ABCB7BE}" dt="2024-04-26T19:28:36.291" v="1321" actId="20577"/>
          <ac:spMkLst>
            <pc:docMk/>
            <pc:sldMk cId="2293964395" sldId="306"/>
            <ac:spMk id="3" creationId="{00000000-0000-0000-0000-000000000000}"/>
          </ac:spMkLst>
        </pc:spChg>
      </pc:sldChg>
      <pc:sldChg chg="modSp mod">
        <pc:chgData name="Daniel Halladay" userId="49d245d8-1ff0-41d7-924b-ade677c6d421" providerId="ADAL" clId="{D7EA33F9-3042-4917-B76C-27980ABCB7BE}" dt="2024-04-26T19:28:20.656" v="1285" actId="14100"/>
        <pc:sldMkLst>
          <pc:docMk/>
          <pc:sldMk cId="1734569124" sldId="307"/>
        </pc:sldMkLst>
        <pc:spChg chg="mod">
          <ac:chgData name="Daniel Halladay" userId="49d245d8-1ff0-41d7-924b-ade677c6d421" providerId="ADAL" clId="{D7EA33F9-3042-4917-B76C-27980ABCB7BE}" dt="2024-04-26T19:28:20.656" v="1285" actId="14100"/>
          <ac:spMkLst>
            <pc:docMk/>
            <pc:sldMk cId="1734569124" sldId="307"/>
            <ac:spMk id="3" creationId="{00000000-0000-0000-0000-000000000000}"/>
          </ac:spMkLst>
        </pc:spChg>
      </pc:sldChg>
      <pc:sldChg chg="modNotesTx">
        <pc:chgData name="Daniel Halladay" userId="49d245d8-1ff0-41d7-924b-ade677c6d421" providerId="ADAL" clId="{D7EA33F9-3042-4917-B76C-27980ABCB7BE}" dt="2024-04-26T19:29:03.398" v="1323" actId="6549"/>
        <pc:sldMkLst>
          <pc:docMk/>
          <pc:sldMk cId="2371607" sldId="308"/>
        </pc:sldMkLst>
      </pc:sldChg>
      <pc:sldChg chg="modSp mod">
        <pc:chgData name="Daniel Halladay" userId="49d245d8-1ff0-41d7-924b-ade677c6d421" providerId="ADAL" clId="{D7EA33F9-3042-4917-B76C-27980ABCB7BE}" dt="2024-04-26T18:13:49.445" v="1014" actId="3626"/>
        <pc:sldMkLst>
          <pc:docMk/>
          <pc:sldMk cId="327715385" sldId="318"/>
        </pc:sldMkLst>
        <pc:spChg chg="mod">
          <ac:chgData name="Daniel Halladay" userId="49d245d8-1ff0-41d7-924b-ade677c6d421" providerId="ADAL" clId="{D7EA33F9-3042-4917-B76C-27980ABCB7BE}" dt="2024-04-26T18:13:49.445" v="1014" actId="3626"/>
          <ac:spMkLst>
            <pc:docMk/>
            <pc:sldMk cId="327715385" sldId="318"/>
            <ac:spMk id="3" creationId="{F88A009B-63E3-9172-70BC-27D49DDC4162}"/>
          </ac:spMkLst>
        </pc:spChg>
      </pc:sldChg>
      <pc:sldChg chg="addSp delSp modSp mod">
        <pc:chgData name="Daniel Halladay" userId="49d245d8-1ff0-41d7-924b-ade677c6d421" providerId="ADAL" clId="{D7EA33F9-3042-4917-B76C-27980ABCB7BE}" dt="2024-04-26T18:38:32.568" v="1019" actId="1076"/>
        <pc:sldMkLst>
          <pc:docMk/>
          <pc:sldMk cId="1372345862" sldId="319"/>
        </pc:sldMkLst>
        <pc:spChg chg="add del mod">
          <ac:chgData name="Daniel Halladay" userId="49d245d8-1ff0-41d7-924b-ade677c6d421" providerId="ADAL" clId="{D7EA33F9-3042-4917-B76C-27980ABCB7BE}" dt="2024-04-26T18:38:28.748" v="1018" actId="22"/>
          <ac:spMkLst>
            <pc:docMk/>
            <pc:sldMk cId="1372345862" sldId="319"/>
            <ac:spMk id="4" creationId="{AD5BE400-8F03-2733-9B32-E8D78244D65D}"/>
          </ac:spMkLst>
        </pc:spChg>
        <pc:picChg chg="add mod ord">
          <ac:chgData name="Daniel Halladay" userId="49d245d8-1ff0-41d7-924b-ade677c6d421" providerId="ADAL" clId="{D7EA33F9-3042-4917-B76C-27980ABCB7BE}" dt="2024-04-26T18:38:32.568" v="1019" actId="1076"/>
          <ac:picMkLst>
            <pc:docMk/>
            <pc:sldMk cId="1372345862" sldId="319"/>
            <ac:picMk id="6" creationId="{8B137E23-586C-316F-E36D-15EB5B38FE04}"/>
          </ac:picMkLst>
        </pc:picChg>
        <pc:picChg chg="del mod">
          <ac:chgData name="Daniel Halladay" userId="49d245d8-1ff0-41d7-924b-ade677c6d421" providerId="ADAL" clId="{D7EA33F9-3042-4917-B76C-27980ABCB7BE}" dt="2024-04-26T18:38:26.112" v="1017" actId="478"/>
          <ac:picMkLst>
            <pc:docMk/>
            <pc:sldMk cId="1372345862" sldId="319"/>
            <ac:picMk id="9" creationId="{BAF72A71-0EC2-A72E-1AD7-6D00BE871DD6}"/>
          </ac:picMkLst>
        </pc:picChg>
      </pc:sldChg>
      <pc:sldChg chg="addSp delSp modSp mod">
        <pc:chgData name="Daniel Halladay" userId="49d245d8-1ff0-41d7-924b-ade677c6d421" providerId="ADAL" clId="{D7EA33F9-3042-4917-B76C-27980ABCB7BE}" dt="2024-04-26T18:39:04.019" v="1022" actId="1076"/>
        <pc:sldMkLst>
          <pc:docMk/>
          <pc:sldMk cId="1954119613" sldId="320"/>
        </pc:sldMkLst>
        <pc:spChg chg="add del mod">
          <ac:chgData name="Daniel Halladay" userId="49d245d8-1ff0-41d7-924b-ade677c6d421" providerId="ADAL" clId="{D7EA33F9-3042-4917-B76C-27980ABCB7BE}" dt="2024-04-26T18:38:57.138" v="1021" actId="22"/>
          <ac:spMkLst>
            <pc:docMk/>
            <pc:sldMk cId="1954119613" sldId="320"/>
            <ac:spMk id="4" creationId="{08DE0673-EF30-8B15-FD54-4863B8F6F270}"/>
          </ac:spMkLst>
        </pc:spChg>
        <pc:picChg chg="add mod ord">
          <ac:chgData name="Daniel Halladay" userId="49d245d8-1ff0-41d7-924b-ade677c6d421" providerId="ADAL" clId="{D7EA33F9-3042-4917-B76C-27980ABCB7BE}" dt="2024-04-26T18:39:04.019" v="1022" actId="1076"/>
          <ac:picMkLst>
            <pc:docMk/>
            <pc:sldMk cId="1954119613" sldId="320"/>
            <ac:picMk id="6" creationId="{B935DFE0-A8B6-4401-D35C-B1683918E95C}"/>
          </ac:picMkLst>
        </pc:picChg>
        <pc:picChg chg="del">
          <ac:chgData name="Daniel Halladay" userId="49d245d8-1ff0-41d7-924b-ade677c6d421" providerId="ADAL" clId="{D7EA33F9-3042-4917-B76C-27980ABCB7BE}" dt="2024-04-26T18:38:55.249" v="1020" actId="478"/>
          <ac:picMkLst>
            <pc:docMk/>
            <pc:sldMk cId="1954119613" sldId="320"/>
            <ac:picMk id="15" creationId="{0F9CFA40-E80D-8482-2210-2FA0AB5A19EE}"/>
          </ac:picMkLst>
        </pc:picChg>
      </pc:sldChg>
      <pc:sldChg chg="addSp delSp modSp mod">
        <pc:chgData name="Daniel Halladay" userId="49d245d8-1ff0-41d7-924b-ade677c6d421" providerId="ADAL" clId="{D7EA33F9-3042-4917-B76C-27980ABCB7BE}" dt="2024-04-26T18:40:10.346" v="1036" actId="1076"/>
        <pc:sldMkLst>
          <pc:docMk/>
          <pc:sldMk cId="106523359" sldId="321"/>
        </pc:sldMkLst>
        <pc:spChg chg="add del mod">
          <ac:chgData name="Daniel Halladay" userId="49d245d8-1ff0-41d7-924b-ade677c6d421" providerId="ADAL" clId="{D7EA33F9-3042-4917-B76C-27980ABCB7BE}" dt="2024-04-26T18:39:27.956" v="1024" actId="22"/>
          <ac:spMkLst>
            <pc:docMk/>
            <pc:sldMk cId="106523359" sldId="321"/>
            <ac:spMk id="4" creationId="{F47DC9AD-9001-7596-0E0E-DCD9CE981AB0}"/>
          </ac:spMkLst>
        </pc:spChg>
        <pc:picChg chg="add mod ord">
          <ac:chgData name="Daniel Halladay" userId="49d245d8-1ff0-41d7-924b-ade677c6d421" providerId="ADAL" clId="{D7EA33F9-3042-4917-B76C-27980ABCB7BE}" dt="2024-04-26T18:40:10.346" v="1036" actId="1076"/>
          <ac:picMkLst>
            <pc:docMk/>
            <pc:sldMk cId="106523359" sldId="321"/>
            <ac:picMk id="7" creationId="{45501B83-7416-1CED-8847-625F6C3D32EE}"/>
          </ac:picMkLst>
        </pc:picChg>
        <pc:picChg chg="del">
          <ac:chgData name="Daniel Halladay" userId="49d245d8-1ff0-41d7-924b-ade677c6d421" providerId="ADAL" clId="{D7EA33F9-3042-4917-B76C-27980ABCB7BE}" dt="2024-04-26T18:39:26.186" v="1023" actId="478"/>
          <ac:picMkLst>
            <pc:docMk/>
            <pc:sldMk cId="106523359" sldId="321"/>
            <ac:picMk id="10" creationId="{63E432E2-42F2-B01C-0AC5-9AF6932ADC04}"/>
          </ac:picMkLst>
        </pc:picChg>
      </pc:sldChg>
      <pc:sldChg chg="modSp mod">
        <pc:chgData name="Daniel Halladay" userId="49d245d8-1ff0-41d7-924b-ade677c6d421" providerId="ADAL" clId="{D7EA33F9-3042-4917-B76C-27980ABCB7BE}" dt="2024-04-26T14:41:24.583" v="458" actId="20577"/>
        <pc:sldMkLst>
          <pc:docMk/>
          <pc:sldMk cId="1755638148" sldId="322"/>
        </pc:sldMkLst>
        <pc:spChg chg="mod">
          <ac:chgData name="Daniel Halladay" userId="49d245d8-1ff0-41d7-924b-ade677c6d421" providerId="ADAL" clId="{D7EA33F9-3042-4917-B76C-27980ABCB7BE}" dt="2024-04-26T14:41:24.583" v="458" actId="20577"/>
          <ac:spMkLst>
            <pc:docMk/>
            <pc:sldMk cId="1755638148" sldId="322"/>
            <ac:spMk id="3" creationId="{5BF7835B-7517-C35D-6E46-5291AE28167F}"/>
          </ac:spMkLst>
        </pc:spChg>
      </pc:sldChg>
      <pc:sldChg chg="modSp add del mod modNotes">
        <pc:chgData name="Daniel Halladay" userId="49d245d8-1ff0-41d7-924b-ade677c6d421" providerId="ADAL" clId="{D7EA33F9-3042-4917-B76C-27980ABCB7BE}" dt="2024-04-26T14:38:18.985" v="79" actId="20577"/>
        <pc:sldMkLst>
          <pc:docMk/>
          <pc:sldMk cId="0" sldId="323"/>
        </pc:sldMkLst>
        <pc:spChg chg="mod">
          <ac:chgData name="Daniel Halladay" userId="49d245d8-1ff0-41d7-924b-ade677c6d421" providerId="ADAL" clId="{D7EA33F9-3042-4917-B76C-27980ABCB7BE}" dt="2024-04-26T14:38:18.985" v="79" actId="20577"/>
          <ac:spMkLst>
            <pc:docMk/>
            <pc:sldMk cId="0" sldId="323"/>
            <ac:spMk id="5" creationId="{324EFD59-4BFB-BCDA-E1F4-81DD92343AAA}"/>
          </ac:spMkLst>
        </pc:spChg>
      </pc:sldChg>
      <pc:sldChg chg="modSp new mod modNotesTx">
        <pc:chgData name="Daniel Halladay" userId="49d245d8-1ff0-41d7-924b-ade677c6d421" providerId="ADAL" clId="{D7EA33F9-3042-4917-B76C-27980ABCB7BE}" dt="2024-04-26T14:40:16.521" v="321" actId="20577"/>
        <pc:sldMkLst>
          <pc:docMk/>
          <pc:sldMk cId="134370944" sldId="324"/>
        </pc:sldMkLst>
        <pc:spChg chg="mod">
          <ac:chgData name="Daniel Halladay" userId="49d245d8-1ff0-41d7-924b-ade677c6d421" providerId="ADAL" clId="{D7EA33F9-3042-4917-B76C-27980ABCB7BE}" dt="2024-04-26T14:39:02.940" v="139" actId="20577"/>
          <ac:spMkLst>
            <pc:docMk/>
            <pc:sldMk cId="134370944" sldId="324"/>
            <ac:spMk id="2" creationId="{AA49C2FC-F9D2-6D12-AD92-CF36259A2354}"/>
          </ac:spMkLst>
        </pc:spChg>
        <pc:spChg chg="mod">
          <ac:chgData name="Daniel Halladay" userId="49d245d8-1ff0-41d7-924b-ade677c6d421" providerId="ADAL" clId="{D7EA33F9-3042-4917-B76C-27980ABCB7BE}" dt="2024-04-26T14:39:49.409" v="244" actId="20577"/>
          <ac:spMkLst>
            <pc:docMk/>
            <pc:sldMk cId="134370944" sldId="324"/>
            <ac:spMk id="3" creationId="{8A7023A3-4472-B595-47B4-92553D854B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F66D53-EF72-48F0-B1C9-E2DF66E2E85C}" type="datetimeFigureOut">
              <a:rPr lang="en-US" smtClean="0"/>
              <a:t>4/26/2024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259AE5-1C99-44AB-BAC6-04A5CC7C8A07}" type="slidenum">
              <a:rPr lang="en-US" smtClean="0"/>
              <a:t>‹#›</a:t>
            </a:fld>
            <a:endParaRPr lang="en-US"/>
          </a:p>
        </p:txBody>
      </p:sp>
    </p:spTree>
    <p:extLst>
      <p:ext uri="{BB962C8B-B14F-4D97-AF65-F5344CB8AC3E}">
        <p14:creationId xmlns:p14="http://schemas.microsoft.com/office/powerpoint/2010/main" val="367273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1615BA-C08E-4FE5-A3D5-9040A9B1E5F4}" type="datetimeFigureOut">
              <a:rPr lang="en-US" smtClean="0"/>
              <a:t>4/26/2024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5C0E12-34CC-40C5-9827-E5A2C712BB0F}" type="slidenum">
              <a:rPr lang="en-US" smtClean="0"/>
              <a:t>‹#›</a:t>
            </a:fld>
            <a:endParaRPr lang="en-US"/>
          </a:p>
        </p:txBody>
      </p:sp>
    </p:spTree>
    <p:extLst>
      <p:ext uri="{BB962C8B-B14F-4D97-AF65-F5344CB8AC3E}">
        <p14:creationId xmlns:p14="http://schemas.microsoft.com/office/powerpoint/2010/main" val="350060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1/25/2023</a:t>
            </a:r>
          </a:p>
        </p:txBody>
      </p:sp>
      <p:sp>
        <p:nvSpPr>
          <p:cNvPr id="4" name="Slide Number Placeholder 3"/>
          <p:cNvSpPr>
            <a:spLocks noGrp="1"/>
          </p:cNvSpPr>
          <p:nvPr>
            <p:ph type="sldNum" sz="quarter" idx="10"/>
          </p:nvPr>
        </p:nvSpPr>
        <p:spPr/>
        <p:txBody>
          <a:bodyPr/>
          <a:lstStyle/>
          <a:p>
            <a:fld id="{F25C0E12-34CC-40C5-9827-E5A2C712BB0F}" type="slidenum">
              <a:rPr lang="en-US" smtClean="0"/>
              <a:t>1</a:t>
            </a:fld>
            <a:endParaRPr lang="en-US"/>
          </a:p>
        </p:txBody>
      </p:sp>
    </p:spTree>
    <p:extLst>
      <p:ext uri="{BB962C8B-B14F-4D97-AF65-F5344CB8AC3E}">
        <p14:creationId xmlns:p14="http://schemas.microsoft.com/office/powerpoint/2010/main" val="224712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14</a:t>
            </a:fld>
            <a:endParaRPr lang="en-US"/>
          </a:p>
        </p:txBody>
      </p:sp>
    </p:spTree>
    <p:extLst>
      <p:ext uri="{BB962C8B-B14F-4D97-AF65-F5344CB8AC3E}">
        <p14:creationId xmlns:p14="http://schemas.microsoft.com/office/powerpoint/2010/main" val="124798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15</a:t>
            </a:fld>
            <a:endParaRPr lang="en-US"/>
          </a:p>
        </p:txBody>
      </p:sp>
    </p:spTree>
    <p:extLst>
      <p:ext uri="{BB962C8B-B14F-4D97-AF65-F5344CB8AC3E}">
        <p14:creationId xmlns:p14="http://schemas.microsoft.com/office/powerpoint/2010/main" val="322431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assume 2 hours pre</a:t>
            </a:r>
            <a:r>
              <a:rPr lang="en-US" baseline="0" dirty="0"/>
              <a:t> and post flight. Ask travelers what time their trip started (</a:t>
            </a:r>
            <a:r>
              <a:rPr lang="en-US" baseline="0" dirty="0" err="1"/>
              <a:t>ie</a:t>
            </a:r>
            <a:r>
              <a:rPr lang="en-US" baseline="0" dirty="0"/>
              <a:t> left for the airport) and when their trip ended (they got home or back to the office).</a:t>
            </a:r>
          </a:p>
          <a:p>
            <a:endParaRPr lang="en-US" dirty="0"/>
          </a:p>
          <a:p>
            <a:r>
              <a:rPr lang="en-US" dirty="0"/>
              <a:t>Several carriers structure their websites to give the appearance that seat selection fees are mandatory. They</a:t>
            </a:r>
            <a:r>
              <a:rPr lang="en-US" baseline="0" dirty="0"/>
              <a:t> are not</a:t>
            </a:r>
            <a:r>
              <a:rPr lang="en-US" dirty="0"/>
              <a:t>.</a:t>
            </a:r>
          </a:p>
        </p:txBody>
      </p:sp>
      <p:sp>
        <p:nvSpPr>
          <p:cNvPr id="4" name="Slide Number Placeholder 3"/>
          <p:cNvSpPr>
            <a:spLocks noGrp="1"/>
          </p:cNvSpPr>
          <p:nvPr>
            <p:ph type="sldNum" sz="quarter" idx="10"/>
          </p:nvPr>
        </p:nvSpPr>
        <p:spPr/>
        <p:txBody>
          <a:bodyPr/>
          <a:lstStyle/>
          <a:p>
            <a:fld id="{F25C0E12-34CC-40C5-9827-E5A2C712BB0F}" type="slidenum">
              <a:rPr lang="en-US" smtClean="0"/>
              <a:t>16</a:t>
            </a:fld>
            <a:endParaRPr lang="en-US"/>
          </a:p>
        </p:txBody>
      </p:sp>
    </p:spTree>
    <p:extLst>
      <p:ext uri="{BB962C8B-B14F-4D97-AF65-F5344CB8AC3E}">
        <p14:creationId xmlns:p14="http://schemas.microsoft.com/office/powerpoint/2010/main" val="184862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Justifiable upgrades include carrying equipment and multiple passengers.</a:t>
            </a:r>
          </a:p>
          <a:p>
            <a:endParaRPr lang="en-US" dirty="0"/>
          </a:p>
          <a:p>
            <a:r>
              <a:rPr lang="en-US" dirty="0"/>
              <a:t>If traveler</a:t>
            </a:r>
            <a:r>
              <a:rPr lang="en-US" baseline="0" dirty="0"/>
              <a:t> needs to rent off contract, state reason on the expense report (Enterprise didn’t have any cars,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17</a:t>
            </a:fld>
            <a:endParaRPr lang="en-US"/>
          </a:p>
        </p:txBody>
      </p:sp>
    </p:spTree>
    <p:extLst>
      <p:ext uri="{BB962C8B-B14F-4D97-AF65-F5344CB8AC3E}">
        <p14:creationId xmlns:p14="http://schemas.microsoft.com/office/powerpoint/2010/main" val="166149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a:t>
            </a:r>
            <a:r>
              <a:rPr lang="en-US" baseline="0" dirty="0"/>
              <a:t> of rental agreement or reference to ER with rental is a very common reason for reports to be held up.</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19</a:t>
            </a:fld>
            <a:endParaRPr lang="en-US"/>
          </a:p>
        </p:txBody>
      </p:sp>
    </p:spTree>
    <p:extLst>
      <p:ext uri="{BB962C8B-B14F-4D97-AF65-F5344CB8AC3E}">
        <p14:creationId xmlns:p14="http://schemas.microsoft.com/office/powerpoint/2010/main" val="2096476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a:t>
            </a:r>
            <a:r>
              <a:rPr lang="en-US" baseline="0" dirty="0"/>
              <a:t> recent issues between the state of Florida and their toll processor, toll charges have been taking longer than usual to hit travel cards. (August 2018)</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20</a:t>
            </a:fld>
            <a:endParaRPr lang="en-US"/>
          </a:p>
        </p:txBody>
      </p:sp>
    </p:spTree>
    <p:extLst>
      <p:ext uri="{BB962C8B-B14F-4D97-AF65-F5344CB8AC3E}">
        <p14:creationId xmlns:p14="http://schemas.microsoft.com/office/powerpoint/2010/main" val="82755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traveler incurs</a:t>
            </a:r>
            <a:r>
              <a:rPr lang="en-US" baseline="0" dirty="0"/>
              <a:t> damage, they should contact the rental company and FSU Travel.</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21</a:t>
            </a:fld>
            <a:endParaRPr lang="en-US"/>
          </a:p>
        </p:txBody>
      </p:sp>
    </p:spTree>
    <p:extLst>
      <p:ext uri="{BB962C8B-B14F-4D97-AF65-F5344CB8AC3E}">
        <p14:creationId xmlns:p14="http://schemas.microsoft.com/office/powerpoint/2010/main" val="252113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22</a:t>
            </a:fld>
            <a:endParaRPr lang="en-US"/>
          </a:p>
        </p:txBody>
      </p:sp>
    </p:spTree>
    <p:extLst>
      <p:ext uri="{BB962C8B-B14F-4D97-AF65-F5344CB8AC3E}">
        <p14:creationId xmlns:p14="http://schemas.microsoft.com/office/powerpoint/2010/main" val="1849914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 few examples.</a:t>
            </a:r>
          </a:p>
          <a:p>
            <a:endParaRPr lang="en-US" dirty="0"/>
          </a:p>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30</a:t>
            </a:fld>
            <a:endParaRPr lang="en-US"/>
          </a:p>
        </p:txBody>
      </p:sp>
    </p:spTree>
    <p:extLst>
      <p:ext uri="{BB962C8B-B14F-4D97-AF65-F5344CB8AC3E}">
        <p14:creationId xmlns:p14="http://schemas.microsoft.com/office/powerpoint/2010/main" val="109458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31</a:t>
            </a:fld>
            <a:endParaRPr lang="en-US"/>
          </a:p>
        </p:txBody>
      </p:sp>
    </p:spTree>
    <p:extLst>
      <p:ext uri="{BB962C8B-B14F-4D97-AF65-F5344CB8AC3E}">
        <p14:creationId xmlns:p14="http://schemas.microsoft.com/office/powerpoint/2010/main" val="18525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4</a:t>
            </a:fld>
            <a:endParaRPr lang="en-US"/>
          </a:p>
        </p:txBody>
      </p:sp>
    </p:spTree>
    <p:extLst>
      <p:ext uri="{BB962C8B-B14F-4D97-AF65-F5344CB8AC3E}">
        <p14:creationId xmlns:p14="http://schemas.microsoft.com/office/powerpoint/2010/main" val="387878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conference agendas carefully for meal eligibility.</a:t>
            </a:r>
            <a:r>
              <a:rPr lang="en-US" baseline="0" dirty="0"/>
              <a:t> If you’re not sure (</a:t>
            </a:r>
            <a:r>
              <a:rPr lang="en-US" baseline="0" dirty="0" err="1"/>
              <a:t>ie</a:t>
            </a:r>
            <a:r>
              <a:rPr lang="en-US" baseline="0" dirty="0"/>
              <a:t>, “lunch provided” and “lunch on your own” are obvious, but what about simply, “lunch”?) ask the traveler.</a:t>
            </a:r>
            <a:endParaRPr lang="en-US" dirty="0"/>
          </a:p>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32</a:t>
            </a:fld>
            <a:endParaRPr lang="en-US"/>
          </a:p>
        </p:txBody>
      </p:sp>
    </p:spTree>
    <p:extLst>
      <p:ext uri="{BB962C8B-B14F-4D97-AF65-F5344CB8AC3E}">
        <p14:creationId xmlns:p14="http://schemas.microsoft.com/office/powerpoint/2010/main" val="3833488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comments, “No meals were provided by this conference.” “Lunch provided on *date*.”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33</a:t>
            </a:fld>
            <a:endParaRPr lang="en-US"/>
          </a:p>
        </p:txBody>
      </p:sp>
    </p:spTree>
    <p:extLst>
      <p:ext uri="{BB962C8B-B14F-4D97-AF65-F5344CB8AC3E}">
        <p14:creationId xmlns:p14="http://schemas.microsoft.com/office/powerpoint/2010/main" val="828761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 to Concur to demo</a:t>
            </a:r>
            <a:r>
              <a:rPr lang="en-US" baseline="0" dirty="0"/>
              <a:t> creating an itinerary.</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34</a:t>
            </a:fld>
            <a:endParaRPr lang="en-US"/>
          </a:p>
        </p:txBody>
      </p:sp>
    </p:spTree>
    <p:extLst>
      <p:ext uri="{BB962C8B-B14F-4D97-AF65-F5344CB8AC3E}">
        <p14:creationId xmlns:p14="http://schemas.microsoft.com/office/powerpoint/2010/main" val="81499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Passengers in a car are not eligible to receive mileage.</a:t>
            </a:r>
          </a:p>
        </p:txBody>
      </p:sp>
      <p:sp>
        <p:nvSpPr>
          <p:cNvPr id="4" name="Slide Number Placeholder 3"/>
          <p:cNvSpPr>
            <a:spLocks noGrp="1"/>
          </p:cNvSpPr>
          <p:nvPr>
            <p:ph type="sldNum" sz="quarter" idx="10"/>
          </p:nvPr>
        </p:nvSpPr>
        <p:spPr/>
        <p:txBody>
          <a:bodyPr/>
          <a:lstStyle/>
          <a:p>
            <a:fld id="{F25C0E12-34CC-40C5-9827-E5A2C712BB0F}" type="slidenum">
              <a:rPr lang="en-US" smtClean="0"/>
              <a:t>35</a:t>
            </a:fld>
            <a:endParaRPr lang="en-US"/>
          </a:p>
        </p:txBody>
      </p:sp>
    </p:spTree>
    <p:extLst>
      <p:ext uri="{BB962C8B-B14F-4D97-AF65-F5344CB8AC3E}">
        <p14:creationId xmlns:p14="http://schemas.microsoft.com/office/powerpoint/2010/main" val="1005226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36</a:t>
            </a:fld>
            <a:endParaRPr lang="en-US"/>
          </a:p>
        </p:txBody>
      </p:sp>
    </p:spTree>
    <p:extLst>
      <p:ext uri="{BB962C8B-B14F-4D97-AF65-F5344CB8AC3E}">
        <p14:creationId xmlns:p14="http://schemas.microsoft.com/office/powerpoint/2010/main" val="133463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Attendees are very important and a big improvement in trip transparency.</a:t>
            </a:r>
            <a:r>
              <a:rPr lang="en-US" baseline="0" dirty="0"/>
              <a:t> </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37</a:t>
            </a:fld>
            <a:endParaRPr lang="en-US"/>
          </a:p>
        </p:txBody>
      </p:sp>
    </p:spTree>
    <p:extLst>
      <p:ext uri="{BB962C8B-B14F-4D97-AF65-F5344CB8AC3E}">
        <p14:creationId xmlns:p14="http://schemas.microsoft.com/office/powerpoint/2010/main" val="2706901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38</a:t>
            </a:fld>
            <a:endParaRPr lang="en-US"/>
          </a:p>
        </p:txBody>
      </p:sp>
    </p:spTree>
    <p:extLst>
      <p:ext uri="{BB962C8B-B14F-4D97-AF65-F5344CB8AC3E}">
        <p14:creationId xmlns:p14="http://schemas.microsoft.com/office/powerpoint/2010/main" val="691508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39</a:t>
            </a:fld>
            <a:endParaRPr lang="en-US"/>
          </a:p>
        </p:txBody>
      </p:sp>
    </p:spTree>
    <p:extLst>
      <p:ext uri="{BB962C8B-B14F-4D97-AF65-F5344CB8AC3E}">
        <p14:creationId xmlns:p14="http://schemas.microsoft.com/office/powerpoint/2010/main" val="4082132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Concur can only provide publicly available rates. If department has negotiated a rate directly with a hotel, or there is a conference rate, book directly with the hotel.</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40</a:t>
            </a:fld>
            <a:endParaRPr lang="en-US"/>
          </a:p>
        </p:txBody>
      </p:sp>
    </p:spTree>
    <p:extLst>
      <p:ext uri="{BB962C8B-B14F-4D97-AF65-F5344CB8AC3E}">
        <p14:creationId xmlns:p14="http://schemas.microsoft.com/office/powerpoint/2010/main" val="729120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mandatory</a:t>
            </a:r>
            <a:r>
              <a:rPr lang="en-US" baseline="0" dirty="0"/>
              <a:t> valet fees show up on a hotel bill and are &gt;$1, be sure to state in comments that “Valet parking was mandatory at hotel”. </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41</a:t>
            </a:fld>
            <a:endParaRPr lang="en-US"/>
          </a:p>
        </p:txBody>
      </p:sp>
    </p:spTree>
    <p:extLst>
      <p:ext uri="{BB962C8B-B14F-4D97-AF65-F5344CB8AC3E}">
        <p14:creationId xmlns:p14="http://schemas.microsoft.com/office/powerpoint/2010/main" val="4817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7</a:t>
            </a:fld>
            <a:endParaRPr lang="en-US"/>
          </a:p>
        </p:txBody>
      </p:sp>
    </p:spTree>
    <p:extLst>
      <p:ext uri="{BB962C8B-B14F-4D97-AF65-F5344CB8AC3E}">
        <p14:creationId xmlns:p14="http://schemas.microsoft.com/office/powerpoint/2010/main" val="3763745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submitting receipts for mandatory vaccines, state in comments that vaccines are mandatory for entry into the country. Be careful to not attach anything that contains personal medical information.</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42</a:t>
            </a:fld>
            <a:endParaRPr lang="en-US"/>
          </a:p>
        </p:txBody>
      </p:sp>
    </p:spTree>
    <p:extLst>
      <p:ext uri="{BB962C8B-B14F-4D97-AF65-F5344CB8AC3E}">
        <p14:creationId xmlns:p14="http://schemas.microsoft.com/office/powerpoint/2010/main" val="783223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43</a:t>
            </a:fld>
            <a:endParaRPr lang="en-US"/>
          </a:p>
        </p:txBody>
      </p:sp>
    </p:spTree>
    <p:extLst>
      <p:ext uri="{BB962C8B-B14F-4D97-AF65-F5344CB8AC3E}">
        <p14:creationId xmlns:p14="http://schemas.microsoft.com/office/powerpoint/2010/main" val="2483120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FSU Travel only needs</a:t>
            </a:r>
            <a:r>
              <a:rPr lang="en-US" baseline="0" dirty="0"/>
              <a:t> the document from HR stating the reasonable accommodations. Do not attach anything with personal </a:t>
            </a:r>
            <a:r>
              <a:rPr lang="en-US" baseline="0"/>
              <a:t>medical information.</a:t>
            </a:r>
            <a:endParaRPr lang="en-US"/>
          </a:p>
        </p:txBody>
      </p:sp>
      <p:sp>
        <p:nvSpPr>
          <p:cNvPr id="4" name="Slide Number Placeholder 3"/>
          <p:cNvSpPr>
            <a:spLocks noGrp="1"/>
          </p:cNvSpPr>
          <p:nvPr>
            <p:ph type="sldNum" sz="quarter" idx="10"/>
          </p:nvPr>
        </p:nvSpPr>
        <p:spPr/>
        <p:txBody>
          <a:bodyPr/>
          <a:lstStyle/>
          <a:p>
            <a:fld id="{F25C0E12-34CC-40C5-9827-E5A2C712BB0F}" type="slidenum">
              <a:rPr lang="en-US" smtClean="0"/>
              <a:t>44</a:t>
            </a:fld>
            <a:endParaRPr lang="en-US"/>
          </a:p>
        </p:txBody>
      </p:sp>
    </p:spTree>
    <p:extLst>
      <p:ext uri="{BB962C8B-B14F-4D97-AF65-F5344CB8AC3E}">
        <p14:creationId xmlns:p14="http://schemas.microsoft.com/office/powerpoint/2010/main" val="1090599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TripIt</a:t>
            </a:r>
            <a:r>
              <a:rPr lang="en-US" dirty="0"/>
              <a:t> Pro is particularly helpful for foreign travel. Both Concur Connected Apps work anywhere there’s </a:t>
            </a:r>
            <a:r>
              <a:rPr lang="en-US" dirty="0" err="1"/>
              <a:t>wifi</a:t>
            </a:r>
            <a:r>
              <a:rPr lang="en-US" dirty="0"/>
              <a:t>.</a:t>
            </a:r>
          </a:p>
        </p:txBody>
      </p:sp>
      <p:sp>
        <p:nvSpPr>
          <p:cNvPr id="4" name="Slide Number Placeholder 3"/>
          <p:cNvSpPr>
            <a:spLocks noGrp="1"/>
          </p:cNvSpPr>
          <p:nvPr>
            <p:ph type="sldNum" sz="quarter" idx="10"/>
          </p:nvPr>
        </p:nvSpPr>
        <p:spPr/>
        <p:txBody>
          <a:bodyPr/>
          <a:lstStyle/>
          <a:p>
            <a:fld id="{F25C0E12-34CC-40C5-9827-E5A2C712BB0F}" type="slidenum">
              <a:rPr lang="en-US" smtClean="0"/>
              <a:t>45</a:t>
            </a:fld>
            <a:endParaRPr lang="en-US"/>
          </a:p>
        </p:txBody>
      </p:sp>
    </p:spTree>
    <p:extLst>
      <p:ext uri="{BB962C8B-B14F-4D97-AF65-F5344CB8AC3E}">
        <p14:creationId xmlns:p14="http://schemas.microsoft.com/office/powerpoint/2010/main" val="1966549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meal rates appear incorrect, first check city spelling. If still incorrect, please email ctl-travel@fsu.edu</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46</a:t>
            </a:fld>
            <a:endParaRPr lang="en-US"/>
          </a:p>
        </p:txBody>
      </p:sp>
    </p:spTree>
    <p:extLst>
      <p:ext uri="{BB962C8B-B14F-4D97-AF65-F5344CB8AC3E}">
        <p14:creationId xmlns:p14="http://schemas.microsoft.com/office/powerpoint/2010/main" val="1427229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important for Foundation reimbursements, since Foundation doesn’t pay per diem on last day of travel.</a:t>
            </a:r>
          </a:p>
        </p:txBody>
      </p:sp>
      <p:sp>
        <p:nvSpPr>
          <p:cNvPr id="4" name="Slide Number Placeholder 3"/>
          <p:cNvSpPr>
            <a:spLocks noGrp="1"/>
          </p:cNvSpPr>
          <p:nvPr>
            <p:ph type="sldNum" sz="quarter" idx="10"/>
          </p:nvPr>
        </p:nvSpPr>
        <p:spPr/>
        <p:txBody>
          <a:bodyPr/>
          <a:lstStyle/>
          <a:p>
            <a:fld id="{F25C0E12-34CC-40C5-9827-E5A2C712BB0F}" type="slidenum">
              <a:rPr lang="en-US" smtClean="0"/>
              <a:t>48</a:t>
            </a:fld>
            <a:endParaRPr lang="en-US"/>
          </a:p>
        </p:txBody>
      </p:sp>
    </p:spTree>
    <p:extLst>
      <p:ext uri="{BB962C8B-B14F-4D97-AF65-F5344CB8AC3E}">
        <p14:creationId xmlns:p14="http://schemas.microsoft.com/office/powerpoint/2010/main" val="3255511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single</a:t>
            </a:r>
            <a:r>
              <a:rPr lang="en-US" baseline="0" dirty="0"/>
              <a:t> expense report can contain t-card, out of pocket travel and non-travel expenses. If all lines are on the same traveler’s profile for the same trip, they can go on one report.</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49</a:t>
            </a:fld>
            <a:endParaRPr lang="en-US"/>
          </a:p>
        </p:txBody>
      </p:sp>
    </p:spTree>
    <p:extLst>
      <p:ext uri="{BB962C8B-B14F-4D97-AF65-F5344CB8AC3E}">
        <p14:creationId xmlns:p14="http://schemas.microsoft.com/office/powerpoint/2010/main" val="607901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Approvers</a:t>
            </a:r>
            <a:r>
              <a:rPr lang="en-US" baseline="0" dirty="0"/>
              <a:t> can add, change or remove allocations. If an approver adds an allocation that they are not the budget manager for, the report will go to that budget manager for approval.</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50</a:t>
            </a:fld>
            <a:endParaRPr lang="en-US"/>
          </a:p>
        </p:txBody>
      </p:sp>
    </p:spTree>
    <p:extLst>
      <p:ext uri="{BB962C8B-B14F-4D97-AF65-F5344CB8AC3E}">
        <p14:creationId xmlns:p14="http://schemas.microsoft.com/office/powerpoint/2010/main" val="444405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C0E12-34CC-40C5-9827-E5A2C712BB0F}" type="slidenum">
              <a:rPr lang="en-US" smtClean="0"/>
              <a:t>51</a:t>
            </a:fld>
            <a:endParaRPr lang="en-US"/>
          </a:p>
        </p:txBody>
      </p:sp>
    </p:spTree>
    <p:extLst>
      <p:ext uri="{BB962C8B-B14F-4D97-AF65-F5344CB8AC3E}">
        <p14:creationId xmlns:p14="http://schemas.microsoft.com/office/powerpoint/2010/main" val="2589211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53</a:t>
            </a:fld>
            <a:endParaRPr lang="en-US"/>
          </a:p>
        </p:txBody>
      </p:sp>
    </p:spTree>
    <p:extLst>
      <p:ext uri="{BB962C8B-B14F-4D97-AF65-F5344CB8AC3E}">
        <p14:creationId xmlns:p14="http://schemas.microsoft.com/office/powerpoint/2010/main" val="303110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Completing</a:t>
            </a:r>
            <a:r>
              <a:rPr lang="en-US" baseline="0" dirty="0"/>
              <a:t> a Travel Request before the traveler departs is the most important thing one can do to ensure prompt reimbursement, since a user cannot submit an expense report without an approved travel request.</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8</a:t>
            </a:fld>
            <a:endParaRPr lang="en-US"/>
          </a:p>
        </p:txBody>
      </p:sp>
    </p:spTree>
    <p:extLst>
      <p:ext uri="{BB962C8B-B14F-4D97-AF65-F5344CB8AC3E}">
        <p14:creationId xmlns:p14="http://schemas.microsoft.com/office/powerpoint/2010/main" val="2801156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key for getting expense reports resubmitted and approved in a timely manner.</a:t>
            </a:r>
          </a:p>
          <a:p>
            <a:r>
              <a:rPr lang="en-US" dirty="0"/>
              <a:t>Email is the preferred method of contact. </a:t>
            </a:r>
          </a:p>
        </p:txBody>
      </p:sp>
      <p:sp>
        <p:nvSpPr>
          <p:cNvPr id="4" name="Slide Number Placeholder 3"/>
          <p:cNvSpPr>
            <a:spLocks noGrp="1"/>
          </p:cNvSpPr>
          <p:nvPr>
            <p:ph type="sldNum" sz="quarter" idx="10"/>
          </p:nvPr>
        </p:nvSpPr>
        <p:spPr/>
        <p:txBody>
          <a:bodyPr/>
          <a:lstStyle/>
          <a:p>
            <a:fld id="{F25C0E12-34CC-40C5-9827-E5A2C712BB0F}" type="slidenum">
              <a:rPr lang="en-US" smtClean="0"/>
              <a:t>54</a:t>
            </a:fld>
            <a:endParaRPr lang="en-US"/>
          </a:p>
        </p:txBody>
      </p:sp>
    </p:spTree>
    <p:extLst>
      <p:ext uri="{BB962C8B-B14F-4D97-AF65-F5344CB8AC3E}">
        <p14:creationId xmlns:p14="http://schemas.microsoft.com/office/powerpoint/2010/main" val="2244384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Use all the resources available to you. We are happy to help!</a:t>
            </a:r>
          </a:p>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55</a:t>
            </a:fld>
            <a:endParaRPr lang="en-US"/>
          </a:p>
        </p:txBody>
      </p:sp>
    </p:spTree>
    <p:extLst>
      <p:ext uri="{BB962C8B-B14F-4D97-AF65-F5344CB8AC3E}">
        <p14:creationId xmlns:p14="http://schemas.microsoft.com/office/powerpoint/2010/main" val="14490248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RK 182615 is a good example with a lot of the approver icons on the report.</a:t>
            </a:r>
          </a:p>
        </p:txBody>
      </p:sp>
      <p:sp>
        <p:nvSpPr>
          <p:cNvPr id="4" name="Slide Number Placeholder 3"/>
          <p:cNvSpPr>
            <a:spLocks noGrp="1"/>
          </p:cNvSpPr>
          <p:nvPr>
            <p:ph type="sldNum" sz="quarter" idx="5"/>
          </p:nvPr>
        </p:nvSpPr>
        <p:spPr/>
        <p:txBody>
          <a:bodyPr/>
          <a:lstStyle/>
          <a:p>
            <a:fld id="{F25C0E12-34CC-40C5-9827-E5A2C712BB0F}" type="slidenum">
              <a:rPr lang="en-US" smtClean="0"/>
              <a:t>56</a:t>
            </a:fld>
            <a:endParaRPr lang="en-US"/>
          </a:p>
        </p:txBody>
      </p:sp>
    </p:spTree>
    <p:extLst>
      <p:ext uri="{BB962C8B-B14F-4D97-AF65-F5344CB8AC3E}">
        <p14:creationId xmlns:p14="http://schemas.microsoft.com/office/powerpoint/2010/main" val="3493699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9</a:t>
            </a:fld>
            <a:endParaRPr lang="en-US"/>
          </a:p>
        </p:txBody>
      </p:sp>
    </p:spTree>
    <p:extLst>
      <p:ext uri="{BB962C8B-B14F-4D97-AF65-F5344CB8AC3E}">
        <p14:creationId xmlns:p14="http://schemas.microsoft.com/office/powerpoint/2010/main" val="93176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sure to attach LTE form or maintain form in department and state on expense report, “Less than Entitled documentation is on file in the department”.</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10</a:t>
            </a:fld>
            <a:endParaRPr lang="en-US"/>
          </a:p>
        </p:txBody>
      </p:sp>
    </p:spTree>
    <p:extLst>
      <p:ext uri="{BB962C8B-B14F-4D97-AF65-F5344CB8AC3E}">
        <p14:creationId xmlns:p14="http://schemas.microsoft.com/office/powerpoint/2010/main" val="54512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Concur, a</a:t>
            </a:r>
            <a:r>
              <a:rPr lang="en-US" baseline="0" dirty="0"/>
              <a:t> cash advance is settled by creating an expense report from the approved request that contained the cash advance.</a:t>
            </a:r>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11</a:t>
            </a:fld>
            <a:endParaRPr lang="en-US"/>
          </a:p>
        </p:txBody>
      </p:sp>
    </p:spTree>
    <p:extLst>
      <p:ext uri="{BB962C8B-B14F-4D97-AF65-F5344CB8AC3E}">
        <p14:creationId xmlns:p14="http://schemas.microsoft.com/office/powerpoint/2010/main" val="49043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Lodge Card is a method of payment available to all employee travelers. It is maintained by the travel agency. Paying for an</a:t>
            </a:r>
            <a:r>
              <a:rPr lang="en-US" baseline="0" dirty="0"/>
              <a:t> airline ticket with the lodge card sends the charge to the traveler’s profile, which can potentially save a travel rep from needing a second travel request and reduce data entry.</a:t>
            </a:r>
          </a:p>
          <a:p>
            <a:endParaRPr lang="en-US" baseline="0" dirty="0"/>
          </a:p>
          <a:p>
            <a:r>
              <a:rPr lang="en-US" baseline="0" dirty="0"/>
              <a:t>Always obtain comparisons at time of booking (particularly for airfare, since ticket prices change frequently).</a:t>
            </a:r>
          </a:p>
        </p:txBody>
      </p:sp>
      <p:sp>
        <p:nvSpPr>
          <p:cNvPr id="4" name="Slide Number Placeholder 3"/>
          <p:cNvSpPr>
            <a:spLocks noGrp="1"/>
          </p:cNvSpPr>
          <p:nvPr>
            <p:ph type="sldNum" sz="quarter" idx="10"/>
          </p:nvPr>
        </p:nvSpPr>
        <p:spPr/>
        <p:txBody>
          <a:bodyPr/>
          <a:lstStyle/>
          <a:p>
            <a:fld id="{F25C0E12-34CC-40C5-9827-E5A2C712BB0F}" type="slidenum">
              <a:rPr lang="en-US" smtClean="0"/>
              <a:t>12</a:t>
            </a:fld>
            <a:endParaRPr lang="en-US"/>
          </a:p>
        </p:txBody>
      </p:sp>
    </p:spTree>
    <p:extLst>
      <p:ext uri="{BB962C8B-B14F-4D97-AF65-F5344CB8AC3E}">
        <p14:creationId xmlns:p14="http://schemas.microsoft.com/office/powerpoint/2010/main" val="272396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0E12-34CC-40C5-9827-E5A2C712BB0F}" type="slidenum">
              <a:rPr lang="en-US" smtClean="0"/>
              <a:t>13</a:t>
            </a:fld>
            <a:endParaRPr lang="en-US"/>
          </a:p>
        </p:txBody>
      </p:sp>
    </p:spTree>
    <p:extLst>
      <p:ext uri="{BB962C8B-B14F-4D97-AF65-F5344CB8AC3E}">
        <p14:creationId xmlns:p14="http://schemas.microsoft.com/office/powerpoint/2010/main" val="1947132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58"/>
        <p:cNvGrpSpPr/>
        <p:nvPr/>
      </p:nvGrpSpPr>
      <p:grpSpPr>
        <a:xfrm>
          <a:off x="0" y="0"/>
          <a:ext cx="0" cy="0"/>
          <a:chOff x="0" y="0"/>
          <a:chExt cx="0" cy="0"/>
        </a:xfrm>
      </p:grpSpPr>
      <p:sp>
        <p:nvSpPr>
          <p:cNvPr id="159" name="Google Shape;159;p7"/>
          <p:cNvSpPr/>
          <p:nvPr/>
        </p:nvSpPr>
        <p:spPr>
          <a:xfrm>
            <a:off x="407150" y="542767"/>
            <a:ext cx="8329800" cy="577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7"/>
          <p:cNvSpPr/>
          <p:nvPr/>
        </p:nvSpPr>
        <p:spPr>
          <a:xfrm>
            <a:off x="-167025" y="745967"/>
            <a:ext cx="2630400" cy="35072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7"/>
          <p:cNvSpPr/>
          <p:nvPr/>
        </p:nvSpPr>
        <p:spPr>
          <a:xfrm>
            <a:off x="1812100" y="361867"/>
            <a:ext cx="1054200" cy="14056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7"/>
          <p:cNvSpPr/>
          <p:nvPr/>
        </p:nvSpPr>
        <p:spPr>
          <a:xfrm>
            <a:off x="1704597" y="-172873"/>
            <a:ext cx="300900" cy="4012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7"/>
          <p:cNvSpPr/>
          <p:nvPr/>
        </p:nvSpPr>
        <p:spPr>
          <a:xfrm>
            <a:off x="228600" y="3849667"/>
            <a:ext cx="605400" cy="807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7"/>
          <p:cNvSpPr/>
          <p:nvPr/>
        </p:nvSpPr>
        <p:spPr>
          <a:xfrm>
            <a:off x="1522903" y="421713"/>
            <a:ext cx="213000" cy="284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7"/>
          <p:cNvSpPr/>
          <p:nvPr/>
        </p:nvSpPr>
        <p:spPr>
          <a:xfrm>
            <a:off x="7847950" y="5557439"/>
            <a:ext cx="1097700" cy="14636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7"/>
          <p:cNvSpPr/>
          <p:nvPr/>
        </p:nvSpPr>
        <p:spPr>
          <a:xfrm>
            <a:off x="8507494" y="3974861"/>
            <a:ext cx="774600" cy="10328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7"/>
          <p:cNvSpPr/>
          <p:nvPr/>
        </p:nvSpPr>
        <p:spPr>
          <a:xfrm>
            <a:off x="8094101" y="5298587"/>
            <a:ext cx="4134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7"/>
          <p:cNvSpPr/>
          <p:nvPr/>
        </p:nvSpPr>
        <p:spPr>
          <a:xfrm>
            <a:off x="8622049" y="5163513"/>
            <a:ext cx="213000" cy="284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7"/>
          <p:cNvSpPr/>
          <p:nvPr/>
        </p:nvSpPr>
        <p:spPr>
          <a:xfrm>
            <a:off x="7550022" y="6402211"/>
            <a:ext cx="213000" cy="284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7"/>
          <p:cNvSpPr/>
          <p:nvPr/>
        </p:nvSpPr>
        <p:spPr>
          <a:xfrm>
            <a:off x="7325661" y="6232889"/>
            <a:ext cx="93900" cy="1252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7"/>
          <p:cNvSpPr/>
          <p:nvPr/>
        </p:nvSpPr>
        <p:spPr>
          <a:xfrm>
            <a:off x="91939" y="3849667"/>
            <a:ext cx="93900" cy="125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7"/>
          <p:cNvSpPr/>
          <p:nvPr/>
        </p:nvSpPr>
        <p:spPr>
          <a:xfrm>
            <a:off x="8726412" y="4266754"/>
            <a:ext cx="336767"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3" name="Google Shape;173;p7"/>
          <p:cNvGrpSpPr/>
          <p:nvPr/>
        </p:nvGrpSpPr>
        <p:grpSpPr>
          <a:xfrm>
            <a:off x="8142376" y="5970098"/>
            <a:ext cx="508851" cy="63828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6" name="Google Shape;176;p7"/>
          <p:cNvGrpSpPr/>
          <p:nvPr/>
        </p:nvGrpSpPr>
        <p:grpSpPr>
          <a:xfrm>
            <a:off x="2139871" y="643387"/>
            <a:ext cx="398658" cy="84256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5" name="Google Shape;185;p7"/>
          <p:cNvSpPr txBox="1">
            <a:spLocks noGrp="1"/>
          </p:cNvSpPr>
          <p:nvPr>
            <p:ph type="title"/>
          </p:nvPr>
        </p:nvSpPr>
        <p:spPr>
          <a:xfrm>
            <a:off x="144075" y="745967"/>
            <a:ext cx="2142000" cy="3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905000"/>
            <a:ext cx="1858800" cy="36524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905000"/>
            <a:ext cx="1858800" cy="36524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905000"/>
            <a:ext cx="1858800" cy="36524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557417"/>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823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6"/>
            <a:ext cx="82296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2347307"/>
            <a:ext cx="82296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8013"/>
            <a:ext cx="8229600" cy="863982"/>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89650"/>
            <a:ext cx="4038600" cy="3941383"/>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43719"/>
            <a:ext cx="4040188"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07167"/>
            <a:ext cx="4040188"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43719"/>
            <a:ext cx="4041775" cy="7997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07167"/>
            <a:ext cx="4041775" cy="3932626"/>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898"/>
            <a:ext cx="3008313" cy="1268684"/>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1164898"/>
            <a:ext cx="5111750" cy="5421586"/>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3583"/>
            <a:ext cx="3008313" cy="415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5237654"/>
            <a:ext cx="7260896" cy="384067"/>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464207"/>
            <a:ext cx="7260896" cy="46420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5621722"/>
            <a:ext cx="7260896" cy="734628"/>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80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87441"/>
            <a:ext cx="8229600" cy="3643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4/26/2024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377867"/>
            <a:ext cx="5292300" cy="43564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745967"/>
            <a:ext cx="2142000" cy="350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557417"/>
            <a:ext cx="548700" cy="5248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3070895"/>
      </p:ext>
    </p:extLst>
  </p:cSld>
  <p:clrMap bg1="lt1" tx1="dk1" bg2="dk2" tx2="lt2" accent1="accent1" accent2="accent2" accent3="accent3" accent4="accent4" accent5="accent5" accent6="accent6" hlink="hlink" folHlink="folHlink"/>
  <p:sldLayoutIdLst>
    <p:sldLayoutId id="2147483659"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ntroller.vpfa.fsu.edu/sites/default/files/media/forms/Travel/Department%20Documentation-Less%20than%20Entitled%20to.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tl-travel@fs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ntroller.vpfa.fsu.edu/form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ntroller.vpfa.fsu.edu/sites/g/files/upcbnu1236/files/documents/Travel/FSU%20Vehicle%20Rental%20Matrix.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travel.fsu.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ms.myflorida.com/content/download/150461/1002252/file/Global%20Electronic%20Billing%20Terms%20of%20Agreement.doc" TargetMode="External"/><Relationship Id="rId2" Type="http://schemas.openxmlformats.org/officeDocument/2006/relationships/hyperlink" Target="https://controller.vpfa.fsu.edu/sites/g/files/upcbnu1236/files/documents/Travel/FSU%20Vehicle%20Rental%20Matrix_Mar2024.pdf" TargetMode="External"/><Relationship Id="rId1" Type="http://schemas.openxmlformats.org/officeDocument/2006/relationships/slideLayout" Target="../slideLayouts/slideLayout2.xml"/><Relationship Id="rId4" Type="http://schemas.openxmlformats.org/officeDocument/2006/relationships/hyperlink" Target="mailto:floridahelp@avisbudget.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ravel@fs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travel@fsu.edu" TargetMode="External"/><Relationship Id="rId2" Type="http://schemas.openxmlformats.org/officeDocument/2006/relationships/hyperlink" Target="https://controller.vpfa.fsu.edu/sites/g/files/upcbnu1236/files/documents/Accounts%20Payable/University%20Membership%20Justification%20Form.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travel@fsu.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hyperlink" Target="https://controller.vpfa.fsu.edu/sites/g/files/upcbnu1236/files/documents/Concur/User%20Guides/Concur%20User%20Guid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htallc.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ntroller.vpfa.fsu.edu/services/travel/travel-information/lodg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ontroller.vpfa.fsu.edu/services/cash-management-banking/departmental-deposi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hr.fsu.edu/PDF/Forms/ReasonableAccomodationRequest_fill.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tate.gov/j/ct/list/c14151.htm" TargetMode="External"/><Relationship Id="rId7" Type="http://schemas.openxmlformats.org/officeDocument/2006/relationships/hyperlink" Target="https://global.fsu.edu/international-travel/faculty-staff-trave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global.fsu.edu/travel-policy/student-travel-policy" TargetMode="External"/><Relationship Id="rId5" Type="http://schemas.openxmlformats.org/officeDocument/2006/relationships/hyperlink" Target="http://travel.state.gov/content/passports/en/alertswarnings.html" TargetMode="External"/><Relationship Id="rId4" Type="http://schemas.openxmlformats.org/officeDocument/2006/relationships/hyperlink" Target="http://controller.vpfa.fsu.edu/sites/default/files/media/doc/Travel/Concur/Concur%20Connected%20Apps.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aoprals.state.gov/web920/per_diem.as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foundation.fsu.edu/forms-and-resources" TargetMode="External"/><Relationship Id="rId2" Type="http://schemas.openxmlformats.org/officeDocument/2006/relationships/hyperlink" Target="http://controller.vpfa.fsu.edu/travel" TargetMode="External"/><Relationship Id="rId1" Type="http://schemas.openxmlformats.org/officeDocument/2006/relationships/slideLayout" Target="../slideLayouts/slideLayout2.xml"/><Relationship Id="rId4" Type="http://schemas.openxmlformats.org/officeDocument/2006/relationships/hyperlink" Target="https://www.research.fsu.edu/research-offices/fsu-research-foundation/policy-procedure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controller.vpfa.fsu.edu/sites/g/files/upcbnu1236/files/documents/Concur/User%20Guides/Concur%20User%20Guid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ntroller.vpfa.fsu.edu/sites/g/files/upcbnu1236/files/documents/Concur/User%20Guides/Concur%20User%20Guide.pdf" TargetMode="External"/><Relationship Id="rId2" Type="http://schemas.openxmlformats.org/officeDocument/2006/relationships/hyperlink" Target="http://controller.vpfa.fsu.edu/sites/default/files/media/forms/Travel/Guest%20Traveler%20Profile%20Form.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controller.vpfa.fsu.edu/trave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travel@fsu.edu" TargetMode="External"/><Relationship Id="rId5" Type="http://schemas.openxmlformats.org/officeDocument/2006/relationships/hyperlink" Target="https://controller.vpfa.fsu.edu/sites/g/files/upcbnu1236/files/documents/Concur/User%20Guides/Concur%20User%20Guide.pdf" TargetMode="External"/><Relationship Id="rId4" Type="http://schemas.openxmlformats.org/officeDocument/2006/relationships/hyperlink" Target="https://controller.vpfa.fsu.edu/concur"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travel.fsu.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hyperlink" Target="mailto:training@fsu.edu" TargetMode="External"/><Relationship Id="rId4" Type="http://schemas.openxmlformats.org/officeDocument/2006/relationships/hyperlink" Target="https://fsu.qualtrics.com/jfe/form/SV_5sQ2gOkcis6zw2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controller.vpfa.fsu.edu/sites/default/files/media/forms/Travel/Guest%20Traveler%20Profile%20Form.pdf" TargetMode="External"/><Relationship Id="rId5" Type="http://schemas.openxmlformats.org/officeDocument/2006/relationships/hyperlink" Target="https://controller.vpfa.fsu.edu/sites/g/files/upcbnu1236/files/documents/Forms/Travel/Travel%20Card%20Application.pdf"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Travel Expense &amp; Concur</a:t>
            </a:r>
            <a:br>
              <a:rPr lang="en-US" dirty="0"/>
            </a:br>
            <a:r>
              <a:rPr lang="en-US" dirty="0"/>
              <a:t>Classroom Training</a:t>
            </a:r>
            <a:br>
              <a:rPr lang="en-US" dirty="0"/>
            </a:br>
            <a:br>
              <a:rPr lang="en-US" sz="3200" dirty="0"/>
            </a:br>
            <a:r>
              <a:rPr lang="en-US" dirty="0"/>
              <a:t>BTTE03</a:t>
            </a:r>
            <a:br>
              <a:rPr lang="en-US" dirty="0"/>
            </a:br>
            <a:endParaRPr lang="en-US" dirty="0"/>
          </a:p>
        </p:txBody>
      </p:sp>
      <p:sp>
        <p:nvSpPr>
          <p:cNvPr id="3" name="Subtitle 2"/>
          <p:cNvSpPr>
            <a:spLocks noGrp="1"/>
          </p:cNvSpPr>
          <p:nvPr>
            <p:ph type="subTitle" idx="1"/>
          </p:nvPr>
        </p:nvSpPr>
        <p:spPr/>
        <p:txBody>
          <a:bodyPr>
            <a:normAutofit/>
          </a:bodyPr>
          <a:lstStyle/>
          <a:p>
            <a:pPr>
              <a:lnSpc>
                <a:spcPct val="80000"/>
              </a:lnSpc>
            </a:pPr>
            <a:r>
              <a:rPr lang="en-US" b="1" dirty="0">
                <a:ln w="10541" cmpd="sng">
                  <a:noFill/>
                  <a:prstDash val="solid"/>
                </a:ln>
                <a:effectLst>
                  <a:outerShdw blurRad="80010" dist="40640" dir="5040000" algn="ctr" rotWithShape="0">
                    <a:schemeClr val="tx1">
                      <a:alpha val="30000"/>
                    </a:schemeClr>
                  </a:outerShdw>
                </a:effectLst>
              </a:rPr>
              <a:t>Instructors: </a:t>
            </a:r>
          </a:p>
          <a:p>
            <a:pPr>
              <a:lnSpc>
                <a:spcPct val="80000"/>
              </a:lnSpc>
            </a:pPr>
            <a:r>
              <a:rPr lang="en-US" b="1" dirty="0">
                <a:ln w="10541" cmpd="sng">
                  <a:noFill/>
                  <a:prstDash val="solid"/>
                </a:ln>
                <a:effectLst>
                  <a:outerShdw blurRad="80010" dist="40640" dir="5040000" algn="ctr" rotWithShape="0">
                    <a:schemeClr val="tx1">
                      <a:alpha val="30000"/>
                    </a:schemeClr>
                  </a:outerShdw>
                </a:effectLst>
              </a:rPr>
              <a:t>Michelle M. Pohto</a:t>
            </a:r>
          </a:p>
          <a:p>
            <a:pPr>
              <a:lnSpc>
                <a:spcPct val="80000"/>
              </a:lnSpc>
            </a:pPr>
            <a:r>
              <a:rPr lang="en-US" b="1" dirty="0">
                <a:ln w="10541" cmpd="sng">
                  <a:noFill/>
                  <a:prstDash val="solid"/>
                </a:ln>
                <a:effectLst>
                  <a:outerShdw blurRad="80010" dist="40640" dir="5040000" algn="ctr" rotWithShape="0">
                    <a:schemeClr val="tx1">
                      <a:alpha val="30000"/>
                    </a:schemeClr>
                  </a:outerShdw>
                </a:effectLst>
              </a:rPr>
              <a:t>Daniel Halladay</a:t>
            </a:r>
          </a:p>
          <a:p>
            <a:endParaRPr lang="en-US" dirty="0"/>
          </a:p>
        </p:txBody>
      </p:sp>
      <p:sp>
        <p:nvSpPr>
          <p:cNvPr id="4" name="TextBox 3">
            <a:extLst>
              <a:ext uri="{FF2B5EF4-FFF2-40B4-BE49-F238E27FC236}">
                <a16:creationId xmlns:a16="http://schemas.microsoft.com/office/drawing/2014/main" id="{DF32B06D-2D3B-40D0-92CA-88FE8632FBF8}"/>
              </a:ext>
            </a:extLst>
          </p:cNvPr>
          <p:cNvSpPr txBox="1"/>
          <p:nvPr/>
        </p:nvSpPr>
        <p:spPr>
          <a:xfrm>
            <a:off x="6325028" y="6488668"/>
            <a:ext cx="1612232" cy="369332"/>
          </a:xfrm>
          <a:prstGeom prst="rect">
            <a:avLst/>
          </a:prstGeom>
          <a:noFill/>
        </p:spPr>
        <p:txBody>
          <a:bodyPr wrap="square" rtlCol="0">
            <a:spAutoFit/>
          </a:bodyPr>
          <a:lstStyle/>
          <a:p>
            <a:r>
              <a:rPr lang="en-US" dirty="0">
                <a:solidFill>
                  <a:schemeClr val="bg1"/>
                </a:solidFill>
              </a:rPr>
              <a:t>4/26/24</a:t>
            </a:r>
          </a:p>
        </p:txBody>
      </p:sp>
    </p:spTree>
    <p:extLst>
      <p:ext uri="{BB962C8B-B14F-4D97-AF65-F5344CB8AC3E}">
        <p14:creationId xmlns:p14="http://schemas.microsoft.com/office/powerpoint/2010/main" val="81084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 than Entitled Documentation</a:t>
            </a:r>
          </a:p>
        </p:txBody>
      </p:sp>
      <p:sp>
        <p:nvSpPr>
          <p:cNvPr id="3" name="Content Placeholder 2"/>
          <p:cNvSpPr>
            <a:spLocks noGrp="1"/>
          </p:cNvSpPr>
          <p:nvPr>
            <p:ph idx="1"/>
          </p:nvPr>
        </p:nvSpPr>
        <p:spPr/>
        <p:txBody>
          <a:bodyPr>
            <a:noAutofit/>
          </a:bodyPr>
          <a:lstStyle/>
          <a:p>
            <a:pPr>
              <a:lnSpc>
                <a:spcPct val="80000"/>
              </a:lnSpc>
            </a:pPr>
            <a:r>
              <a:rPr lang="en-US" sz="2200" dirty="0"/>
              <a:t>This form applies any time when a traveler receives an amount “less than entitled.” ( Examples: COGS grant, personal car reimbursed at rental rate, department policy, </a:t>
            </a:r>
            <a:r>
              <a:rPr lang="en-US" sz="2200" dirty="0" err="1"/>
              <a:t>etc</a:t>
            </a:r>
            <a:r>
              <a:rPr lang="en-US" sz="2200" dirty="0"/>
              <a:t>)</a:t>
            </a:r>
          </a:p>
          <a:p>
            <a:pPr>
              <a:lnSpc>
                <a:spcPct val="80000"/>
              </a:lnSpc>
            </a:pPr>
            <a:endParaRPr lang="en-US" sz="2200" dirty="0"/>
          </a:p>
          <a:p>
            <a:pPr>
              <a:lnSpc>
                <a:spcPct val="80000"/>
              </a:lnSpc>
            </a:pPr>
            <a:r>
              <a:rPr lang="en-US" sz="2200" dirty="0"/>
              <a:t>If meals are claimed when eligible for per diem, the traveler must sign </a:t>
            </a:r>
            <a:r>
              <a:rPr lang="en-US" sz="2200" dirty="0">
                <a:hlinkClick r:id="rId3"/>
              </a:rPr>
              <a:t>form</a:t>
            </a:r>
            <a:r>
              <a:rPr lang="en-US" sz="2200" dirty="0"/>
              <a:t> which is then retained by department.  </a:t>
            </a:r>
          </a:p>
          <a:p>
            <a:pPr>
              <a:lnSpc>
                <a:spcPct val="80000"/>
              </a:lnSpc>
            </a:pPr>
            <a:endParaRPr lang="en-US" sz="2200" dirty="0"/>
          </a:p>
          <a:p>
            <a:pPr>
              <a:lnSpc>
                <a:spcPct val="80000"/>
              </a:lnSpc>
            </a:pPr>
            <a:r>
              <a:rPr lang="en-US" sz="2200" dirty="0"/>
              <a:t>Form needs to be signed by traveler prior to trip. One for each trip.</a:t>
            </a:r>
          </a:p>
          <a:p>
            <a:pPr>
              <a:lnSpc>
                <a:spcPct val="80000"/>
              </a:lnSpc>
            </a:pPr>
            <a:endParaRPr lang="en-US" sz="2200" dirty="0"/>
          </a:p>
          <a:p>
            <a:pPr>
              <a:lnSpc>
                <a:spcPct val="80000"/>
              </a:lnSpc>
            </a:pPr>
            <a:r>
              <a:rPr lang="en-US" sz="2200" dirty="0"/>
              <a:t>Attach form to the expense report as a receipt or enter comment that the  department has it on file.</a:t>
            </a:r>
          </a:p>
        </p:txBody>
      </p:sp>
    </p:spTree>
    <p:extLst>
      <p:ext uri="{BB962C8B-B14F-4D97-AF65-F5344CB8AC3E}">
        <p14:creationId xmlns:p14="http://schemas.microsoft.com/office/powerpoint/2010/main" val="258505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907"/>
            <a:ext cx="8229600" cy="449588"/>
          </a:xfrm>
        </p:spPr>
        <p:txBody>
          <a:bodyPr>
            <a:normAutofit fontScale="90000"/>
          </a:bodyPr>
          <a:lstStyle/>
          <a:p>
            <a:r>
              <a:rPr lang="en-US" dirty="0"/>
              <a:t>Cash Advance</a:t>
            </a:r>
          </a:p>
        </p:txBody>
      </p:sp>
      <p:sp>
        <p:nvSpPr>
          <p:cNvPr id="3" name="Content Placeholder 2"/>
          <p:cNvSpPr>
            <a:spLocks noGrp="1"/>
          </p:cNvSpPr>
          <p:nvPr>
            <p:ph idx="1"/>
          </p:nvPr>
        </p:nvSpPr>
        <p:spPr>
          <a:xfrm>
            <a:off x="457200" y="1483743"/>
            <a:ext cx="8229600" cy="5149970"/>
          </a:xfrm>
        </p:spPr>
        <p:txBody>
          <a:bodyPr>
            <a:noAutofit/>
          </a:bodyPr>
          <a:lstStyle/>
          <a:p>
            <a:r>
              <a:rPr lang="en-US" sz="1600" b="1" dirty="0"/>
              <a:t>First, consider if a t-card would be a better option.</a:t>
            </a:r>
          </a:p>
          <a:p>
            <a:endParaRPr lang="en-US" sz="1600" dirty="0"/>
          </a:p>
          <a:p>
            <a:r>
              <a:rPr lang="en-US" sz="1600" dirty="0"/>
              <a:t>Email </a:t>
            </a:r>
            <a:r>
              <a:rPr lang="en-US" sz="1600" dirty="0">
                <a:hlinkClick r:id="rId3"/>
              </a:rPr>
              <a:t>travel@fsu.edu</a:t>
            </a:r>
            <a:r>
              <a:rPr lang="en-US" sz="1600" dirty="0"/>
              <a:t> to enable the traveler to request a cash advance.</a:t>
            </a:r>
          </a:p>
          <a:p>
            <a:endParaRPr lang="en-US" sz="1600" dirty="0"/>
          </a:p>
          <a:p>
            <a:r>
              <a:rPr lang="en-US" sz="1600" dirty="0"/>
              <a:t>For authorized university employees, up to 100% of travel expenses. (Recommend &lt;80%)</a:t>
            </a:r>
          </a:p>
          <a:p>
            <a:pPr>
              <a:lnSpc>
                <a:spcPct val="80000"/>
              </a:lnSpc>
              <a:buNone/>
            </a:pPr>
            <a:endParaRPr lang="en-US" sz="1600" dirty="0"/>
          </a:p>
          <a:p>
            <a:pPr>
              <a:lnSpc>
                <a:spcPct val="80000"/>
              </a:lnSpc>
            </a:pPr>
            <a:r>
              <a:rPr lang="en-US" sz="1600" dirty="0"/>
              <a:t>Must be for more than $200</a:t>
            </a:r>
          </a:p>
          <a:p>
            <a:pPr>
              <a:lnSpc>
                <a:spcPct val="80000"/>
              </a:lnSpc>
              <a:buNone/>
            </a:pPr>
            <a:endParaRPr lang="en-US" sz="1600" dirty="0"/>
          </a:p>
          <a:p>
            <a:pPr>
              <a:lnSpc>
                <a:spcPct val="80000"/>
              </a:lnSpc>
            </a:pPr>
            <a:r>
              <a:rPr lang="en-US" sz="1600" dirty="0"/>
              <a:t>Will not be paid out earlier than 15 calendar days prior to first day of travel. Paid through EFT just like payroll.</a:t>
            </a:r>
          </a:p>
          <a:p>
            <a:pPr marL="0" indent="0">
              <a:buNone/>
            </a:pPr>
            <a:endParaRPr lang="en-US" sz="1600" dirty="0"/>
          </a:p>
          <a:p>
            <a:r>
              <a:rPr lang="en-US" sz="1600" b="1" dirty="0"/>
              <a:t>Approvers approve the cash advance request when they approve the travel request.</a:t>
            </a:r>
          </a:p>
          <a:p>
            <a:endParaRPr lang="en-US" sz="1600" dirty="0"/>
          </a:p>
          <a:p>
            <a:pPr>
              <a:lnSpc>
                <a:spcPct val="80000"/>
              </a:lnSpc>
            </a:pPr>
            <a:r>
              <a:rPr lang="en-US" sz="1600" dirty="0"/>
              <a:t>Cash Advances must be settled within 10 working days after the employee returns from the trip. </a:t>
            </a:r>
          </a:p>
          <a:p>
            <a:pPr>
              <a:lnSpc>
                <a:spcPct val="80000"/>
              </a:lnSpc>
            </a:pPr>
            <a:endParaRPr lang="en-US" sz="1600" dirty="0"/>
          </a:p>
          <a:p>
            <a:pPr>
              <a:lnSpc>
                <a:spcPct val="80000"/>
              </a:lnSpc>
            </a:pPr>
            <a:r>
              <a:rPr lang="en-US" sz="1600" dirty="0"/>
              <a:t>If not settled by 58 days from issuance, it will be sent to Payroll for mandatory settlement (IRS implications).</a:t>
            </a:r>
          </a:p>
        </p:txBody>
      </p:sp>
    </p:spTree>
    <p:extLst>
      <p:ext uri="{BB962C8B-B14F-4D97-AF65-F5344CB8AC3E}">
        <p14:creationId xmlns:p14="http://schemas.microsoft.com/office/powerpoint/2010/main" val="346826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154"/>
            <a:ext cx="8229600" cy="797858"/>
          </a:xfrm>
        </p:spPr>
        <p:txBody>
          <a:bodyPr/>
          <a:lstStyle/>
          <a:p>
            <a:r>
              <a:rPr lang="en-US" dirty="0"/>
              <a:t>Booking Travel</a:t>
            </a:r>
          </a:p>
        </p:txBody>
      </p:sp>
      <p:sp>
        <p:nvSpPr>
          <p:cNvPr id="3" name="Content Placeholder 2"/>
          <p:cNvSpPr>
            <a:spLocks noGrp="1"/>
          </p:cNvSpPr>
          <p:nvPr>
            <p:ph idx="1"/>
          </p:nvPr>
        </p:nvSpPr>
        <p:spPr>
          <a:xfrm>
            <a:off x="457200" y="1775013"/>
            <a:ext cx="8229600" cy="4272320"/>
          </a:xfrm>
        </p:spPr>
        <p:txBody>
          <a:bodyPr>
            <a:normAutofit fontScale="77500" lnSpcReduction="20000"/>
          </a:bodyPr>
          <a:lstStyle/>
          <a:p>
            <a:r>
              <a:rPr lang="en-US" dirty="0"/>
              <a:t>FSU has a contract with Collegiate Travel Planners (CTP) for booking Air, Hotel &amp; Rental Cars.</a:t>
            </a:r>
          </a:p>
          <a:p>
            <a:pPr marL="0" indent="0">
              <a:buNone/>
            </a:pPr>
            <a:r>
              <a:rPr lang="en-US" dirty="0"/>
              <a:t> </a:t>
            </a:r>
          </a:p>
          <a:p>
            <a:r>
              <a:rPr lang="en-US" dirty="0"/>
              <a:t>Booking with CTP (in Concur or over the phone) is </a:t>
            </a:r>
            <a:r>
              <a:rPr lang="en-US" i="1" dirty="0">
                <a:solidFill>
                  <a:srgbClr val="FF0000"/>
                </a:solidFill>
              </a:rPr>
              <a:t>mandatory for air travel</a:t>
            </a:r>
            <a:r>
              <a:rPr lang="en-US" dirty="0"/>
              <a:t>.</a:t>
            </a:r>
          </a:p>
          <a:p>
            <a:pPr marL="0" indent="0">
              <a:buNone/>
            </a:pPr>
            <a:endParaRPr lang="en-US" dirty="0"/>
          </a:p>
          <a:p>
            <a:r>
              <a:rPr lang="en-US" dirty="0"/>
              <a:t>FSU Travelers should use most economical means of travel available </a:t>
            </a:r>
            <a:r>
              <a:rPr lang="en-US" i="1" dirty="0">
                <a:solidFill>
                  <a:srgbClr val="FF0000"/>
                </a:solidFill>
              </a:rPr>
              <a:t>considering all factors</a:t>
            </a:r>
            <a:r>
              <a:rPr lang="en-US" i="1" dirty="0"/>
              <a:t>.</a:t>
            </a:r>
          </a:p>
          <a:p>
            <a:pPr marL="0" indent="0">
              <a:buNone/>
            </a:pPr>
            <a:endParaRPr lang="en-US" i="1" dirty="0"/>
          </a:p>
          <a:p>
            <a:r>
              <a:rPr lang="en-US" dirty="0">
                <a:solidFill>
                  <a:srgbClr val="FF0000"/>
                </a:solidFill>
              </a:rPr>
              <a:t>Obtain comparisons at time of booking </a:t>
            </a:r>
            <a:r>
              <a:rPr lang="en-US" dirty="0"/>
              <a:t>if traveling a non-direct route, adding personal travel or upgrading class of fare.</a:t>
            </a:r>
          </a:p>
        </p:txBody>
      </p:sp>
    </p:spTree>
    <p:extLst>
      <p:ext uri="{BB962C8B-B14F-4D97-AF65-F5344CB8AC3E}">
        <p14:creationId xmlns:p14="http://schemas.microsoft.com/office/powerpoint/2010/main" val="118561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hlinkClick r:id="rId3"/>
              </a:rPr>
              <a:t>Tax Exempt Status</a:t>
            </a:r>
            <a:endParaRPr lang="en-US" b="0" dirty="0"/>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53546" y="2189163"/>
            <a:ext cx="3045907" cy="3941762"/>
          </a:xfrm>
        </p:spPr>
      </p:pic>
      <p:sp>
        <p:nvSpPr>
          <p:cNvPr id="4" name="Content Placeholder 3"/>
          <p:cNvSpPr>
            <a:spLocks noGrp="1"/>
          </p:cNvSpPr>
          <p:nvPr>
            <p:ph sz="half" idx="2"/>
          </p:nvPr>
        </p:nvSpPr>
        <p:spPr/>
        <p:txBody>
          <a:bodyPr>
            <a:normAutofit/>
          </a:bodyPr>
          <a:lstStyle/>
          <a:p>
            <a:r>
              <a:rPr lang="en-US" dirty="0"/>
              <a:t>T-card charges made in the state of Florida are tax exempt.</a:t>
            </a:r>
          </a:p>
          <a:p>
            <a:endParaRPr lang="en-US" dirty="0"/>
          </a:p>
          <a:p>
            <a:r>
              <a:rPr lang="en-US" dirty="0"/>
              <a:t>The most common tax-exempt purchases are lodging and auto rental.</a:t>
            </a:r>
          </a:p>
        </p:txBody>
      </p:sp>
    </p:spTree>
    <p:extLst>
      <p:ext uri="{BB962C8B-B14F-4D97-AF65-F5344CB8AC3E}">
        <p14:creationId xmlns:p14="http://schemas.microsoft.com/office/powerpoint/2010/main" val="113591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“Blanket” Request</a:t>
            </a:r>
          </a:p>
        </p:txBody>
      </p:sp>
      <p:sp>
        <p:nvSpPr>
          <p:cNvPr id="3" name="Content Placeholder 2"/>
          <p:cNvSpPr>
            <a:spLocks noGrp="1"/>
          </p:cNvSpPr>
          <p:nvPr>
            <p:ph idx="1"/>
          </p:nvPr>
        </p:nvSpPr>
        <p:spPr>
          <a:xfrm>
            <a:off x="457200" y="1945341"/>
            <a:ext cx="8229600" cy="4101991"/>
          </a:xfrm>
        </p:spPr>
        <p:txBody>
          <a:bodyPr>
            <a:normAutofit lnSpcReduction="10000"/>
          </a:bodyPr>
          <a:lstStyle/>
          <a:p>
            <a:r>
              <a:rPr lang="en-US" dirty="0"/>
              <a:t>For multiple similar trips over a period of time.</a:t>
            </a:r>
          </a:p>
          <a:p>
            <a:endParaRPr lang="en-US" dirty="0"/>
          </a:p>
          <a:p>
            <a:r>
              <a:rPr lang="en-US" dirty="0"/>
              <a:t>One request per traveler, per semester is fine.</a:t>
            </a:r>
          </a:p>
          <a:p>
            <a:endParaRPr lang="en-US" dirty="0"/>
          </a:p>
          <a:p>
            <a:r>
              <a:rPr lang="en-US" dirty="0"/>
              <a:t>Monthly mileage logs are most common use, but there are other scenarios.</a:t>
            </a:r>
          </a:p>
        </p:txBody>
      </p:sp>
    </p:spTree>
    <p:extLst>
      <p:ext uri="{BB962C8B-B14F-4D97-AF65-F5344CB8AC3E}">
        <p14:creationId xmlns:p14="http://schemas.microsoft.com/office/powerpoint/2010/main" val="166759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3012"/>
            <a:ext cx="8229600" cy="699247"/>
          </a:xfrm>
        </p:spPr>
        <p:txBody>
          <a:bodyPr>
            <a:normAutofit fontScale="90000"/>
          </a:bodyPr>
          <a:lstStyle/>
          <a:p>
            <a:r>
              <a:rPr lang="en-US" dirty="0"/>
              <a:t>Group Travel</a:t>
            </a:r>
          </a:p>
        </p:txBody>
      </p:sp>
      <p:sp>
        <p:nvSpPr>
          <p:cNvPr id="3" name="Content Placeholder 2"/>
          <p:cNvSpPr>
            <a:spLocks noGrp="1"/>
          </p:cNvSpPr>
          <p:nvPr>
            <p:ph idx="1"/>
          </p:nvPr>
        </p:nvSpPr>
        <p:spPr>
          <a:xfrm>
            <a:off x="457200" y="1792941"/>
            <a:ext cx="8229600" cy="4254391"/>
          </a:xfrm>
        </p:spPr>
        <p:txBody>
          <a:bodyPr>
            <a:normAutofit lnSpcReduction="10000"/>
          </a:bodyPr>
          <a:lstStyle/>
          <a:p>
            <a:r>
              <a:rPr lang="en-US" dirty="0"/>
              <a:t>Group Travel is only for groups of five (5) or more </a:t>
            </a:r>
            <a:r>
              <a:rPr lang="en-US" b="1" dirty="0"/>
              <a:t>non-employee</a:t>
            </a:r>
            <a:r>
              <a:rPr lang="en-US" dirty="0"/>
              <a:t> travelers.</a:t>
            </a:r>
          </a:p>
          <a:p>
            <a:endParaRPr lang="en-US" dirty="0"/>
          </a:p>
          <a:p>
            <a:r>
              <a:rPr lang="en-US" dirty="0"/>
              <a:t>A group travel roster (with signatures)must be attached to the expense report.</a:t>
            </a:r>
          </a:p>
          <a:p>
            <a:endParaRPr lang="en-US" dirty="0"/>
          </a:p>
          <a:p>
            <a:r>
              <a:rPr lang="en-US" b="1" dirty="0"/>
              <a:t>Employees may not be included on a group travel roster.</a:t>
            </a:r>
          </a:p>
        </p:txBody>
      </p:sp>
    </p:spTree>
    <p:extLst>
      <p:ext uri="{BB962C8B-B14F-4D97-AF65-F5344CB8AC3E}">
        <p14:creationId xmlns:p14="http://schemas.microsoft.com/office/powerpoint/2010/main" val="84715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409"/>
            <a:ext cx="8229600" cy="576072"/>
          </a:xfrm>
        </p:spPr>
        <p:txBody>
          <a:bodyPr>
            <a:normAutofit fontScale="90000"/>
          </a:bodyPr>
          <a:lstStyle/>
          <a:p>
            <a:r>
              <a:rPr lang="en-US" dirty="0"/>
              <a:t>Air Travel Rules &amp; Booking</a:t>
            </a:r>
          </a:p>
        </p:txBody>
      </p:sp>
      <p:sp>
        <p:nvSpPr>
          <p:cNvPr id="3" name="Content Placeholder 2"/>
          <p:cNvSpPr>
            <a:spLocks noGrp="1"/>
          </p:cNvSpPr>
          <p:nvPr>
            <p:ph idx="1"/>
          </p:nvPr>
        </p:nvSpPr>
        <p:spPr>
          <a:xfrm>
            <a:off x="457200" y="1773936"/>
            <a:ext cx="8229600" cy="4626864"/>
          </a:xfrm>
        </p:spPr>
        <p:txBody>
          <a:bodyPr>
            <a:normAutofit fontScale="70000" lnSpcReduction="20000"/>
          </a:bodyPr>
          <a:lstStyle/>
          <a:p>
            <a:r>
              <a:rPr lang="en-US" dirty="0"/>
              <a:t>Receipts must clearly state passenger name, total amount paid, form of payment, ticket number, destination(s), dates, times and class of fare.</a:t>
            </a:r>
          </a:p>
          <a:p>
            <a:r>
              <a:rPr lang="en-US" dirty="0"/>
              <a:t>Tickets should be economy class and non-refundable. Business class travel or its equivalent is reimbursable for all segments of trips with at least one segment lasting longer than eight hours.</a:t>
            </a:r>
          </a:p>
          <a:p>
            <a:r>
              <a:rPr lang="en-US" dirty="0"/>
              <a:t>Baggage fees require receipt for reimbursement. Trip insurance &amp; seat selection fees are not reimbursable. </a:t>
            </a:r>
          </a:p>
          <a:p>
            <a:r>
              <a:rPr lang="en-US" dirty="0"/>
              <a:t>Travelers should take the most direct route. Deviations from either the most direct route or travel dates </a:t>
            </a:r>
            <a:r>
              <a:rPr lang="en-US" b="1" dirty="0"/>
              <a:t>must have a comparison attached for reimbursement.</a:t>
            </a:r>
            <a:endParaRPr lang="en-US" dirty="0"/>
          </a:p>
          <a:p>
            <a:r>
              <a:rPr lang="en-US" dirty="0"/>
              <a:t>Travelers are allowed </a:t>
            </a:r>
            <a:r>
              <a:rPr lang="en-US" b="1" dirty="0"/>
              <a:t>up to </a:t>
            </a:r>
            <a:r>
              <a:rPr lang="en-US" dirty="0"/>
              <a:t>two hours before departure and after arrival to leave/return home from the airport.</a:t>
            </a:r>
          </a:p>
        </p:txBody>
      </p:sp>
    </p:spTree>
    <p:extLst>
      <p:ext uri="{BB962C8B-B14F-4D97-AF65-F5344CB8AC3E}">
        <p14:creationId xmlns:p14="http://schemas.microsoft.com/office/powerpoint/2010/main" val="31015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Rental Car Rules &amp; Booking</a:t>
            </a:r>
          </a:p>
        </p:txBody>
      </p:sp>
      <p:sp>
        <p:nvSpPr>
          <p:cNvPr id="3" name="Content Placeholder 2"/>
          <p:cNvSpPr>
            <a:spLocks noGrp="1"/>
          </p:cNvSpPr>
          <p:nvPr>
            <p:ph idx="1"/>
          </p:nvPr>
        </p:nvSpPr>
        <p:spPr/>
        <p:txBody>
          <a:bodyPr>
            <a:normAutofit fontScale="70000" lnSpcReduction="20000"/>
          </a:bodyPr>
          <a:lstStyle/>
          <a:p>
            <a:r>
              <a:rPr lang="en-US" dirty="0"/>
              <a:t>Avis/Budget, Enterprise/National, and Hertz are contract providers. Renting on contract is required for domestic rentals. Check out </a:t>
            </a:r>
            <a:r>
              <a:rPr lang="en-US" dirty="0">
                <a:hlinkClick r:id="rId3"/>
              </a:rPr>
              <a:t>Vehicle Rental Matrix </a:t>
            </a:r>
            <a:r>
              <a:rPr lang="en-US" dirty="0"/>
              <a:t>on </a:t>
            </a:r>
            <a:r>
              <a:rPr lang="en-US" dirty="0">
                <a:hlinkClick r:id="rId4"/>
              </a:rPr>
              <a:t>FSU Travel Website</a:t>
            </a:r>
            <a:r>
              <a:rPr lang="en-US" dirty="0"/>
              <a:t> for details on each rental contract.</a:t>
            </a:r>
          </a:p>
          <a:p>
            <a:r>
              <a:rPr lang="en-US" dirty="0"/>
              <a:t>Can be reserved through Concur or direct with the agency</a:t>
            </a:r>
            <a:r>
              <a:rPr lang="en-US" b="1" dirty="0"/>
              <a:t>.</a:t>
            </a:r>
            <a:endParaRPr lang="en-US" dirty="0"/>
          </a:p>
          <a:p>
            <a:r>
              <a:rPr lang="en-US" dirty="0"/>
              <a:t>Compact car only unless there is justifiable upgrade. (Multiple FSU travelers sharing a vehicle, Transporting equipment).</a:t>
            </a:r>
          </a:p>
          <a:p>
            <a:r>
              <a:rPr lang="en-US" dirty="0"/>
              <a:t>Do not purchase any optional add-ons for domestic rental like toll service, additional fuel service, additional insurance. These are included in our contract.</a:t>
            </a:r>
          </a:p>
          <a:p>
            <a:r>
              <a:rPr lang="en-US" dirty="0"/>
              <a:t>Do not ask for any other (AAA, SkyMiles, AARP </a:t>
            </a:r>
            <a:r>
              <a:rPr lang="en-US" dirty="0" err="1"/>
              <a:t>etc</a:t>
            </a:r>
            <a:r>
              <a:rPr lang="en-US" dirty="0"/>
              <a:t>) discounts.</a:t>
            </a:r>
          </a:p>
        </p:txBody>
      </p:sp>
    </p:spTree>
    <p:extLst>
      <p:ext uri="{BB962C8B-B14F-4D97-AF65-F5344CB8AC3E}">
        <p14:creationId xmlns:p14="http://schemas.microsoft.com/office/powerpoint/2010/main" val="380944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189"/>
            <a:ext cx="8229600" cy="681318"/>
          </a:xfrm>
        </p:spPr>
        <p:txBody>
          <a:bodyPr>
            <a:normAutofit fontScale="90000"/>
          </a:bodyPr>
          <a:lstStyle/>
          <a:p>
            <a:r>
              <a:rPr lang="en-US" dirty="0"/>
              <a:t>Billing Numbers</a:t>
            </a:r>
          </a:p>
        </p:txBody>
      </p:sp>
      <p:sp>
        <p:nvSpPr>
          <p:cNvPr id="3" name="Content Placeholder 2"/>
          <p:cNvSpPr>
            <a:spLocks noGrp="1"/>
          </p:cNvSpPr>
          <p:nvPr>
            <p:ph idx="1"/>
          </p:nvPr>
        </p:nvSpPr>
        <p:spPr>
          <a:xfrm>
            <a:off x="457200" y="1649507"/>
            <a:ext cx="8229600" cy="4397825"/>
          </a:xfrm>
        </p:spPr>
        <p:txBody>
          <a:bodyPr>
            <a:normAutofit fontScale="77500" lnSpcReduction="20000"/>
          </a:bodyPr>
          <a:lstStyle/>
          <a:p>
            <a:r>
              <a:rPr lang="en-US" dirty="0"/>
              <a:t>A billing number allows a T-card holder to reserve and pay for a car on behalf of another person.</a:t>
            </a:r>
          </a:p>
          <a:p>
            <a:pPr marL="0" indent="0">
              <a:buNone/>
            </a:pPr>
            <a:endParaRPr lang="en-US" dirty="0"/>
          </a:p>
          <a:p>
            <a:r>
              <a:rPr lang="en-US" dirty="0"/>
              <a:t>Available with all three rental agencies. Check </a:t>
            </a:r>
            <a:r>
              <a:rPr lang="en-US" dirty="0">
                <a:hlinkClick r:id="rId2"/>
              </a:rPr>
              <a:t>FSU Rental Vehicle Matrix </a:t>
            </a:r>
            <a:r>
              <a:rPr lang="en-US" dirty="0"/>
              <a:t>for information on how to apply.</a:t>
            </a:r>
          </a:p>
          <a:p>
            <a:endParaRPr lang="en-US" dirty="0"/>
          </a:p>
          <a:p>
            <a:r>
              <a:rPr lang="en-US" dirty="0"/>
              <a:t>Do not share a billing number with another traveler or travel rep.</a:t>
            </a:r>
          </a:p>
          <a:p>
            <a:pPr marL="0" indent="0">
              <a:buNone/>
            </a:pPr>
            <a:endParaRPr lang="en-US" dirty="0"/>
          </a:p>
          <a:p>
            <a:r>
              <a:rPr lang="en-US" dirty="0"/>
              <a:t>Most common: Avis/Budget billing number, </a:t>
            </a:r>
            <a:r>
              <a:rPr lang="en-US" dirty="0">
                <a:hlinkClick r:id="rId3"/>
              </a:rPr>
              <a:t>complete the form</a:t>
            </a:r>
            <a:r>
              <a:rPr lang="en-US" dirty="0"/>
              <a:t> and email it to </a:t>
            </a:r>
            <a:r>
              <a:rPr lang="en-US" dirty="0">
                <a:hlinkClick r:id="rId4"/>
              </a:rPr>
              <a:t>floridahelp@avisbudget.com</a:t>
            </a:r>
            <a:r>
              <a:rPr lang="en-US" dirty="0"/>
              <a:t>.</a:t>
            </a:r>
          </a:p>
          <a:p>
            <a:endParaRPr lang="en-US" dirty="0"/>
          </a:p>
        </p:txBody>
      </p:sp>
    </p:spTree>
    <p:extLst>
      <p:ext uri="{BB962C8B-B14F-4D97-AF65-F5344CB8AC3E}">
        <p14:creationId xmlns:p14="http://schemas.microsoft.com/office/powerpoint/2010/main" val="114647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9224"/>
            <a:ext cx="8229600" cy="753035"/>
          </a:xfrm>
        </p:spPr>
        <p:txBody>
          <a:bodyPr>
            <a:normAutofit fontScale="90000"/>
          </a:bodyPr>
          <a:lstStyle/>
          <a:p>
            <a:r>
              <a:rPr lang="en-US" dirty="0"/>
              <a:t>Rental Car Fuel</a:t>
            </a:r>
          </a:p>
        </p:txBody>
      </p:sp>
      <p:sp>
        <p:nvSpPr>
          <p:cNvPr id="3" name="Content Placeholder 2"/>
          <p:cNvSpPr>
            <a:spLocks noGrp="1"/>
          </p:cNvSpPr>
          <p:nvPr>
            <p:ph idx="1"/>
          </p:nvPr>
        </p:nvSpPr>
        <p:spPr>
          <a:xfrm>
            <a:off x="457200" y="1712259"/>
            <a:ext cx="8229600" cy="4335073"/>
          </a:xfrm>
        </p:spPr>
        <p:txBody>
          <a:bodyPr>
            <a:normAutofit fontScale="70000" lnSpcReduction="20000"/>
          </a:bodyPr>
          <a:lstStyle/>
          <a:p>
            <a:r>
              <a:rPr lang="en-US" dirty="0"/>
              <a:t>Try to refill the car to the same fuel level as when you picked it up.</a:t>
            </a:r>
          </a:p>
          <a:p>
            <a:endParaRPr lang="en-US" dirty="0"/>
          </a:p>
          <a:p>
            <a:r>
              <a:rPr lang="en-US" dirty="0"/>
              <a:t>Fuel service is already included in all contracts. The rental agency will fuel vehicle on return. Terms are decent for Avis and Hertz, not as good for Enterprise/National.</a:t>
            </a:r>
          </a:p>
          <a:p>
            <a:endParaRPr lang="en-US" dirty="0"/>
          </a:p>
          <a:p>
            <a:r>
              <a:rPr lang="en-US" dirty="0">
                <a:solidFill>
                  <a:srgbClr val="FF0000"/>
                </a:solidFill>
              </a:rPr>
              <a:t>Do not purchase any other/additional fuel service option.</a:t>
            </a:r>
          </a:p>
          <a:p>
            <a:endParaRPr lang="en-US" dirty="0"/>
          </a:p>
          <a:p>
            <a:r>
              <a:rPr lang="en-US" dirty="0"/>
              <a:t>When completing an expense report with rental vehicle fuel, make sure proof of vehicle rental is attached (receipt) or comment cross referencing the expense report with the rental is entered.</a:t>
            </a:r>
          </a:p>
        </p:txBody>
      </p:sp>
    </p:spTree>
    <p:extLst>
      <p:ext uri="{BB962C8B-B14F-4D97-AF65-F5344CB8AC3E}">
        <p14:creationId xmlns:p14="http://schemas.microsoft.com/office/powerpoint/2010/main" val="339572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Outline</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dirty="0"/>
              <a:t>Introduction to Travel at FSU</a:t>
            </a:r>
          </a:p>
          <a:p>
            <a:pPr>
              <a:lnSpc>
                <a:spcPct val="120000"/>
              </a:lnSpc>
            </a:pPr>
            <a:r>
              <a:rPr lang="en-US" dirty="0"/>
              <a:t>Before the Traveler leaves</a:t>
            </a:r>
          </a:p>
          <a:p>
            <a:pPr>
              <a:lnSpc>
                <a:spcPct val="120000"/>
              </a:lnSpc>
            </a:pPr>
            <a:r>
              <a:rPr lang="en-US" dirty="0"/>
              <a:t>When the Traveler returns</a:t>
            </a:r>
          </a:p>
          <a:p>
            <a:pPr>
              <a:lnSpc>
                <a:spcPct val="120000"/>
              </a:lnSpc>
            </a:pPr>
            <a:r>
              <a:rPr lang="en-US" dirty="0"/>
              <a:t>Foreign Travel</a:t>
            </a:r>
          </a:p>
          <a:p>
            <a:pPr>
              <a:lnSpc>
                <a:spcPct val="120000"/>
              </a:lnSpc>
            </a:pPr>
            <a:r>
              <a:rPr lang="en-US" dirty="0"/>
              <a:t>Non-Travel Reimbursements </a:t>
            </a:r>
          </a:p>
          <a:p>
            <a:pPr>
              <a:lnSpc>
                <a:spcPct val="120000"/>
              </a:lnSpc>
            </a:pPr>
            <a:r>
              <a:rPr lang="en-US" dirty="0"/>
              <a:t>Other Common Travel Issues</a:t>
            </a:r>
          </a:p>
          <a:p>
            <a:endParaRPr lang="en-US" dirty="0"/>
          </a:p>
        </p:txBody>
      </p:sp>
    </p:spTree>
    <p:extLst>
      <p:ext uri="{BB962C8B-B14F-4D97-AF65-F5344CB8AC3E}">
        <p14:creationId xmlns:p14="http://schemas.microsoft.com/office/powerpoint/2010/main" val="250922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1294"/>
            <a:ext cx="8229600" cy="717177"/>
          </a:xfrm>
        </p:spPr>
        <p:txBody>
          <a:bodyPr>
            <a:normAutofit fontScale="90000"/>
          </a:bodyPr>
          <a:lstStyle/>
          <a:p>
            <a:r>
              <a:rPr lang="en-US" dirty="0"/>
              <a:t>Vehicle Rental &amp; T-Cards</a:t>
            </a:r>
          </a:p>
        </p:txBody>
      </p:sp>
      <p:sp>
        <p:nvSpPr>
          <p:cNvPr id="3" name="Content Placeholder 2"/>
          <p:cNvSpPr>
            <a:spLocks noGrp="1"/>
          </p:cNvSpPr>
          <p:nvPr>
            <p:ph idx="1"/>
          </p:nvPr>
        </p:nvSpPr>
        <p:spPr>
          <a:xfrm>
            <a:off x="457200" y="1658471"/>
            <a:ext cx="8229600" cy="4388861"/>
          </a:xfrm>
        </p:spPr>
        <p:txBody>
          <a:bodyPr>
            <a:normAutofit fontScale="92500" lnSpcReduction="10000"/>
          </a:bodyPr>
          <a:lstStyle/>
          <a:p>
            <a:r>
              <a:rPr lang="en-US" dirty="0"/>
              <a:t>Vehicles rented in Florida &amp; on a t-card (or billing number) are tax-exempt. Check your receipts carefully.</a:t>
            </a:r>
          </a:p>
          <a:p>
            <a:endParaRPr lang="en-US" dirty="0"/>
          </a:p>
          <a:p>
            <a:r>
              <a:rPr lang="en-US" dirty="0"/>
              <a:t>It may take up to 14 days for vehicle rental transactions to appear in Available Expenses.</a:t>
            </a:r>
          </a:p>
          <a:p>
            <a:endParaRPr lang="en-US" dirty="0"/>
          </a:p>
          <a:p>
            <a:r>
              <a:rPr lang="en-US" dirty="0"/>
              <a:t>Tolls will appear separately and may take up to 30 days.</a:t>
            </a:r>
          </a:p>
        </p:txBody>
      </p:sp>
    </p:spTree>
    <p:extLst>
      <p:ext uri="{BB962C8B-B14F-4D97-AF65-F5344CB8AC3E}">
        <p14:creationId xmlns:p14="http://schemas.microsoft.com/office/powerpoint/2010/main" val="199062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1295"/>
            <a:ext cx="8229600" cy="681318"/>
          </a:xfrm>
        </p:spPr>
        <p:txBody>
          <a:bodyPr>
            <a:normAutofit fontScale="90000"/>
          </a:bodyPr>
          <a:lstStyle/>
          <a:p>
            <a:r>
              <a:rPr lang="en-US" dirty="0"/>
              <a:t>Vehicle Rental – Continued</a:t>
            </a:r>
          </a:p>
        </p:txBody>
      </p:sp>
      <p:sp>
        <p:nvSpPr>
          <p:cNvPr id="3" name="Content Placeholder 2"/>
          <p:cNvSpPr>
            <a:spLocks noGrp="1"/>
          </p:cNvSpPr>
          <p:nvPr>
            <p:ph idx="1"/>
          </p:nvPr>
        </p:nvSpPr>
        <p:spPr>
          <a:xfrm>
            <a:off x="457200" y="1622613"/>
            <a:ext cx="8229600" cy="4424719"/>
          </a:xfrm>
        </p:spPr>
        <p:txBody>
          <a:bodyPr>
            <a:normAutofit fontScale="92500" lnSpcReduction="20000"/>
          </a:bodyPr>
          <a:lstStyle/>
          <a:p>
            <a:r>
              <a:rPr lang="en-US" dirty="0"/>
              <a:t>Per State of Florida policy, “neither size nor stature” of a traveler is a valid justification for larger class of vehicle.</a:t>
            </a:r>
          </a:p>
          <a:p>
            <a:r>
              <a:rPr lang="en-US" dirty="0"/>
              <a:t>For domestic rentals DO NOT book off contract without reaching out to </a:t>
            </a:r>
            <a:r>
              <a:rPr lang="en-US" dirty="0">
                <a:hlinkClick r:id="rId3"/>
              </a:rPr>
              <a:t>travel@fsu.edu</a:t>
            </a:r>
            <a:r>
              <a:rPr lang="en-US" dirty="0"/>
              <a:t> first.</a:t>
            </a:r>
          </a:p>
          <a:p>
            <a:r>
              <a:rPr lang="en-US" dirty="0"/>
              <a:t>If renting off-contract (International or with an exception for domestic), traveler should purchase collision &amp; comprehensive insurance (but </a:t>
            </a:r>
            <a:r>
              <a:rPr lang="en-US" b="1" dirty="0"/>
              <a:t>not</a:t>
            </a:r>
            <a:r>
              <a:rPr lang="en-US" dirty="0"/>
              <a:t> liability). Include justification in comments. </a:t>
            </a:r>
          </a:p>
          <a:p>
            <a:endParaRPr lang="en-US" dirty="0"/>
          </a:p>
        </p:txBody>
      </p:sp>
    </p:spTree>
    <p:extLst>
      <p:ext uri="{BB962C8B-B14F-4D97-AF65-F5344CB8AC3E}">
        <p14:creationId xmlns:p14="http://schemas.microsoft.com/office/powerpoint/2010/main" val="28591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1294"/>
            <a:ext cx="8229600" cy="726141"/>
          </a:xfrm>
        </p:spPr>
        <p:txBody>
          <a:bodyPr>
            <a:normAutofit fontScale="90000"/>
          </a:bodyPr>
          <a:lstStyle/>
          <a:p>
            <a:r>
              <a:rPr lang="en-US" dirty="0"/>
              <a:t>International Vehicle Rental</a:t>
            </a:r>
          </a:p>
        </p:txBody>
      </p:sp>
      <p:sp>
        <p:nvSpPr>
          <p:cNvPr id="3" name="Content Placeholder 2"/>
          <p:cNvSpPr>
            <a:spLocks noGrp="1"/>
          </p:cNvSpPr>
          <p:nvPr>
            <p:ph idx="1"/>
          </p:nvPr>
        </p:nvSpPr>
        <p:spPr>
          <a:xfrm>
            <a:off x="457200" y="1667435"/>
            <a:ext cx="8229600" cy="4379897"/>
          </a:xfrm>
        </p:spPr>
        <p:txBody>
          <a:bodyPr>
            <a:normAutofit/>
          </a:bodyPr>
          <a:lstStyle/>
          <a:p>
            <a:r>
              <a:rPr lang="en-US" dirty="0"/>
              <a:t>FSU has no contract for International rentals. </a:t>
            </a:r>
          </a:p>
          <a:p>
            <a:pPr lvl="1"/>
            <a:r>
              <a:rPr lang="en-US" dirty="0"/>
              <a:t>Compare the rates among vendors for best price, including insurance, all factors considered.</a:t>
            </a:r>
          </a:p>
          <a:p>
            <a:pPr lvl="1"/>
            <a:r>
              <a:rPr lang="en-US" dirty="0"/>
              <a:t>Be aware of insurance laws in the country you are renting.</a:t>
            </a:r>
          </a:p>
          <a:p>
            <a:pPr lvl="1"/>
            <a:r>
              <a:rPr lang="en-US" dirty="0"/>
              <a:t>If possible, consider rideshare as driving in an unfamiliar country can be dangerous.</a:t>
            </a:r>
          </a:p>
        </p:txBody>
      </p:sp>
    </p:spTree>
    <p:extLst>
      <p:ext uri="{BB962C8B-B14F-4D97-AF65-F5344CB8AC3E}">
        <p14:creationId xmlns:p14="http://schemas.microsoft.com/office/powerpoint/2010/main" val="143935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a:t>
            </a:r>
            <a:r>
              <a:rPr lang="en-US" dirty="0" err="1"/>
              <a:t>Reg</a:t>
            </a:r>
            <a:r>
              <a:rPr lang="en-US" dirty="0"/>
              <a:t> Do’s &amp; Don’ts</a:t>
            </a:r>
          </a:p>
        </p:txBody>
      </p:sp>
      <p:sp>
        <p:nvSpPr>
          <p:cNvPr id="3" name="Content Placeholder 2"/>
          <p:cNvSpPr>
            <a:spLocks noGrp="1"/>
          </p:cNvSpPr>
          <p:nvPr>
            <p:ph idx="1"/>
          </p:nvPr>
        </p:nvSpPr>
        <p:spPr>
          <a:xfrm>
            <a:off x="457200" y="2347307"/>
            <a:ext cx="8229600" cy="3851362"/>
          </a:xfrm>
        </p:spPr>
        <p:txBody>
          <a:bodyPr>
            <a:normAutofit lnSpcReduction="10000"/>
          </a:bodyPr>
          <a:lstStyle/>
          <a:p>
            <a:r>
              <a:rPr lang="en-US" sz="1800" dirty="0"/>
              <a:t>Do not pay/register more than 30 days before the early bird deadline. If no early bird price, do not pay more than 30 days before deadline or start date.</a:t>
            </a:r>
          </a:p>
          <a:p>
            <a:endParaRPr lang="en-US" sz="1800" dirty="0"/>
          </a:p>
          <a:p>
            <a:r>
              <a:rPr lang="en-US" sz="1800" dirty="0"/>
              <a:t>Memberships and abstract fees can </a:t>
            </a:r>
            <a:r>
              <a:rPr lang="en-US" sz="1800"/>
              <a:t>be reimbursed/purchased </a:t>
            </a:r>
            <a:r>
              <a:rPr lang="en-US" sz="1800" dirty="0"/>
              <a:t>on a T-card if they are purchased at the same time as a conference registration. Attach a </a:t>
            </a:r>
            <a:r>
              <a:rPr lang="en-US" sz="1800" dirty="0">
                <a:hlinkClick r:id="rId2"/>
              </a:rPr>
              <a:t>membership justification form</a:t>
            </a:r>
            <a:r>
              <a:rPr lang="en-US" sz="1800" dirty="0"/>
              <a:t> as a receipt on the expense report.</a:t>
            </a:r>
          </a:p>
          <a:p>
            <a:endParaRPr lang="en-US" sz="1800" dirty="0"/>
          </a:p>
          <a:p>
            <a:r>
              <a:rPr lang="en-US" sz="1800" b="1" dirty="0"/>
              <a:t>Do not pay for t-shirts, tours, golf outings, banquets, etc. on a t-card. These are not reimbursable expenses.</a:t>
            </a:r>
          </a:p>
          <a:p>
            <a:endParaRPr lang="en-US" sz="1800" b="1" dirty="0"/>
          </a:p>
          <a:p>
            <a:r>
              <a:rPr lang="en-US" sz="1800" dirty="0"/>
              <a:t>Registration may be paid</a:t>
            </a:r>
          </a:p>
          <a:p>
            <a:pPr lvl="1"/>
            <a:r>
              <a:rPr lang="en-US" sz="1800" dirty="0"/>
              <a:t>With a t-card (contact </a:t>
            </a:r>
            <a:r>
              <a:rPr lang="en-US" sz="1800" dirty="0">
                <a:hlinkClick r:id="rId3"/>
              </a:rPr>
              <a:t>travel@fsu.edu </a:t>
            </a:r>
            <a:r>
              <a:rPr lang="en-US" sz="1800" dirty="0"/>
              <a:t>if card is declined)</a:t>
            </a:r>
          </a:p>
          <a:p>
            <a:pPr lvl="1"/>
            <a:r>
              <a:rPr lang="en-US" sz="1800" dirty="0"/>
              <a:t>Out of Pocket</a:t>
            </a:r>
          </a:p>
        </p:txBody>
      </p:sp>
    </p:spTree>
    <p:extLst>
      <p:ext uri="{BB962C8B-B14F-4D97-AF65-F5344CB8AC3E}">
        <p14:creationId xmlns:p14="http://schemas.microsoft.com/office/powerpoint/2010/main" val="2217799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F014-8DD9-4A93-7AEF-C91E1566F345}"/>
              </a:ext>
            </a:extLst>
          </p:cNvPr>
          <p:cNvSpPr>
            <a:spLocks noGrp="1"/>
          </p:cNvSpPr>
          <p:nvPr>
            <p:ph type="title"/>
          </p:nvPr>
        </p:nvSpPr>
        <p:spPr/>
        <p:txBody>
          <a:bodyPr/>
          <a:lstStyle/>
          <a:p>
            <a:r>
              <a:rPr lang="en-US" dirty="0"/>
              <a:t>T-card Charges in Concur</a:t>
            </a:r>
          </a:p>
        </p:txBody>
      </p:sp>
      <p:sp>
        <p:nvSpPr>
          <p:cNvPr id="3" name="Content Placeholder 2">
            <a:extLst>
              <a:ext uri="{FF2B5EF4-FFF2-40B4-BE49-F238E27FC236}">
                <a16:creationId xmlns:a16="http://schemas.microsoft.com/office/drawing/2014/main" id="{F88A009B-63E3-9172-70BC-27D49DDC4162}"/>
              </a:ext>
            </a:extLst>
          </p:cNvPr>
          <p:cNvSpPr>
            <a:spLocks noGrp="1"/>
          </p:cNvSpPr>
          <p:nvPr>
            <p:ph idx="1"/>
          </p:nvPr>
        </p:nvSpPr>
        <p:spPr>
          <a:xfrm>
            <a:off x="457200" y="2366947"/>
            <a:ext cx="8229600" cy="4072354"/>
          </a:xfrm>
        </p:spPr>
        <p:txBody>
          <a:bodyPr>
            <a:normAutofit fontScale="77500" lnSpcReduction="20000"/>
          </a:bodyPr>
          <a:lstStyle/>
          <a:p>
            <a:r>
              <a:rPr lang="en-US" dirty="0"/>
              <a:t>All T-card and Airfare Card charges post in the traveler’s Available Expenses and should be processed in an expense report as soon as possible. </a:t>
            </a:r>
          </a:p>
          <a:p>
            <a:endParaRPr lang="en-US" dirty="0"/>
          </a:p>
          <a:p>
            <a:r>
              <a:rPr lang="en-US" dirty="0"/>
              <a:t>Automated email reminders will send for charges that are in available expenses for 7+ days. The Outstanding T-card report is posted daily on the travel website under the Concur Reporting link.</a:t>
            </a:r>
          </a:p>
          <a:p>
            <a:endParaRPr lang="en-US" dirty="0"/>
          </a:p>
          <a:p>
            <a:r>
              <a:rPr lang="en-US" dirty="0"/>
              <a:t>Contact </a:t>
            </a:r>
            <a:r>
              <a:rPr lang="en-US" dirty="0">
                <a:hlinkClick r:id="rId2"/>
              </a:rPr>
              <a:t>travel@fsu.edu</a:t>
            </a:r>
            <a:r>
              <a:rPr lang="en-US" dirty="0"/>
              <a:t> for assistance with charges on the profile of a former FSU employee.</a:t>
            </a:r>
          </a:p>
          <a:p>
            <a:endParaRPr lang="en-US" dirty="0"/>
          </a:p>
        </p:txBody>
      </p:sp>
    </p:spTree>
    <p:extLst>
      <p:ext uri="{BB962C8B-B14F-4D97-AF65-F5344CB8AC3E}">
        <p14:creationId xmlns:p14="http://schemas.microsoft.com/office/powerpoint/2010/main" val="327715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0A39-CA70-48BE-53BE-F1F2AA1C2E2A}"/>
              </a:ext>
            </a:extLst>
          </p:cNvPr>
          <p:cNvSpPr>
            <a:spLocks noGrp="1"/>
          </p:cNvSpPr>
          <p:nvPr>
            <p:ph type="title"/>
          </p:nvPr>
        </p:nvSpPr>
        <p:spPr/>
        <p:txBody>
          <a:bodyPr/>
          <a:lstStyle/>
          <a:p>
            <a:r>
              <a:rPr lang="en-US" dirty="0"/>
              <a:t>T-Card Charges</a:t>
            </a:r>
          </a:p>
        </p:txBody>
      </p:sp>
      <p:sp>
        <p:nvSpPr>
          <p:cNvPr id="10" name="Content Placeholder 2">
            <a:extLst>
              <a:ext uri="{FF2B5EF4-FFF2-40B4-BE49-F238E27FC236}">
                <a16:creationId xmlns:a16="http://schemas.microsoft.com/office/drawing/2014/main" id="{C1C10AD7-C30A-2215-93FE-A5C25554AAFD}"/>
              </a:ext>
            </a:extLst>
          </p:cNvPr>
          <p:cNvSpPr txBox="1">
            <a:spLocks/>
          </p:cNvSpPr>
          <p:nvPr/>
        </p:nvSpPr>
        <p:spPr>
          <a:xfrm>
            <a:off x="457200" y="4938940"/>
            <a:ext cx="8229600" cy="93365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Pull these into an expense report once they post.</a:t>
            </a:r>
          </a:p>
          <a:p>
            <a:pPr algn="ctr"/>
            <a:r>
              <a:rPr lang="en-US" dirty="0"/>
              <a:t>Submit the expense report as soon as possible.</a:t>
            </a:r>
          </a:p>
        </p:txBody>
      </p:sp>
      <p:pic>
        <p:nvPicPr>
          <p:cNvPr id="6" name="Content Placeholder 5">
            <a:extLst>
              <a:ext uri="{FF2B5EF4-FFF2-40B4-BE49-F238E27FC236}">
                <a16:creationId xmlns:a16="http://schemas.microsoft.com/office/drawing/2014/main" id="{8B137E23-586C-316F-E36D-15EB5B38FE04}"/>
              </a:ext>
            </a:extLst>
          </p:cNvPr>
          <p:cNvPicPr>
            <a:picLocks noGrp="1" noChangeAspect="1"/>
          </p:cNvPicPr>
          <p:nvPr>
            <p:ph idx="1"/>
          </p:nvPr>
        </p:nvPicPr>
        <p:blipFill>
          <a:blip r:embed="rId2"/>
          <a:stretch>
            <a:fillRect/>
          </a:stretch>
        </p:blipFill>
        <p:spPr>
          <a:xfrm>
            <a:off x="552450" y="2298262"/>
            <a:ext cx="8229600" cy="2479516"/>
          </a:xfrm>
        </p:spPr>
      </p:pic>
    </p:spTree>
    <p:extLst>
      <p:ext uri="{BB962C8B-B14F-4D97-AF65-F5344CB8AC3E}">
        <p14:creationId xmlns:p14="http://schemas.microsoft.com/office/powerpoint/2010/main" val="137234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EF2C-4EBC-ED1E-8A18-956DFE5423C0}"/>
              </a:ext>
            </a:extLst>
          </p:cNvPr>
          <p:cNvSpPr>
            <a:spLocks noGrp="1"/>
          </p:cNvSpPr>
          <p:nvPr>
            <p:ph type="title"/>
          </p:nvPr>
        </p:nvSpPr>
        <p:spPr/>
        <p:txBody>
          <a:bodyPr/>
          <a:lstStyle/>
          <a:p>
            <a:r>
              <a:rPr lang="en-US" dirty="0"/>
              <a:t>Airfare Card Charges</a:t>
            </a:r>
          </a:p>
        </p:txBody>
      </p:sp>
      <p:sp>
        <p:nvSpPr>
          <p:cNvPr id="16" name="Content Placeholder 2">
            <a:extLst>
              <a:ext uri="{FF2B5EF4-FFF2-40B4-BE49-F238E27FC236}">
                <a16:creationId xmlns:a16="http://schemas.microsoft.com/office/drawing/2014/main" id="{D32F8D47-EB50-128B-AD28-2BADD4D90836}"/>
              </a:ext>
            </a:extLst>
          </p:cNvPr>
          <p:cNvSpPr txBox="1">
            <a:spLocks/>
          </p:cNvSpPr>
          <p:nvPr/>
        </p:nvSpPr>
        <p:spPr>
          <a:xfrm>
            <a:off x="457200" y="4910065"/>
            <a:ext cx="8229600" cy="125010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Pull these into an expense report once they post. </a:t>
            </a:r>
          </a:p>
          <a:p>
            <a:pPr algn="ctr"/>
            <a:r>
              <a:rPr lang="en-US" dirty="0"/>
              <a:t>Submit expense report as soon as possible.</a:t>
            </a:r>
          </a:p>
          <a:p>
            <a:pPr algn="ctr"/>
            <a:r>
              <a:rPr lang="en-US" dirty="0"/>
              <a:t>Contact Travel Office if these appear to be on the wrong Concur profile.</a:t>
            </a:r>
          </a:p>
        </p:txBody>
      </p:sp>
      <p:pic>
        <p:nvPicPr>
          <p:cNvPr id="6" name="Content Placeholder 5">
            <a:extLst>
              <a:ext uri="{FF2B5EF4-FFF2-40B4-BE49-F238E27FC236}">
                <a16:creationId xmlns:a16="http://schemas.microsoft.com/office/drawing/2014/main" id="{B935DFE0-A8B6-4401-D35C-B1683918E95C}"/>
              </a:ext>
            </a:extLst>
          </p:cNvPr>
          <p:cNvPicPr>
            <a:picLocks noGrp="1" noChangeAspect="1"/>
          </p:cNvPicPr>
          <p:nvPr>
            <p:ph idx="1"/>
          </p:nvPr>
        </p:nvPicPr>
        <p:blipFill>
          <a:blip r:embed="rId2"/>
          <a:stretch>
            <a:fillRect/>
          </a:stretch>
        </p:blipFill>
        <p:spPr>
          <a:xfrm>
            <a:off x="457200" y="2002434"/>
            <a:ext cx="8229600" cy="2718466"/>
          </a:xfrm>
        </p:spPr>
      </p:pic>
    </p:spTree>
    <p:extLst>
      <p:ext uri="{BB962C8B-B14F-4D97-AF65-F5344CB8AC3E}">
        <p14:creationId xmlns:p14="http://schemas.microsoft.com/office/powerpoint/2010/main" val="195411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78E5-1590-FAEC-45CB-0CB768CF5A27}"/>
              </a:ext>
            </a:extLst>
          </p:cNvPr>
          <p:cNvSpPr>
            <a:spLocks noGrp="1"/>
          </p:cNvSpPr>
          <p:nvPr>
            <p:ph type="title"/>
          </p:nvPr>
        </p:nvSpPr>
        <p:spPr/>
        <p:txBody>
          <a:bodyPr/>
          <a:lstStyle/>
          <a:p>
            <a:r>
              <a:rPr lang="en-US" dirty="0"/>
              <a:t>“Reservation” Charges</a:t>
            </a:r>
          </a:p>
        </p:txBody>
      </p:sp>
      <p:sp>
        <p:nvSpPr>
          <p:cNvPr id="6" name="Content Placeholder 2">
            <a:extLst>
              <a:ext uri="{FF2B5EF4-FFF2-40B4-BE49-F238E27FC236}">
                <a16:creationId xmlns:a16="http://schemas.microsoft.com/office/drawing/2014/main" id="{2F56A56D-0336-CA5B-3613-FDDF9219FB99}"/>
              </a:ext>
            </a:extLst>
          </p:cNvPr>
          <p:cNvSpPr txBox="1">
            <a:spLocks/>
          </p:cNvSpPr>
          <p:nvPr/>
        </p:nvSpPr>
        <p:spPr>
          <a:xfrm>
            <a:off x="457200" y="5073693"/>
            <a:ext cx="8229600" cy="142336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Delete these by selecting the checkbox and then clicking delete button.</a:t>
            </a:r>
          </a:p>
          <a:p>
            <a:pPr algn="ctr"/>
            <a:r>
              <a:rPr lang="en-US" dirty="0"/>
              <a:t>The system will not let you delete actual university card charges.</a:t>
            </a:r>
          </a:p>
        </p:txBody>
      </p:sp>
      <p:pic>
        <p:nvPicPr>
          <p:cNvPr id="7" name="Content Placeholder 6">
            <a:extLst>
              <a:ext uri="{FF2B5EF4-FFF2-40B4-BE49-F238E27FC236}">
                <a16:creationId xmlns:a16="http://schemas.microsoft.com/office/drawing/2014/main" id="{45501B83-7416-1CED-8847-625F6C3D32EE}"/>
              </a:ext>
            </a:extLst>
          </p:cNvPr>
          <p:cNvPicPr>
            <a:picLocks noGrp="1" noChangeAspect="1"/>
          </p:cNvPicPr>
          <p:nvPr>
            <p:ph idx="1"/>
          </p:nvPr>
        </p:nvPicPr>
        <p:blipFill>
          <a:blip r:embed="rId2"/>
          <a:stretch>
            <a:fillRect/>
          </a:stretch>
        </p:blipFill>
        <p:spPr>
          <a:xfrm>
            <a:off x="890587" y="1958800"/>
            <a:ext cx="7362825" cy="2940400"/>
          </a:xfrm>
        </p:spPr>
      </p:pic>
    </p:spTree>
    <p:extLst>
      <p:ext uri="{BB962C8B-B14F-4D97-AF65-F5344CB8AC3E}">
        <p14:creationId xmlns:p14="http://schemas.microsoft.com/office/powerpoint/2010/main" val="106523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Trip</a:t>
            </a:r>
          </a:p>
        </p:txBody>
      </p:sp>
      <p:sp>
        <p:nvSpPr>
          <p:cNvPr id="3" name="Content Placeholder 2"/>
          <p:cNvSpPr>
            <a:spLocks noGrp="1"/>
          </p:cNvSpPr>
          <p:nvPr>
            <p:ph idx="1"/>
          </p:nvPr>
        </p:nvSpPr>
        <p:spPr/>
        <p:txBody>
          <a:bodyPr/>
          <a:lstStyle/>
          <a:p>
            <a:r>
              <a:rPr lang="en-US" dirty="0"/>
              <a:t>Determine if Class A, B, or C travel</a:t>
            </a:r>
          </a:p>
          <a:p>
            <a:r>
              <a:rPr lang="en-US" dirty="0"/>
              <a:t>Create an expense report if one isn’t already started.</a:t>
            </a:r>
          </a:p>
          <a:p>
            <a:r>
              <a:rPr lang="en-US" dirty="0"/>
              <a:t>Determine if any meals were provided to the traveler</a:t>
            </a:r>
          </a:p>
        </p:txBody>
      </p:sp>
    </p:spTree>
    <p:extLst>
      <p:ext uri="{BB962C8B-B14F-4D97-AF65-F5344CB8AC3E}">
        <p14:creationId xmlns:p14="http://schemas.microsoft.com/office/powerpoint/2010/main" val="10309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Diem or Meals &amp; Lodging?</a:t>
            </a:r>
          </a:p>
        </p:txBody>
      </p:sp>
      <p:sp>
        <p:nvSpPr>
          <p:cNvPr id="3" name="Content Placeholder 2"/>
          <p:cNvSpPr>
            <a:spLocks noGrp="1"/>
          </p:cNvSpPr>
          <p:nvPr>
            <p:ph idx="1"/>
          </p:nvPr>
        </p:nvSpPr>
        <p:spPr/>
        <p:txBody>
          <a:bodyPr>
            <a:normAutofit fontScale="70000" lnSpcReduction="20000"/>
          </a:bodyPr>
          <a:lstStyle/>
          <a:p>
            <a:r>
              <a:rPr lang="en-US" dirty="0"/>
              <a:t>For each day of Class A&amp;B travel, travelers have two options: </a:t>
            </a:r>
          </a:p>
          <a:p>
            <a:pPr lvl="1" algn="ctr"/>
            <a:endParaRPr lang="en-US" dirty="0"/>
          </a:p>
          <a:p>
            <a:pPr lvl="1" algn="ctr"/>
            <a:r>
              <a:rPr lang="en-US" dirty="0"/>
              <a:t>Per diem of $80/day</a:t>
            </a:r>
          </a:p>
          <a:p>
            <a:pPr marL="457200" lvl="1" indent="0" algn="ctr">
              <a:buNone/>
            </a:pPr>
            <a:endParaRPr lang="en-US" dirty="0"/>
          </a:p>
          <a:p>
            <a:pPr marL="457200" lvl="1" indent="0" algn="ctr">
              <a:buNone/>
            </a:pPr>
            <a:r>
              <a:rPr lang="en-US" dirty="0"/>
              <a:t>Or</a:t>
            </a:r>
          </a:p>
          <a:p>
            <a:pPr marL="457200" lvl="1" indent="0" algn="ctr">
              <a:buNone/>
            </a:pPr>
            <a:endParaRPr lang="en-US" dirty="0"/>
          </a:p>
          <a:p>
            <a:pPr lvl="1" algn="ctr"/>
            <a:r>
              <a:rPr lang="en-US" dirty="0"/>
              <a:t>Actual lodging expense plus daily meal allowance</a:t>
            </a:r>
          </a:p>
          <a:p>
            <a:pPr marL="457200" lvl="1" indent="0" algn="ctr">
              <a:buNone/>
            </a:pPr>
            <a:endParaRPr lang="en-US" dirty="0"/>
          </a:p>
          <a:p>
            <a:pPr marL="342900" lvl="1" indent="-342900">
              <a:buFont typeface="Arial"/>
              <a:buChar char="•"/>
            </a:pPr>
            <a:r>
              <a:rPr lang="en-US" sz="3200" dirty="0"/>
              <a:t>Travelers may not receive per diem or meals/lodging for Class C travel.</a:t>
            </a:r>
          </a:p>
        </p:txBody>
      </p:sp>
    </p:spTree>
    <p:extLst>
      <p:ext uri="{BB962C8B-B14F-4D97-AF65-F5344CB8AC3E}">
        <p14:creationId xmlns:p14="http://schemas.microsoft.com/office/powerpoint/2010/main" val="309805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101B-D106-60CA-E404-FB65D549022E}"/>
              </a:ext>
            </a:extLst>
          </p:cNvPr>
          <p:cNvSpPr>
            <a:spLocks noGrp="1"/>
          </p:cNvSpPr>
          <p:nvPr>
            <p:ph type="title"/>
          </p:nvPr>
        </p:nvSpPr>
        <p:spPr/>
        <p:txBody>
          <a:bodyPr/>
          <a:lstStyle/>
          <a:p>
            <a:r>
              <a:rPr lang="en-US" dirty="0"/>
              <a:t>Recent Travel Updates</a:t>
            </a:r>
          </a:p>
        </p:txBody>
      </p:sp>
      <p:sp>
        <p:nvSpPr>
          <p:cNvPr id="3" name="Content Placeholder 2">
            <a:extLst>
              <a:ext uri="{FF2B5EF4-FFF2-40B4-BE49-F238E27FC236}">
                <a16:creationId xmlns:a16="http://schemas.microsoft.com/office/drawing/2014/main" id="{5BF7835B-7517-C35D-6E46-5291AE28167F}"/>
              </a:ext>
            </a:extLst>
          </p:cNvPr>
          <p:cNvSpPr>
            <a:spLocks noGrp="1"/>
          </p:cNvSpPr>
          <p:nvPr>
            <p:ph idx="1"/>
          </p:nvPr>
        </p:nvSpPr>
        <p:spPr/>
        <p:txBody>
          <a:bodyPr>
            <a:normAutofit fontScale="85000" lnSpcReduction="10000"/>
          </a:bodyPr>
          <a:lstStyle/>
          <a:p>
            <a:r>
              <a:rPr lang="en-US" dirty="0"/>
              <a:t>Hotel Itemization is no longer required. Still available for itemizing personal expenses on a T-card.</a:t>
            </a:r>
          </a:p>
          <a:p>
            <a:r>
              <a:rPr lang="en-US" dirty="0"/>
              <a:t>“Is this the last report for this request?” question removed.</a:t>
            </a:r>
          </a:p>
          <a:p>
            <a:r>
              <a:rPr lang="en-US" dirty="0"/>
              <a:t>Memberships and Abstract Fees can be paid on an ER when purchased in conjunction with Conference Registration.</a:t>
            </a:r>
          </a:p>
          <a:p>
            <a:r>
              <a:rPr lang="en-US" dirty="0"/>
              <a:t>Other potential changes upcoming. Stay tuned…</a:t>
            </a:r>
          </a:p>
          <a:p>
            <a:endParaRPr lang="en-US" dirty="0"/>
          </a:p>
        </p:txBody>
      </p:sp>
    </p:spTree>
    <p:extLst>
      <p:ext uri="{BB962C8B-B14F-4D97-AF65-F5344CB8AC3E}">
        <p14:creationId xmlns:p14="http://schemas.microsoft.com/office/powerpoint/2010/main" val="1755638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Determining Per Diem Amount Due</a:t>
            </a:r>
          </a:p>
        </p:txBody>
      </p:sp>
      <p:sp>
        <p:nvSpPr>
          <p:cNvPr id="4" name="Content Placeholder 3"/>
          <p:cNvSpPr>
            <a:spLocks noGrp="1"/>
          </p:cNvSpPr>
          <p:nvPr>
            <p:ph sz="half" idx="1"/>
          </p:nvPr>
        </p:nvSpPr>
        <p:spPr/>
        <p:txBody>
          <a:bodyPr>
            <a:normAutofit/>
          </a:bodyPr>
          <a:lstStyle/>
          <a:p>
            <a:r>
              <a:rPr lang="en-US" dirty="0"/>
              <a:t>Each day is broken into 4 quarters</a:t>
            </a:r>
          </a:p>
          <a:p>
            <a:pPr>
              <a:buNone/>
            </a:pPr>
            <a:endParaRPr lang="en-US" dirty="0"/>
          </a:p>
          <a:p>
            <a:r>
              <a:rPr lang="en-US" dirty="0"/>
              <a:t>Traveler may receive $20.00 for each quarter of the day that they are in travel status</a:t>
            </a:r>
          </a:p>
          <a:p>
            <a:pPr>
              <a:buNone/>
            </a:pPr>
            <a:endParaRPr lang="en-US" dirty="0"/>
          </a:p>
          <a:p>
            <a:endParaRPr lang="en-US"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89650"/>
            <a:ext cx="4038600" cy="366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730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Allowance</a:t>
            </a:r>
          </a:p>
        </p:txBody>
      </p:sp>
      <p:sp>
        <p:nvSpPr>
          <p:cNvPr id="3" name="Content Placeholder 2"/>
          <p:cNvSpPr>
            <a:spLocks noGrp="1"/>
          </p:cNvSpPr>
          <p:nvPr>
            <p:ph idx="1"/>
          </p:nvPr>
        </p:nvSpPr>
        <p:spPr>
          <a:xfrm>
            <a:off x="457200" y="2026025"/>
            <a:ext cx="8229600" cy="4021308"/>
          </a:xfrm>
        </p:spPr>
        <p:txBody>
          <a:bodyPr>
            <a:normAutofit fontScale="77500" lnSpcReduction="20000"/>
          </a:bodyPr>
          <a:lstStyle/>
          <a:p>
            <a:r>
              <a:rPr lang="en-US" dirty="0"/>
              <a:t>Determined by Concur </a:t>
            </a:r>
            <a:r>
              <a:rPr lang="en-US" i="1" u="sng" dirty="0"/>
              <a:t>itinerary</a:t>
            </a:r>
            <a:r>
              <a:rPr lang="en-US" dirty="0"/>
              <a:t> for employee travelers.</a:t>
            </a:r>
          </a:p>
          <a:p>
            <a:pPr marL="0" indent="0">
              <a:buNone/>
            </a:pPr>
            <a:endParaRPr lang="en-US" dirty="0"/>
          </a:p>
          <a:p>
            <a:r>
              <a:rPr lang="en-US" dirty="0"/>
              <a:t>Guest travelers use Guest Daily Meal Allowance expense type. Enter comment detailing which meals are being reimbursed.</a:t>
            </a:r>
          </a:p>
          <a:p>
            <a:pPr marL="0" indent="0">
              <a:buNone/>
            </a:pPr>
            <a:endParaRPr lang="en-US" dirty="0"/>
          </a:p>
          <a:p>
            <a:r>
              <a:rPr lang="en-US" dirty="0"/>
              <a:t>Domestic Meal Rates:</a:t>
            </a:r>
          </a:p>
          <a:p>
            <a:pPr lvl="1">
              <a:lnSpc>
                <a:spcPct val="90000"/>
              </a:lnSpc>
            </a:pPr>
            <a:r>
              <a:rPr lang="en-US" sz="1800" b="1" i="1" dirty="0"/>
              <a:t>Breakfast</a:t>
            </a:r>
            <a:r>
              <a:rPr lang="en-US" sz="1800" b="1" dirty="0"/>
              <a:t> - $6 - T</a:t>
            </a:r>
            <a:r>
              <a:rPr lang="en-US" sz="1800" dirty="0"/>
              <a:t>ravel must begin </a:t>
            </a:r>
            <a:r>
              <a:rPr lang="en-US" sz="1800" b="1" u="sng" dirty="0"/>
              <a:t>at 5:59 AM or earlier </a:t>
            </a:r>
            <a:r>
              <a:rPr lang="en-US" sz="1800" dirty="0"/>
              <a:t>and </a:t>
            </a:r>
            <a:r>
              <a:rPr lang="en-US" sz="1800" b="1" u="sng" dirty="0"/>
              <a:t>extend to 8:01 AM or later</a:t>
            </a:r>
            <a:endParaRPr lang="en-US" sz="1800" dirty="0"/>
          </a:p>
          <a:p>
            <a:pPr lvl="1">
              <a:lnSpc>
                <a:spcPct val="90000"/>
              </a:lnSpc>
            </a:pPr>
            <a:r>
              <a:rPr lang="en-US" sz="1800" b="1" i="1" dirty="0"/>
              <a:t>Lunch - $11 - Travel must begin at 11:59 AM or earlier and extend beyond  to 2:01 PM or later  </a:t>
            </a:r>
          </a:p>
          <a:p>
            <a:pPr lvl="1">
              <a:lnSpc>
                <a:spcPct val="90000"/>
              </a:lnSpc>
            </a:pPr>
            <a:r>
              <a:rPr lang="en-US" sz="1800" b="1" i="1" dirty="0"/>
              <a:t>Dinner - $19 - Travel must begin at 5:59 PM or earlier and extend to  8:01 PM or later  </a:t>
            </a:r>
            <a:r>
              <a:rPr lang="en-US" sz="2200" b="1" dirty="0">
                <a:solidFill>
                  <a:srgbClr val="FF0000"/>
                </a:solidFill>
              </a:rPr>
              <a:t>	</a:t>
            </a:r>
            <a:endParaRPr lang="en-US" dirty="0"/>
          </a:p>
        </p:txBody>
      </p:sp>
    </p:spTree>
    <p:extLst>
      <p:ext uri="{BB962C8B-B14F-4D97-AF65-F5344CB8AC3E}">
        <p14:creationId xmlns:p14="http://schemas.microsoft.com/office/powerpoint/2010/main" val="1394014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Eligibility</a:t>
            </a:r>
          </a:p>
        </p:txBody>
      </p:sp>
      <p:sp>
        <p:nvSpPr>
          <p:cNvPr id="3" name="Content Placeholder 2"/>
          <p:cNvSpPr>
            <a:spLocks noGrp="1"/>
          </p:cNvSpPr>
          <p:nvPr>
            <p:ph idx="1"/>
          </p:nvPr>
        </p:nvSpPr>
        <p:spPr/>
        <p:txBody>
          <a:bodyPr>
            <a:normAutofit fontScale="77500" lnSpcReduction="20000"/>
          </a:bodyPr>
          <a:lstStyle/>
          <a:p>
            <a:r>
              <a:rPr lang="en-US" dirty="0"/>
              <a:t>Concur defaults to </a:t>
            </a:r>
            <a:r>
              <a:rPr lang="en-US" b="1" u="sng" dirty="0"/>
              <a:t>pay</a:t>
            </a:r>
            <a:r>
              <a:rPr lang="en-US" dirty="0"/>
              <a:t> all meals for each day of itinerary. Check box on itinerary to exclude any meals necessary, including last day if claiming per diem.</a:t>
            </a:r>
          </a:p>
          <a:p>
            <a:r>
              <a:rPr lang="en-US" dirty="0"/>
              <a:t>Meals provided by </a:t>
            </a:r>
            <a:r>
              <a:rPr lang="en-US" b="1" u="sng" dirty="0"/>
              <a:t>Airlines are not</a:t>
            </a:r>
            <a:r>
              <a:rPr lang="en-US" dirty="0"/>
              <a:t> excluded from the Traveler’s meal allowance or per diem.</a:t>
            </a:r>
          </a:p>
          <a:p>
            <a:r>
              <a:rPr lang="en-US" dirty="0"/>
              <a:t>Meals provided by a </a:t>
            </a:r>
            <a:r>
              <a:rPr lang="en-US" b="1" u="sng" dirty="0"/>
              <a:t>Hotel</a:t>
            </a:r>
            <a:r>
              <a:rPr lang="en-US" dirty="0"/>
              <a:t> (to all occupants – not just conference attendees) </a:t>
            </a:r>
            <a:r>
              <a:rPr lang="en-US" b="1" u="sng" dirty="0"/>
              <a:t>are not</a:t>
            </a:r>
            <a:r>
              <a:rPr lang="en-US" dirty="0"/>
              <a:t> excluded from the Traveler’s meal allowance or per diem. </a:t>
            </a:r>
          </a:p>
          <a:p>
            <a:r>
              <a:rPr lang="en-US" dirty="0"/>
              <a:t>If hotel meal is provided to conference attendees only </a:t>
            </a:r>
            <a:r>
              <a:rPr lang="en-US" b="1" u="sng" dirty="0"/>
              <a:t>it is</a:t>
            </a:r>
            <a:r>
              <a:rPr lang="en-US" b="1" dirty="0"/>
              <a:t> </a:t>
            </a:r>
            <a:r>
              <a:rPr lang="en-US" dirty="0"/>
              <a:t>excluded.</a:t>
            </a:r>
          </a:p>
        </p:txBody>
      </p:sp>
    </p:spTree>
    <p:extLst>
      <p:ext uri="{BB962C8B-B14F-4D97-AF65-F5344CB8AC3E}">
        <p14:creationId xmlns:p14="http://schemas.microsoft.com/office/powerpoint/2010/main" val="348116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Meals &amp; Conference Travel</a:t>
            </a:r>
          </a:p>
        </p:txBody>
      </p:sp>
      <p:sp>
        <p:nvSpPr>
          <p:cNvPr id="5" name="Content Placeholder 4"/>
          <p:cNvSpPr>
            <a:spLocks noGrp="1"/>
          </p:cNvSpPr>
          <p:nvPr>
            <p:ph sz="half" idx="1"/>
          </p:nvPr>
        </p:nvSpPr>
        <p:spPr>
          <a:xfrm>
            <a:off x="457200" y="2189650"/>
            <a:ext cx="3110753" cy="3941383"/>
          </a:xfrm>
        </p:spPr>
        <p:txBody>
          <a:bodyPr>
            <a:normAutofit fontScale="25000" lnSpcReduction="20000"/>
          </a:bodyPr>
          <a:lstStyle/>
          <a:p>
            <a:endParaRPr lang="en-US" dirty="0"/>
          </a:p>
        </p:txBody>
      </p:sp>
      <p:sp>
        <p:nvSpPr>
          <p:cNvPr id="6" name="Content Placeholder 5"/>
          <p:cNvSpPr>
            <a:spLocks noGrp="1"/>
          </p:cNvSpPr>
          <p:nvPr>
            <p:ph sz="half" idx="2"/>
          </p:nvPr>
        </p:nvSpPr>
        <p:spPr>
          <a:xfrm>
            <a:off x="3666565" y="2031996"/>
            <a:ext cx="4997823" cy="4099038"/>
          </a:xfrm>
        </p:spPr>
        <p:txBody>
          <a:bodyPr>
            <a:normAutofit fontScale="25000" lnSpcReduction="20000"/>
          </a:bodyPr>
          <a:lstStyle/>
          <a:p>
            <a:pPr>
              <a:lnSpc>
                <a:spcPct val="110000"/>
              </a:lnSpc>
            </a:pPr>
            <a:r>
              <a:rPr lang="en-US" sz="6400" dirty="0"/>
              <a:t>Attach “Schedule-at-a-glance” or portion of conference schedule showing meals.</a:t>
            </a:r>
          </a:p>
          <a:p>
            <a:pPr>
              <a:lnSpc>
                <a:spcPct val="110000"/>
              </a:lnSpc>
            </a:pPr>
            <a:r>
              <a:rPr lang="en-US" sz="6400" dirty="0"/>
              <a:t>Use comments to clarify when the schedule is unclear if a meal was provided.</a:t>
            </a:r>
          </a:p>
          <a:p>
            <a:pPr>
              <a:lnSpc>
                <a:spcPct val="110000"/>
              </a:lnSpc>
            </a:pPr>
            <a:r>
              <a:rPr lang="en-US" sz="6400" dirty="0"/>
              <a:t>Traveler may not claim a meal allowance if meals were included in registration fee paid by the University; this applies even if traveler decides not to eat the meals (exception is an ADA accommodation)</a:t>
            </a:r>
          </a:p>
          <a:p>
            <a:pPr lvl="1">
              <a:lnSpc>
                <a:spcPct val="110000"/>
              </a:lnSpc>
            </a:pPr>
            <a:r>
              <a:rPr lang="en-US" sz="6000" dirty="0"/>
              <a:t>A continental breakfast </a:t>
            </a:r>
            <a:r>
              <a:rPr lang="en-US" sz="6000" b="1" dirty="0"/>
              <a:t>is</a:t>
            </a:r>
            <a:r>
              <a:rPr lang="en-US" sz="6000" dirty="0"/>
              <a:t> considered a meal</a:t>
            </a:r>
          </a:p>
          <a:p>
            <a:pPr lvl="1">
              <a:lnSpc>
                <a:spcPct val="110000"/>
              </a:lnSpc>
            </a:pPr>
            <a:r>
              <a:rPr lang="en-US" sz="6000" dirty="0"/>
              <a:t>A reception </a:t>
            </a:r>
            <a:r>
              <a:rPr lang="en-US" sz="6000" b="1" dirty="0"/>
              <a:t>is not </a:t>
            </a:r>
            <a:r>
              <a:rPr lang="en-US" sz="6000" dirty="0"/>
              <a:t>considered a meal but a banquet is.</a:t>
            </a:r>
          </a:p>
          <a:p>
            <a:pPr>
              <a:lnSpc>
                <a:spcPct val="110000"/>
              </a:lnSpc>
            </a:pPr>
            <a:r>
              <a:rPr lang="en-US" sz="6400" dirty="0"/>
              <a:t>What about brunch? </a:t>
            </a:r>
          </a:p>
          <a:p>
            <a:pPr lvl="1">
              <a:lnSpc>
                <a:spcPct val="110000"/>
              </a:lnSpc>
            </a:pPr>
            <a:r>
              <a:rPr lang="en-US" sz="6400" dirty="0"/>
              <a:t>If start time is between 8:30-10:30: </a:t>
            </a:r>
            <a:r>
              <a:rPr lang="en-US" sz="6400" b="1" dirty="0"/>
              <a:t>Breakfast</a:t>
            </a:r>
          </a:p>
          <a:p>
            <a:pPr lvl="1">
              <a:lnSpc>
                <a:spcPct val="110000"/>
              </a:lnSpc>
            </a:pPr>
            <a:r>
              <a:rPr lang="en-US" sz="6400" dirty="0"/>
              <a:t>If start time is between 10:30-12:00: </a:t>
            </a:r>
            <a:r>
              <a:rPr lang="en-US" sz="6400" b="1" dirty="0"/>
              <a:t>Lunch</a:t>
            </a:r>
          </a:p>
          <a:p>
            <a:endParaRPr lang="en-US" dirty="0"/>
          </a:p>
        </p:txBody>
      </p:sp>
      <p:pic>
        <p:nvPicPr>
          <p:cNvPr id="7" name="Picture 2" descr="PH02763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70100"/>
            <a:ext cx="1905000" cy="1473200"/>
          </a:xfrm>
          <a:prstGeom prst="rect">
            <a:avLst/>
          </a:prstGeom>
          <a:solidFill>
            <a:srgbClr val="4D4D4D"/>
          </a:solidFill>
          <a:ln w="57150" cmpd="thinThick">
            <a:solidFill>
              <a:srgbClr val="969696"/>
            </a:solidFill>
            <a:miter lim="800000"/>
            <a:headEnd/>
            <a:tailEnd/>
          </a:ln>
        </p:spPr>
      </p:pic>
      <p:pic>
        <p:nvPicPr>
          <p:cNvPr id="8" name="Picture 5" descr="PH02867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35325"/>
            <a:ext cx="1709737" cy="2209800"/>
          </a:xfrm>
          <a:prstGeom prst="rect">
            <a:avLst/>
          </a:prstGeom>
          <a:noFill/>
          <a:ln w="57150" cmpd="thinThick">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descr="PH02874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1" y="4568825"/>
            <a:ext cx="1355725" cy="1752600"/>
          </a:xfrm>
          <a:prstGeom prst="rect">
            <a:avLst/>
          </a:prstGeom>
          <a:noFill/>
          <a:ln w="57150" cmpd="thinThick">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412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an Itinerary</a:t>
            </a:r>
          </a:p>
        </p:txBody>
      </p:sp>
      <p:sp>
        <p:nvSpPr>
          <p:cNvPr id="3" name="Content Placeholder 2"/>
          <p:cNvSpPr>
            <a:spLocks noGrp="1"/>
          </p:cNvSpPr>
          <p:nvPr>
            <p:ph idx="1"/>
          </p:nvPr>
        </p:nvSpPr>
        <p:spPr/>
        <p:txBody>
          <a:bodyPr>
            <a:normAutofit fontScale="92500" lnSpcReduction="10000"/>
          </a:bodyPr>
          <a:lstStyle/>
          <a:p>
            <a:r>
              <a:rPr lang="en-US" dirty="0"/>
              <a:t>Don’t click “Import itinerary” unless you adjust departure/arrival times to the time the traveler left/arrived at home. </a:t>
            </a:r>
          </a:p>
          <a:p>
            <a:r>
              <a:rPr lang="en-US" dirty="0"/>
              <a:t>If it’s a foreign trip, on return, be sure to enter </a:t>
            </a:r>
            <a:r>
              <a:rPr lang="en-US" b="1" dirty="0"/>
              <a:t>all</a:t>
            </a:r>
            <a:r>
              <a:rPr lang="en-US" dirty="0"/>
              <a:t> legs of the trip in order to ensure correct meal amounts.</a:t>
            </a:r>
          </a:p>
          <a:p>
            <a:r>
              <a:rPr lang="en-US" dirty="0"/>
              <a:t>Step-by-step guide to itineraries is located in the </a:t>
            </a:r>
            <a:r>
              <a:rPr lang="en-US" dirty="0">
                <a:hlinkClick r:id="rId3"/>
              </a:rPr>
              <a:t>Concur User Guide</a:t>
            </a:r>
            <a:r>
              <a:rPr lang="en-US" dirty="0"/>
              <a:t>.</a:t>
            </a:r>
          </a:p>
        </p:txBody>
      </p:sp>
    </p:spTree>
    <p:extLst>
      <p:ext uri="{BB962C8B-B14F-4D97-AF65-F5344CB8AC3E}">
        <p14:creationId xmlns:p14="http://schemas.microsoft.com/office/powerpoint/2010/main" val="2877098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Mileage</a:t>
            </a:r>
          </a:p>
        </p:txBody>
      </p:sp>
      <p:sp>
        <p:nvSpPr>
          <p:cNvPr id="3" name="Content Placeholder 2"/>
          <p:cNvSpPr>
            <a:spLocks noGrp="1"/>
          </p:cNvSpPr>
          <p:nvPr>
            <p:ph idx="1"/>
          </p:nvPr>
        </p:nvSpPr>
        <p:spPr/>
        <p:txBody>
          <a:bodyPr>
            <a:normAutofit fontScale="92500" lnSpcReduction="10000"/>
          </a:bodyPr>
          <a:lstStyle/>
          <a:p>
            <a:r>
              <a:rPr lang="en-US" dirty="0"/>
              <a:t>If traveler uses personal vehicle, traveler will be reimbursed for mileage at 44.5 cents per mile for miles related to University business.</a:t>
            </a:r>
          </a:p>
          <a:p>
            <a:r>
              <a:rPr lang="en-US" dirty="0"/>
              <a:t>Mileage – Use the tool to calculate mileage. The “Personal” check box excludes those miles from reimbursement.</a:t>
            </a:r>
          </a:p>
          <a:p>
            <a:r>
              <a:rPr lang="en-US" dirty="0"/>
              <a:t>Documented Miles requires a mileage log be attached as a receipt.</a:t>
            </a:r>
          </a:p>
        </p:txBody>
      </p:sp>
    </p:spTree>
    <p:extLst>
      <p:ext uri="{BB962C8B-B14F-4D97-AF65-F5344CB8AC3E}">
        <p14:creationId xmlns:p14="http://schemas.microsoft.com/office/powerpoint/2010/main" val="337471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Tolls</a:t>
            </a:r>
          </a:p>
        </p:txBody>
      </p:sp>
      <p:sp>
        <p:nvSpPr>
          <p:cNvPr id="3" name="Content Placeholder 2"/>
          <p:cNvSpPr>
            <a:spLocks noGrp="1"/>
          </p:cNvSpPr>
          <p:nvPr>
            <p:ph idx="1"/>
          </p:nvPr>
        </p:nvSpPr>
        <p:spPr/>
        <p:txBody>
          <a:bodyPr>
            <a:normAutofit fontScale="70000" lnSpcReduction="20000"/>
          </a:bodyPr>
          <a:lstStyle/>
          <a:p>
            <a:r>
              <a:rPr lang="en-US" dirty="0"/>
              <a:t>Tolls under $30 per </a:t>
            </a:r>
            <a:r>
              <a:rPr lang="en-US" dirty="0" err="1"/>
              <a:t>occurence</a:t>
            </a:r>
            <a:r>
              <a:rPr lang="en-US" dirty="0"/>
              <a:t> and paid out of pocket do not require a receipt. </a:t>
            </a:r>
          </a:p>
          <a:p>
            <a:r>
              <a:rPr lang="en-US" dirty="0"/>
              <a:t>If traveler (or department) owns a </a:t>
            </a:r>
            <a:r>
              <a:rPr lang="en-US" dirty="0" err="1"/>
              <a:t>SunPass</a:t>
            </a:r>
            <a:r>
              <a:rPr lang="en-US" dirty="0"/>
              <a:t> transponder, they may use it in a rental vehicle. Attach the receipt.</a:t>
            </a:r>
          </a:p>
          <a:p>
            <a:r>
              <a:rPr lang="en-US" dirty="0"/>
              <a:t>Rental Companies use a plate recognition system included in our contracts. </a:t>
            </a:r>
          </a:p>
          <a:p>
            <a:r>
              <a:rPr lang="en-US" dirty="0"/>
              <a:t>Optional toll service can only be reimbursed if you document cost savings on all tolls.</a:t>
            </a:r>
          </a:p>
          <a:p>
            <a:r>
              <a:rPr lang="en-US" dirty="0"/>
              <a:t>Questions about toll charges and inquiries can  be directed to the rental agency or </a:t>
            </a:r>
            <a:r>
              <a:rPr lang="en-US" dirty="0">
                <a:hlinkClick r:id="rId3"/>
              </a:rPr>
              <a:t>www.htallc.com</a:t>
            </a:r>
            <a:r>
              <a:rPr lang="en-US" dirty="0"/>
              <a:t> or (877) 765-5201</a:t>
            </a:r>
          </a:p>
        </p:txBody>
      </p:sp>
    </p:spTree>
    <p:extLst>
      <p:ext uri="{BB962C8B-B14F-4D97-AF65-F5344CB8AC3E}">
        <p14:creationId xmlns:p14="http://schemas.microsoft.com/office/powerpoint/2010/main" val="2607060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Attendees</a:t>
            </a:r>
          </a:p>
        </p:txBody>
      </p:sp>
      <p:sp>
        <p:nvSpPr>
          <p:cNvPr id="3" name="Content Placeholder 2"/>
          <p:cNvSpPr>
            <a:spLocks noGrp="1"/>
          </p:cNvSpPr>
          <p:nvPr>
            <p:ph idx="1"/>
          </p:nvPr>
        </p:nvSpPr>
        <p:spPr>
          <a:xfrm>
            <a:off x="457200" y="3429000"/>
            <a:ext cx="8229600" cy="3181623"/>
          </a:xfrm>
        </p:spPr>
        <p:txBody>
          <a:bodyPr>
            <a:normAutofit lnSpcReduction="10000"/>
          </a:bodyPr>
          <a:lstStyle/>
          <a:p>
            <a:r>
              <a:rPr lang="en-US" dirty="0"/>
              <a:t>Recommended when one employee makes a purchase on behalf of another.</a:t>
            </a:r>
          </a:p>
          <a:p>
            <a:r>
              <a:rPr lang="en-US" dirty="0"/>
              <a:t>Search for the name you wish to add &amp; click “Add to Expense”.</a:t>
            </a:r>
          </a:p>
          <a:p>
            <a:r>
              <a:rPr lang="en-US" dirty="0"/>
              <a:t>If name is not available (</a:t>
            </a:r>
            <a:r>
              <a:rPr lang="en-US" dirty="0" err="1"/>
              <a:t>ie</a:t>
            </a:r>
            <a:r>
              <a:rPr lang="en-US" dirty="0"/>
              <a:t>, for a guest), you can add it.</a:t>
            </a:r>
          </a:p>
        </p:txBody>
      </p:sp>
      <p:pic>
        <p:nvPicPr>
          <p:cNvPr id="5" name="Picture 4">
            <a:extLst>
              <a:ext uri="{FF2B5EF4-FFF2-40B4-BE49-F238E27FC236}">
                <a16:creationId xmlns:a16="http://schemas.microsoft.com/office/drawing/2014/main" id="{5D30FA24-E4F0-19AD-6A90-A57AF38B0370}"/>
              </a:ext>
            </a:extLst>
          </p:cNvPr>
          <p:cNvPicPr>
            <a:picLocks noChangeAspect="1"/>
          </p:cNvPicPr>
          <p:nvPr/>
        </p:nvPicPr>
        <p:blipFill>
          <a:blip r:embed="rId3"/>
          <a:stretch>
            <a:fillRect/>
          </a:stretch>
        </p:blipFill>
        <p:spPr>
          <a:xfrm>
            <a:off x="2986285" y="2137101"/>
            <a:ext cx="3171429" cy="1314286"/>
          </a:xfrm>
          <a:prstGeom prst="rect">
            <a:avLst/>
          </a:prstGeom>
        </p:spPr>
      </p:pic>
    </p:spTree>
    <p:extLst>
      <p:ext uri="{BB962C8B-B14F-4D97-AF65-F5344CB8AC3E}">
        <p14:creationId xmlns:p14="http://schemas.microsoft.com/office/powerpoint/2010/main" val="1001540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Lodging</a:t>
            </a:r>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a:t>Lodging requires an itemized receipt showing charge to credit card and/or $0 balance.</a:t>
            </a:r>
          </a:p>
          <a:p>
            <a:pPr marL="0" indent="0">
              <a:lnSpc>
                <a:spcPct val="90000"/>
              </a:lnSpc>
              <a:buNone/>
            </a:pPr>
            <a:endParaRPr lang="en-US" sz="1050" dirty="0"/>
          </a:p>
          <a:p>
            <a:pPr marL="0" indent="0">
              <a:lnSpc>
                <a:spcPct val="90000"/>
              </a:lnSpc>
              <a:buNone/>
            </a:pPr>
            <a:endParaRPr lang="en-US" sz="1050" dirty="0"/>
          </a:p>
          <a:p>
            <a:pPr>
              <a:lnSpc>
                <a:spcPct val="90000"/>
              </a:lnSpc>
              <a:buNone/>
            </a:pPr>
            <a:endParaRPr lang="en-US" sz="1050" dirty="0"/>
          </a:p>
          <a:p>
            <a:pPr>
              <a:lnSpc>
                <a:spcPct val="90000"/>
              </a:lnSpc>
            </a:pPr>
            <a:endParaRPr lang="en-US" sz="1050" dirty="0"/>
          </a:p>
          <a:p>
            <a:pPr>
              <a:lnSpc>
                <a:spcPct val="90000"/>
              </a:lnSpc>
            </a:pPr>
            <a:r>
              <a:rPr lang="en-US" dirty="0"/>
              <a:t>If two university travelers share a hotel room, cross-reference ER numbers in comments.</a:t>
            </a:r>
          </a:p>
          <a:p>
            <a:pPr marL="0" indent="0">
              <a:lnSpc>
                <a:spcPct val="90000"/>
              </a:lnSpc>
              <a:buNone/>
            </a:pPr>
            <a:endParaRPr lang="en-US" dirty="0"/>
          </a:p>
          <a:p>
            <a:pPr>
              <a:lnSpc>
                <a:spcPct val="90000"/>
              </a:lnSpc>
            </a:pPr>
            <a:r>
              <a:rPr lang="en-US" dirty="0"/>
              <a:t>When sharing a room and splitting the charges, get the hotel to split the charge. FSU can only reimburse the traveler paying the expense.</a:t>
            </a:r>
          </a:p>
          <a:p>
            <a:endParaRPr lang="en-US" dirty="0"/>
          </a:p>
        </p:txBody>
      </p:sp>
    </p:spTree>
    <p:extLst>
      <p:ext uri="{BB962C8B-B14F-4D97-AF65-F5344CB8AC3E}">
        <p14:creationId xmlns:p14="http://schemas.microsoft.com/office/powerpoint/2010/main" val="1133583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Lodging Justifications &amp; Comments</a:t>
            </a:r>
          </a:p>
        </p:txBody>
      </p:sp>
      <p:sp>
        <p:nvSpPr>
          <p:cNvPr id="3" name="Content Placeholder 2"/>
          <p:cNvSpPr>
            <a:spLocks noGrp="1"/>
          </p:cNvSpPr>
          <p:nvPr>
            <p:ph idx="1"/>
          </p:nvPr>
        </p:nvSpPr>
        <p:spPr/>
        <p:txBody>
          <a:bodyPr>
            <a:normAutofit fontScale="62500" lnSpcReduction="20000"/>
          </a:bodyPr>
          <a:lstStyle/>
          <a:p>
            <a:r>
              <a:rPr lang="en-US" dirty="0"/>
              <a:t>Justification dropdown field required for all lodging. Explanation needed if rate exceeds </a:t>
            </a:r>
            <a:r>
              <a:rPr lang="en-US" dirty="0">
                <a:solidFill>
                  <a:srgbClr val="FF0000"/>
                </a:solidFill>
              </a:rPr>
              <a:t>$225/night </a:t>
            </a:r>
            <a:r>
              <a:rPr lang="en-US" dirty="0"/>
              <a:t>(before tax &amp; fees.) “Base rate under $225” is one of the drop-down options.</a:t>
            </a:r>
          </a:p>
          <a:p>
            <a:pPr marL="0" indent="0">
              <a:buNone/>
            </a:pPr>
            <a:endParaRPr lang="en-US" dirty="0"/>
          </a:p>
          <a:p>
            <a:r>
              <a:rPr lang="en-US" dirty="0"/>
              <a:t>If trip type is conference/convention, state in comments if conference was presented/sponsored by a state of Florida agency, university or the judicial branch.</a:t>
            </a:r>
          </a:p>
          <a:p>
            <a:pPr marL="742950" lvl="2" indent="-342900"/>
            <a:r>
              <a:rPr lang="en-US" sz="2800" dirty="0"/>
              <a:t>If it was, base rate may not exceed $225/night on funds 1xx, 2xx, 510, 520, 521, 523, 524, 530, 531, 540, 546 &amp; 552.</a:t>
            </a:r>
          </a:p>
          <a:p>
            <a:pPr marL="400050" lvl="2" indent="0">
              <a:buNone/>
            </a:pPr>
            <a:endParaRPr lang="en-US" sz="2800" dirty="0"/>
          </a:p>
          <a:p>
            <a:r>
              <a:rPr lang="en-US" dirty="0">
                <a:hlinkClick r:id="rId3"/>
              </a:rPr>
              <a:t>See FSU Travel Website </a:t>
            </a:r>
            <a:r>
              <a:rPr lang="en-US" dirty="0"/>
              <a:t>for more information on state-sponsored conferences and lodging.</a:t>
            </a:r>
          </a:p>
        </p:txBody>
      </p:sp>
    </p:spTree>
    <p:extLst>
      <p:ext uri="{BB962C8B-B14F-4D97-AF65-F5344CB8AC3E}">
        <p14:creationId xmlns:p14="http://schemas.microsoft.com/office/powerpoint/2010/main" val="184236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Authority</a:t>
            </a:r>
          </a:p>
        </p:txBody>
      </p:sp>
      <p:sp>
        <p:nvSpPr>
          <p:cNvPr id="3" name="Content Placeholder 2"/>
          <p:cNvSpPr>
            <a:spLocks noGrp="1"/>
          </p:cNvSpPr>
          <p:nvPr>
            <p:ph sz="half" idx="1"/>
          </p:nvPr>
        </p:nvSpPr>
        <p:spPr/>
        <p:txBody>
          <a:bodyPr>
            <a:normAutofit fontScale="92500" lnSpcReduction="20000"/>
          </a:bodyPr>
          <a:lstStyle/>
          <a:p>
            <a:pPr>
              <a:buNone/>
            </a:pPr>
            <a:r>
              <a:rPr lang="en-US" sz="2500" b="1" dirty="0"/>
              <a:t>The payment of travel expenses is governed by:</a:t>
            </a:r>
          </a:p>
          <a:p>
            <a:pPr>
              <a:buNone/>
            </a:pPr>
            <a:endParaRPr lang="en-US" sz="1800" b="1" dirty="0"/>
          </a:p>
          <a:p>
            <a:pPr lvl="1"/>
            <a:r>
              <a:rPr lang="en-US" sz="2500" dirty="0"/>
              <a:t>Section 112.061 of the Florida statutes</a:t>
            </a:r>
          </a:p>
          <a:p>
            <a:pPr lvl="1">
              <a:buNone/>
            </a:pPr>
            <a:endParaRPr lang="en-US" sz="1800" b="1" dirty="0"/>
          </a:p>
          <a:p>
            <a:pPr lvl="1"/>
            <a:r>
              <a:rPr lang="en-US" sz="2500" dirty="0"/>
              <a:t>Chapter 3A-42 of the  Florida Administrative Code</a:t>
            </a:r>
          </a:p>
          <a:p>
            <a:pPr lvl="1"/>
            <a:endParaRPr lang="en-US" sz="1800" dirty="0"/>
          </a:p>
          <a:p>
            <a:pPr lvl="1"/>
            <a:r>
              <a:rPr lang="en-US" sz="2500" dirty="0"/>
              <a:t>FSU Policy &amp; Procedures</a:t>
            </a:r>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89651"/>
            <a:ext cx="4038600" cy="380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77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048"/>
            <a:ext cx="8229600" cy="528917"/>
          </a:xfrm>
        </p:spPr>
        <p:txBody>
          <a:bodyPr>
            <a:normAutofit fontScale="90000"/>
          </a:bodyPr>
          <a:lstStyle/>
          <a:p>
            <a:r>
              <a:rPr lang="en-US" dirty="0"/>
              <a:t>Hotels &amp; T-Cards</a:t>
            </a:r>
          </a:p>
        </p:txBody>
      </p:sp>
      <p:sp>
        <p:nvSpPr>
          <p:cNvPr id="3" name="Content Placeholder 2"/>
          <p:cNvSpPr>
            <a:spLocks noGrp="1"/>
          </p:cNvSpPr>
          <p:nvPr>
            <p:ph idx="1"/>
          </p:nvPr>
        </p:nvSpPr>
        <p:spPr>
          <a:xfrm>
            <a:off x="457200" y="1947635"/>
            <a:ext cx="8229600" cy="4514368"/>
          </a:xfrm>
        </p:spPr>
        <p:txBody>
          <a:bodyPr>
            <a:normAutofit fontScale="25000" lnSpcReduction="20000"/>
          </a:bodyPr>
          <a:lstStyle/>
          <a:p>
            <a:pPr marL="0" indent="0">
              <a:buNone/>
            </a:pPr>
            <a:r>
              <a:rPr lang="en-US" sz="7200" b="1" dirty="0"/>
              <a:t>Book through Concur</a:t>
            </a:r>
          </a:p>
          <a:p>
            <a:r>
              <a:rPr lang="en-US" sz="7200" dirty="0"/>
              <a:t>Compare rates vs. Conference rates. FSU ID needed to book state government rate.</a:t>
            </a:r>
          </a:p>
          <a:p>
            <a:pPr marL="0" indent="0">
              <a:buNone/>
            </a:pPr>
            <a:r>
              <a:rPr lang="en-US" sz="7200" b="1" dirty="0"/>
              <a:t>Booking Directly with Hotel </a:t>
            </a:r>
          </a:p>
          <a:p>
            <a:r>
              <a:rPr lang="en-US" sz="7200" dirty="0"/>
              <a:t>Put personal card on file at front desk for any incidental purchases like room service/food.</a:t>
            </a:r>
          </a:p>
          <a:p>
            <a:r>
              <a:rPr lang="en-US" sz="7200" dirty="0"/>
              <a:t>Upon departure – review bill for accuracy.</a:t>
            </a:r>
          </a:p>
          <a:p>
            <a:pPr marL="0" indent="0">
              <a:buNone/>
            </a:pPr>
            <a:r>
              <a:rPr lang="en-US" sz="7200" b="1" dirty="0"/>
              <a:t>Booking online - using Third Party websites (Orbitz, Hotwire, Priceline)</a:t>
            </a:r>
          </a:p>
          <a:p>
            <a:r>
              <a:rPr lang="en-US" sz="7200" b="1" dirty="0">
                <a:solidFill>
                  <a:srgbClr val="FF0000"/>
                </a:solidFill>
              </a:rPr>
              <a:t>DO NOT BOOK. There is no benefit to these sites.</a:t>
            </a:r>
          </a:p>
          <a:p>
            <a:r>
              <a:rPr lang="en-US" sz="7200" dirty="0"/>
              <a:t>These sites often cause issues by referring traveler to the hotel who will state they cannot make changes and refer back to the third party site.</a:t>
            </a:r>
          </a:p>
          <a:p>
            <a:r>
              <a:rPr lang="en-US" sz="7200" dirty="0"/>
              <a:t>Entire lodging amount is prepaid</a:t>
            </a:r>
          </a:p>
          <a:p>
            <a:r>
              <a:rPr lang="en-US" sz="7200" dirty="0"/>
              <a:t>All taxes are paid when booking through these sites</a:t>
            </a:r>
          </a:p>
          <a:p>
            <a:r>
              <a:rPr lang="en-US" sz="7200" dirty="0"/>
              <a:t>Difficult to change or cancel these reservations. They have a bad refund policy.</a:t>
            </a:r>
          </a:p>
          <a:p>
            <a:pPr marL="0" indent="0">
              <a:buNone/>
            </a:pPr>
            <a:endParaRPr lang="en-US" sz="9200" dirty="0"/>
          </a:p>
        </p:txBody>
      </p:sp>
    </p:spTree>
    <p:extLst>
      <p:ext uri="{BB962C8B-B14F-4D97-AF65-F5344CB8AC3E}">
        <p14:creationId xmlns:p14="http://schemas.microsoft.com/office/powerpoint/2010/main" val="1210968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153"/>
            <a:ext cx="8229600" cy="582706"/>
          </a:xfrm>
        </p:spPr>
        <p:txBody>
          <a:bodyPr>
            <a:normAutofit fontScale="90000"/>
          </a:bodyPr>
          <a:lstStyle/>
          <a:p>
            <a:r>
              <a:rPr lang="en-US" dirty="0"/>
              <a:t>Incidental Expenses</a:t>
            </a:r>
          </a:p>
        </p:txBody>
      </p:sp>
      <p:sp>
        <p:nvSpPr>
          <p:cNvPr id="3" name="Content Placeholder 2"/>
          <p:cNvSpPr>
            <a:spLocks noGrp="1"/>
          </p:cNvSpPr>
          <p:nvPr>
            <p:ph idx="1"/>
          </p:nvPr>
        </p:nvSpPr>
        <p:spPr>
          <a:xfrm>
            <a:off x="457200" y="1829366"/>
            <a:ext cx="8229600" cy="4607859"/>
          </a:xfrm>
        </p:spPr>
        <p:txBody>
          <a:bodyPr>
            <a:normAutofit/>
          </a:bodyPr>
          <a:lstStyle/>
          <a:p>
            <a:r>
              <a:rPr lang="en-US" b="1" dirty="0"/>
              <a:t>All T-card </a:t>
            </a:r>
            <a:r>
              <a:rPr lang="en-US" dirty="0"/>
              <a:t>charges except agent/booking fee &amp; currency conversion fee require a receipt.</a:t>
            </a:r>
          </a:p>
          <a:p>
            <a:endParaRPr lang="en-US" dirty="0"/>
          </a:p>
          <a:p>
            <a:r>
              <a:rPr lang="en-US" dirty="0"/>
              <a:t>Tolls, taxi, shuttle, </a:t>
            </a:r>
            <a:r>
              <a:rPr lang="en-US"/>
              <a:t>baggage fees, </a:t>
            </a:r>
            <a:r>
              <a:rPr lang="en-US" dirty="0"/>
              <a:t>&amp; parking </a:t>
            </a:r>
            <a:r>
              <a:rPr lang="en-US" b="1" dirty="0"/>
              <a:t>do not require </a:t>
            </a:r>
            <a:r>
              <a:rPr lang="en-US" dirty="0"/>
              <a:t>a receipt when paid out of pocket and are under $30 per occurrence.</a:t>
            </a:r>
          </a:p>
        </p:txBody>
      </p:sp>
    </p:spTree>
    <p:extLst>
      <p:ext uri="{BB962C8B-B14F-4D97-AF65-F5344CB8AC3E}">
        <p14:creationId xmlns:p14="http://schemas.microsoft.com/office/powerpoint/2010/main" val="2791069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259"/>
            <a:ext cx="8229600" cy="528917"/>
          </a:xfrm>
        </p:spPr>
        <p:txBody>
          <a:bodyPr>
            <a:normAutofit fontScale="90000"/>
          </a:bodyPr>
          <a:lstStyle/>
          <a:p>
            <a:r>
              <a:rPr lang="en-US" dirty="0"/>
              <a:t>Incidental Expenses Receipt Required</a:t>
            </a:r>
          </a:p>
        </p:txBody>
      </p:sp>
      <p:sp>
        <p:nvSpPr>
          <p:cNvPr id="3" name="Content Placeholder 2"/>
          <p:cNvSpPr>
            <a:spLocks noGrp="1"/>
          </p:cNvSpPr>
          <p:nvPr>
            <p:ph idx="1"/>
          </p:nvPr>
        </p:nvSpPr>
        <p:spPr>
          <a:xfrm>
            <a:off x="457200" y="1927413"/>
            <a:ext cx="8229600" cy="4119920"/>
          </a:xfrm>
        </p:spPr>
        <p:txBody>
          <a:bodyPr>
            <a:normAutofit lnSpcReduction="10000"/>
          </a:bodyPr>
          <a:lstStyle/>
          <a:p>
            <a:r>
              <a:rPr lang="en-US" dirty="0"/>
              <a:t>Internet/</a:t>
            </a:r>
            <a:r>
              <a:rPr lang="en-US" dirty="0" err="1"/>
              <a:t>wifi</a:t>
            </a:r>
            <a:r>
              <a:rPr lang="en-US" dirty="0"/>
              <a:t> fees – These require a comment justifying that it is for business use only.</a:t>
            </a:r>
          </a:p>
          <a:p>
            <a:r>
              <a:rPr lang="en-US" dirty="0"/>
              <a:t>Passport, Visa, Mandatory Vaccines/Tests – for business purposes only.</a:t>
            </a:r>
          </a:p>
          <a:p>
            <a:r>
              <a:rPr lang="en-US" dirty="0"/>
              <a:t>Laundry – For more than 7 consecutive days of travel only. Include itemized receipt.</a:t>
            </a:r>
          </a:p>
        </p:txBody>
      </p:sp>
    </p:spTree>
    <p:extLst>
      <p:ext uri="{BB962C8B-B14F-4D97-AF65-F5344CB8AC3E}">
        <p14:creationId xmlns:p14="http://schemas.microsoft.com/office/powerpoint/2010/main" val="1422266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Tipping</a:t>
            </a:r>
          </a:p>
        </p:txBody>
      </p:sp>
      <p:sp>
        <p:nvSpPr>
          <p:cNvPr id="3" name="Content Placeholder 2"/>
          <p:cNvSpPr>
            <a:spLocks noGrp="1"/>
          </p:cNvSpPr>
          <p:nvPr>
            <p:ph idx="1"/>
          </p:nvPr>
        </p:nvSpPr>
        <p:spPr/>
        <p:txBody>
          <a:bodyPr>
            <a:normAutofit lnSpcReduction="10000"/>
          </a:bodyPr>
          <a:lstStyle/>
          <a:p>
            <a:r>
              <a:rPr lang="en-US" dirty="0"/>
              <a:t>FSU reimburses a maximum of 20% for taxi/rideshare tips.</a:t>
            </a:r>
          </a:p>
          <a:p>
            <a:pPr lvl="1"/>
            <a:r>
              <a:rPr lang="en-US" dirty="0"/>
              <a:t>If expense is on t-card, itemize any amount over 20% as expense type “</a:t>
            </a:r>
            <a:r>
              <a:rPr lang="en-US" dirty="0">
                <a:hlinkClick r:id="rId3"/>
              </a:rPr>
              <a:t>Personal – Non-reimbursable</a:t>
            </a:r>
            <a:r>
              <a:rPr lang="en-US" dirty="0"/>
              <a:t>”.</a:t>
            </a:r>
          </a:p>
          <a:p>
            <a:pPr lvl="1"/>
            <a:r>
              <a:rPr lang="en-US" dirty="0"/>
              <a:t>If expense is out-of-pocket, reduce any overage amount to reflect the 20% maximum tip rate.</a:t>
            </a:r>
          </a:p>
        </p:txBody>
      </p:sp>
    </p:spTree>
    <p:extLst>
      <p:ext uri="{BB962C8B-B14F-4D97-AF65-F5344CB8AC3E}">
        <p14:creationId xmlns:p14="http://schemas.microsoft.com/office/powerpoint/2010/main" val="682122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Travelers with Disabilities</a:t>
            </a:r>
          </a:p>
        </p:txBody>
      </p:sp>
      <p:sp>
        <p:nvSpPr>
          <p:cNvPr id="3" name="Content Placeholder 2"/>
          <p:cNvSpPr>
            <a:spLocks noGrp="1"/>
          </p:cNvSpPr>
          <p:nvPr>
            <p:ph idx="1"/>
          </p:nvPr>
        </p:nvSpPr>
        <p:spPr/>
        <p:txBody>
          <a:bodyPr>
            <a:normAutofit fontScale="85000" lnSpcReduction="20000"/>
          </a:bodyPr>
          <a:lstStyle/>
          <a:p>
            <a:r>
              <a:rPr lang="en-US" dirty="0"/>
              <a:t>When a traveler with a disability incurs travel expenses in excess of those ordinarily authorized, and the excess travel expenses were incurred to permit the safe travel of that disabled traveler, those excess expenses will be reimbursed to the extent that the expenses were reasonable and necessary to the safe travel of that individual.</a:t>
            </a:r>
          </a:p>
          <a:p>
            <a:pPr>
              <a:buNone/>
            </a:pPr>
            <a:endParaRPr lang="en-US" sz="1400" dirty="0"/>
          </a:p>
          <a:p>
            <a:pPr>
              <a:buNone/>
            </a:pPr>
            <a:endParaRPr lang="en-US" sz="1400" dirty="0"/>
          </a:p>
          <a:p>
            <a:r>
              <a:rPr lang="en-US" b="1" dirty="0"/>
              <a:t>Individual must have </a:t>
            </a:r>
            <a:r>
              <a:rPr lang="en-US" b="1" dirty="0">
                <a:hlinkClick r:id="rId3"/>
              </a:rPr>
              <a:t>documented disability </a:t>
            </a:r>
            <a:r>
              <a:rPr lang="en-US" b="1" dirty="0"/>
              <a:t>with Travel Office by way of Human Resources.</a:t>
            </a:r>
          </a:p>
          <a:p>
            <a:endParaRPr lang="en-US" dirty="0"/>
          </a:p>
        </p:txBody>
      </p:sp>
    </p:spTree>
    <p:extLst>
      <p:ext uri="{BB962C8B-B14F-4D97-AF65-F5344CB8AC3E}">
        <p14:creationId xmlns:p14="http://schemas.microsoft.com/office/powerpoint/2010/main" val="437636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189"/>
            <a:ext cx="8229600" cy="654424"/>
          </a:xfrm>
        </p:spPr>
        <p:txBody>
          <a:bodyPr>
            <a:normAutofit fontScale="90000"/>
          </a:bodyPr>
          <a:lstStyle/>
          <a:p>
            <a:r>
              <a:rPr lang="en-US" dirty="0"/>
              <a:t>Foreign Travel</a:t>
            </a:r>
          </a:p>
        </p:txBody>
      </p:sp>
      <p:sp>
        <p:nvSpPr>
          <p:cNvPr id="3" name="Content Placeholder 2"/>
          <p:cNvSpPr>
            <a:spLocks noGrp="1"/>
          </p:cNvSpPr>
          <p:nvPr>
            <p:ph idx="1"/>
          </p:nvPr>
        </p:nvSpPr>
        <p:spPr>
          <a:xfrm>
            <a:off x="457200" y="1703295"/>
            <a:ext cx="8229600" cy="4344038"/>
          </a:xfrm>
        </p:spPr>
        <p:txBody>
          <a:bodyPr>
            <a:normAutofit lnSpcReduction="10000"/>
          </a:bodyPr>
          <a:lstStyle/>
          <a:p>
            <a:r>
              <a:rPr lang="en-US" dirty="0"/>
              <a:t>Travel Request must be in place before trip! In addition, travelers should:</a:t>
            </a:r>
          </a:p>
          <a:p>
            <a:pPr lvl="1"/>
            <a:r>
              <a:rPr lang="en-US" dirty="0"/>
              <a:t>Complete International Travel Attestation.</a:t>
            </a:r>
          </a:p>
          <a:p>
            <a:pPr lvl="1"/>
            <a:r>
              <a:rPr lang="en-US" dirty="0"/>
              <a:t>Verify country is not on </a:t>
            </a:r>
            <a:r>
              <a:rPr lang="en-US" u="sng" dirty="0">
                <a:hlinkClick r:id="rId3"/>
              </a:rPr>
              <a:t>List of State Sponsors of Terrorism </a:t>
            </a:r>
            <a:r>
              <a:rPr lang="en-US" dirty="0">
                <a:hlinkClick r:id="rId3"/>
              </a:rPr>
              <a:t> </a:t>
            </a:r>
            <a:r>
              <a:rPr lang="en-US" dirty="0"/>
              <a:t>(Cuba, Iran, Syria, North Korea)</a:t>
            </a:r>
          </a:p>
          <a:p>
            <a:pPr lvl="1"/>
            <a:r>
              <a:rPr lang="en-US" u="sng" dirty="0">
                <a:hlinkClick r:id="rId4"/>
              </a:rPr>
              <a:t>Download Concur Mobile &amp; </a:t>
            </a:r>
            <a:r>
              <a:rPr lang="en-US" u="sng" dirty="0" err="1">
                <a:hlinkClick r:id="rId4"/>
              </a:rPr>
              <a:t>TripIt</a:t>
            </a:r>
            <a:r>
              <a:rPr lang="en-US" u="sng" dirty="0">
                <a:hlinkClick r:id="rId4"/>
              </a:rPr>
              <a:t> Pro</a:t>
            </a:r>
            <a:endParaRPr lang="en-US" u="sng" dirty="0"/>
          </a:p>
          <a:p>
            <a:pPr lvl="1"/>
            <a:r>
              <a:rPr lang="en-US" dirty="0">
                <a:hlinkClick r:id="rId5"/>
              </a:rPr>
              <a:t>Review Travel Warnings &amp; Alerts</a:t>
            </a:r>
            <a:endParaRPr lang="en-US" dirty="0"/>
          </a:p>
          <a:p>
            <a:r>
              <a:rPr lang="en-US" dirty="0"/>
              <a:t>Review </a:t>
            </a:r>
            <a:r>
              <a:rPr lang="en-US" dirty="0">
                <a:hlinkClick r:id="rId6"/>
              </a:rPr>
              <a:t>Student Travel Policies</a:t>
            </a:r>
            <a:r>
              <a:rPr lang="en-US" dirty="0"/>
              <a:t> or </a:t>
            </a:r>
            <a:r>
              <a:rPr lang="en-US" dirty="0">
                <a:hlinkClick r:id="rId7"/>
              </a:rPr>
              <a:t>Faculty/Staff Travel Policies</a:t>
            </a:r>
            <a:r>
              <a:rPr lang="en-US" dirty="0"/>
              <a:t> </a:t>
            </a:r>
          </a:p>
        </p:txBody>
      </p:sp>
    </p:spTree>
    <p:extLst>
      <p:ext uri="{BB962C8B-B14F-4D97-AF65-F5344CB8AC3E}">
        <p14:creationId xmlns:p14="http://schemas.microsoft.com/office/powerpoint/2010/main" val="2802665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0259"/>
            <a:ext cx="8229600" cy="573741"/>
          </a:xfrm>
        </p:spPr>
        <p:txBody>
          <a:bodyPr>
            <a:normAutofit fontScale="90000"/>
          </a:bodyPr>
          <a:lstStyle/>
          <a:p>
            <a:r>
              <a:rPr lang="en-US" dirty="0"/>
              <a:t>Foreign Travel</a:t>
            </a:r>
          </a:p>
        </p:txBody>
      </p:sp>
      <p:sp>
        <p:nvSpPr>
          <p:cNvPr id="3" name="Content Placeholder 2"/>
          <p:cNvSpPr>
            <a:spLocks noGrp="1"/>
          </p:cNvSpPr>
          <p:nvPr>
            <p:ph idx="1"/>
          </p:nvPr>
        </p:nvSpPr>
        <p:spPr>
          <a:xfrm>
            <a:off x="457200" y="1622612"/>
            <a:ext cx="8229600" cy="4424721"/>
          </a:xfrm>
        </p:spPr>
        <p:txBody>
          <a:bodyPr>
            <a:normAutofit fontScale="85000" lnSpcReduction="20000"/>
          </a:bodyPr>
          <a:lstStyle/>
          <a:p>
            <a:r>
              <a:rPr lang="en-US" dirty="0"/>
              <a:t>Know max foreign lodging rates when booking hotel. (Check </a:t>
            </a:r>
            <a:r>
              <a:rPr lang="en-US" dirty="0">
                <a:hlinkClick r:id="rId3"/>
              </a:rPr>
              <a:t>Department of State Website</a:t>
            </a:r>
            <a:r>
              <a:rPr lang="en-US" dirty="0"/>
              <a:t>)</a:t>
            </a:r>
          </a:p>
          <a:p>
            <a:r>
              <a:rPr lang="en-US" dirty="0"/>
              <a:t>FSU reimburses actual incidental amounts for both domestic and foreign travel, not the incidental allowance.</a:t>
            </a:r>
          </a:p>
          <a:p>
            <a:r>
              <a:rPr lang="en-US" dirty="0"/>
              <a:t>Meal rates are loaded into Concur and are determined based on locations given in itinerary.</a:t>
            </a:r>
          </a:p>
          <a:p>
            <a:r>
              <a:rPr lang="en-US" dirty="0"/>
              <a:t>Receipt rules and requirements apply to foreign lodging receipts. Be sure receipt is correct at checkout. Working out a refund/correction is extremely difficult once traveler leaves.</a:t>
            </a:r>
          </a:p>
          <a:p>
            <a:r>
              <a:rPr lang="en-US" dirty="0"/>
              <a:t>Per diem rate is same as domestic ($80/day).</a:t>
            </a:r>
          </a:p>
        </p:txBody>
      </p:sp>
    </p:spTree>
    <p:extLst>
      <p:ext uri="{BB962C8B-B14F-4D97-AF65-F5344CB8AC3E}">
        <p14:creationId xmlns:p14="http://schemas.microsoft.com/office/powerpoint/2010/main" val="2372705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Conversion</a:t>
            </a:r>
          </a:p>
        </p:txBody>
      </p:sp>
      <p:sp>
        <p:nvSpPr>
          <p:cNvPr id="3" name="Content Placeholder 2"/>
          <p:cNvSpPr>
            <a:spLocks noGrp="1"/>
          </p:cNvSpPr>
          <p:nvPr>
            <p:ph idx="1"/>
          </p:nvPr>
        </p:nvSpPr>
        <p:spPr/>
        <p:txBody>
          <a:bodyPr>
            <a:normAutofit fontScale="92500" lnSpcReduction="20000"/>
          </a:bodyPr>
          <a:lstStyle/>
          <a:p>
            <a:r>
              <a:rPr lang="en-US" dirty="0"/>
              <a:t>Concur determines currency conversion based on transaction location and date.</a:t>
            </a:r>
          </a:p>
          <a:p>
            <a:r>
              <a:rPr lang="en-US" dirty="0"/>
              <a:t>If a transaction was made in USD in a foreign country, user can change currency type to USD on that expense line.</a:t>
            </a:r>
          </a:p>
          <a:p>
            <a:r>
              <a:rPr lang="en-US" dirty="0"/>
              <a:t>If amount charged to credit card differs from Concur-determined amount, change the amount on expense line and attach </a:t>
            </a:r>
            <a:r>
              <a:rPr lang="en-US" b="1" dirty="0"/>
              <a:t>redacted</a:t>
            </a:r>
            <a:r>
              <a:rPr lang="en-US" dirty="0"/>
              <a:t> credit card statement for backup.</a:t>
            </a:r>
          </a:p>
        </p:txBody>
      </p:sp>
    </p:spTree>
    <p:extLst>
      <p:ext uri="{BB962C8B-B14F-4D97-AF65-F5344CB8AC3E}">
        <p14:creationId xmlns:p14="http://schemas.microsoft.com/office/powerpoint/2010/main" val="2645038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Foreign Meals</a:t>
            </a:r>
          </a:p>
        </p:txBody>
      </p:sp>
      <p:sp>
        <p:nvSpPr>
          <p:cNvPr id="3" name="Content Placeholder 2"/>
          <p:cNvSpPr>
            <a:spLocks noGrp="1"/>
          </p:cNvSpPr>
          <p:nvPr>
            <p:ph idx="1"/>
          </p:nvPr>
        </p:nvSpPr>
        <p:spPr/>
        <p:txBody>
          <a:bodyPr>
            <a:normAutofit fontScale="92500" lnSpcReduction="10000"/>
          </a:bodyPr>
          <a:lstStyle/>
          <a:p>
            <a:r>
              <a:rPr lang="en-US" dirty="0"/>
              <a:t>Foreign meal allowance is paid based on “where the traveler lays their head at night”.</a:t>
            </a:r>
          </a:p>
          <a:p>
            <a:r>
              <a:rPr lang="en-US" dirty="0"/>
              <a:t>At takeoff, traveler is on foreign meals.</a:t>
            </a:r>
          </a:p>
          <a:p>
            <a:r>
              <a:rPr lang="en-US" dirty="0"/>
              <a:t>At takeoff upon return, traveler is back on domestic meals (or per diem for last day of travel).</a:t>
            </a:r>
          </a:p>
          <a:p>
            <a:r>
              <a:rPr lang="en-US" dirty="0"/>
              <a:t>Concur requires a USA-to-USA line on the itinerary to revert back to domestic meals.</a:t>
            </a:r>
            <a:endParaRPr lang="en-US" u="sng" dirty="0"/>
          </a:p>
        </p:txBody>
      </p:sp>
    </p:spTree>
    <p:extLst>
      <p:ext uri="{BB962C8B-B14F-4D97-AF65-F5344CB8AC3E}">
        <p14:creationId xmlns:p14="http://schemas.microsoft.com/office/powerpoint/2010/main" val="435854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Non-Travel Expenses</a:t>
            </a:r>
          </a:p>
        </p:txBody>
      </p:sp>
      <p:sp>
        <p:nvSpPr>
          <p:cNvPr id="5" name="Content Placeholder 4"/>
          <p:cNvSpPr>
            <a:spLocks noGrp="1"/>
          </p:cNvSpPr>
          <p:nvPr>
            <p:ph idx="1"/>
          </p:nvPr>
        </p:nvSpPr>
        <p:spPr>
          <a:xfrm>
            <a:off x="457200" y="2137101"/>
            <a:ext cx="8229600" cy="4351931"/>
          </a:xfrm>
        </p:spPr>
        <p:txBody>
          <a:bodyPr>
            <a:normAutofit fontScale="77500" lnSpcReduction="20000"/>
          </a:bodyPr>
          <a:lstStyle/>
          <a:p>
            <a:endParaRPr lang="en-US" dirty="0"/>
          </a:p>
          <a:p>
            <a:r>
              <a:rPr lang="en-US" b="1" dirty="0"/>
              <a:t>To be used in emergency situations or for virtual conferences only when using university funds.</a:t>
            </a:r>
          </a:p>
          <a:p>
            <a:r>
              <a:rPr lang="en-US" dirty="0"/>
              <a:t>Can be mixed in with travel expenses. Change trip type on the non-travel expense line to “Non-Travel Only”.</a:t>
            </a:r>
          </a:p>
          <a:p>
            <a:r>
              <a:rPr lang="en-US" dirty="0"/>
              <a:t>Be sure the expense is allowable on a given funding source.</a:t>
            </a:r>
          </a:p>
          <a:p>
            <a:r>
              <a:rPr lang="en-US" dirty="0"/>
              <a:t>If entire expense report is non-travel expenses, no request is necessary. Be sure to choose “Non-Travel” for </a:t>
            </a:r>
            <a:r>
              <a:rPr lang="en-US" b="1" dirty="0"/>
              <a:t>Trip Type</a:t>
            </a:r>
            <a:r>
              <a:rPr lang="en-US" dirty="0"/>
              <a:t>, </a:t>
            </a:r>
            <a:r>
              <a:rPr lang="en-US" b="1" dirty="0"/>
              <a:t>Report/Trip Purpose </a:t>
            </a:r>
            <a:r>
              <a:rPr lang="en-US" dirty="0"/>
              <a:t>and </a:t>
            </a:r>
            <a:r>
              <a:rPr lang="en-US" b="1" dirty="0"/>
              <a:t>Benefit to University </a:t>
            </a:r>
            <a:r>
              <a:rPr lang="en-US" dirty="0"/>
              <a:t>fields.</a:t>
            </a:r>
          </a:p>
        </p:txBody>
      </p:sp>
    </p:spTree>
    <p:extLst>
      <p:ext uri="{BB962C8B-B14F-4D97-AF65-F5344CB8AC3E}">
        <p14:creationId xmlns:p14="http://schemas.microsoft.com/office/powerpoint/2010/main" val="240751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14"/>
            <a:ext cx="8229600" cy="735495"/>
          </a:xfrm>
        </p:spPr>
        <p:txBody>
          <a:bodyPr>
            <a:normAutofit fontScale="90000"/>
          </a:bodyPr>
          <a:lstStyle/>
          <a:p>
            <a:r>
              <a:rPr lang="en-US" dirty="0"/>
              <a:t>FSU Travel Office Website</a:t>
            </a:r>
          </a:p>
        </p:txBody>
      </p:sp>
      <p:sp>
        <p:nvSpPr>
          <p:cNvPr id="3" name="Content Placeholder 2"/>
          <p:cNvSpPr>
            <a:spLocks noGrp="1"/>
          </p:cNvSpPr>
          <p:nvPr>
            <p:ph idx="1"/>
          </p:nvPr>
        </p:nvSpPr>
        <p:spPr>
          <a:xfrm>
            <a:off x="457200" y="1664768"/>
            <a:ext cx="8229600" cy="3161231"/>
          </a:xfrm>
        </p:spPr>
        <p:txBody>
          <a:bodyPr>
            <a:normAutofit/>
          </a:bodyPr>
          <a:lstStyle/>
          <a:p>
            <a:pPr marL="0" indent="0">
              <a:buNone/>
            </a:pPr>
            <a:r>
              <a:rPr lang="en-US" dirty="0"/>
              <a:t>Bookmark this site: </a:t>
            </a:r>
            <a:r>
              <a:rPr lang="en-US" dirty="0">
                <a:hlinkClick r:id="rId2"/>
              </a:rPr>
              <a:t>travel.fsu.edu</a:t>
            </a:r>
            <a:endParaRPr lang="en-US" dirty="0"/>
          </a:p>
          <a:p>
            <a:pPr marL="0" indent="0">
              <a:buNone/>
            </a:pPr>
            <a:r>
              <a:rPr lang="en-US" dirty="0"/>
              <a:t>FSU Foundation Expenditure </a:t>
            </a:r>
            <a:r>
              <a:rPr lang="en-US" dirty="0">
                <a:hlinkClick r:id="rId3"/>
              </a:rPr>
              <a:t>Policies &amp; Procedures</a:t>
            </a:r>
            <a:r>
              <a:rPr lang="en-US" dirty="0"/>
              <a:t>. (Not in scope of this class)</a:t>
            </a:r>
          </a:p>
          <a:p>
            <a:pPr marL="0" indent="0">
              <a:buNone/>
            </a:pPr>
            <a:r>
              <a:rPr lang="en-US" dirty="0"/>
              <a:t>FSU Research Foundation </a:t>
            </a:r>
            <a:r>
              <a:rPr lang="en-US" dirty="0">
                <a:hlinkClick r:id="rId4"/>
              </a:rPr>
              <a:t>Policies and Procedures</a:t>
            </a:r>
            <a:r>
              <a:rPr lang="en-US" dirty="0"/>
              <a:t> (Not in scope of this class)</a:t>
            </a:r>
          </a:p>
          <a:p>
            <a:pPr marL="0" indent="0">
              <a:buNone/>
            </a:pPr>
            <a:endParaRPr lang="en-US" dirty="0"/>
          </a:p>
        </p:txBody>
      </p:sp>
    </p:spTree>
    <p:extLst>
      <p:ext uri="{BB962C8B-B14F-4D97-AF65-F5344CB8AC3E}">
        <p14:creationId xmlns:p14="http://schemas.microsoft.com/office/powerpoint/2010/main" val="732759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Funding (Allocations)</a:t>
            </a:r>
          </a:p>
        </p:txBody>
      </p:sp>
      <p:sp>
        <p:nvSpPr>
          <p:cNvPr id="3" name="Content Placeholder 2"/>
          <p:cNvSpPr>
            <a:spLocks noGrp="1"/>
          </p:cNvSpPr>
          <p:nvPr>
            <p:ph idx="1"/>
          </p:nvPr>
        </p:nvSpPr>
        <p:spPr/>
        <p:txBody>
          <a:bodyPr>
            <a:normAutofit fontScale="92500" lnSpcReduction="10000"/>
          </a:bodyPr>
          <a:lstStyle/>
          <a:p>
            <a:r>
              <a:rPr lang="en-US" dirty="0"/>
              <a:t>Only allocate the </a:t>
            </a:r>
            <a:r>
              <a:rPr lang="en-US" u="sng" dirty="0"/>
              <a:t>travel request </a:t>
            </a:r>
            <a:r>
              <a:rPr lang="en-US" dirty="0"/>
              <a:t>if absolutely necessary. </a:t>
            </a:r>
          </a:p>
          <a:p>
            <a:r>
              <a:rPr lang="en-US" dirty="0"/>
              <a:t>In the </a:t>
            </a:r>
            <a:r>
              <a:rPr lang="en-US" u="sng" dirty="0"/>
              <a:t>expense report</a:t>
            </a:r>
            <a:r>
              <a:rPr lang="en-US" dirty="0"/>
              <a:t>, enter all expense lines and then allocate. </a:t>
            </a:r>
            <a:r>
              <a:rPr lang="en-US" dirty="0">
                <a:hlinkClick r:id="rId3"/>
              </a:rPr>
              <a:t>Split funding should be the last step</a:t>
            </a:r>
            <a:r>
              <a:rPr lang="en-US" dirty="0"/>
              <a:t>.</a:t>
            </a:r>
          </a:p>
          <a:p>
            <a:r>
              <a:rPr lang="en-US" dirty="0"/>
              <a:t>Can allocate by percentage or dollar amount, Dollar amounts will convert to percentages when clicking “Save”.</a:t>
            </a:r>
          </a:p>
        </p:txBody>
      </p:sp>
    </p:spTree>
    <p:extLst>
      <p:ext uri="{BB962C8B-B14F-4D97-AF65-F5344CB8AC3E}">
        <p14:creationId xmlns:p14="http://schemas.microsoft.com/office/powerpoint/2010/main" val="1272537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Receipt Declaration</a:t>
            </a:r>
          </a:p>
        </p:txBody>
      </p:sp>
      <p:sp>
        <p:nvSpPr>
          <p:cNvPr id="3" name="Content Placeholder 2"/>
          <p:cNvSpPr>
            <a:spLocks noGrp="1"/>
          </p:cNvSpPr>
          <p:nvPr>
            <p:ph idx="1"/>
          </p:nvPr>
        </p:nvSpPr>
        <p:spPr>
          <a:xfrm>
            <a:off x="457200" y="2347307"/>
            <a:ext cx="8229600" cy="3777268"/>
          </a:xfrm>
        </p:spPr>
        <p:txBody>
          <a:bodyPr>
            <a:normAutofit fontScale="85000" lnSpcReduction="10000"/>
          </a:bodyPr>
          <a:lstStyle/>
          <a:p>
            <a:r>
              <a:rPr lang="en-US" dirty="0"/>
              <a:t>Available for all expense types except Lodging, Rental Car, &amp; Airfare.</a:t>
            </a:r>
          </a:p>
          <a:p>
            <a:r>
              <a:rPr lang="en-US" dirty="0"/>
              <a:t>Traveler must create the affidavit in Concur. Delegate cannot create it on their behalf.</a:t>
            </a:r>
          </a:p>
          <a:p>
            <a:r>
              <a:rPr lang="en-US" dirty="0"/>
              <a:t>In the expense report, navigate to Manage Receipts -&gt; Missing Receipt Declaration to create. </a:t>
            </a:r>
          </a:p>
          <a:p>
            <a:r>
              <a:rPr lang="en-US" dirty="0"/>
              <a:t>Delete any attachment already uploaded as a receipt for that expense to allow it to show up.</a:t>
            </a:r>
          </a:p>
        </p:txBody>
      </p:sp>
    </p:spTree>
    <p:extLst>
      <p:ext uri="{BB962C8B-B14F-4D97-AF65-F5344CB8AC3E}">
        <p14:creationId xmlns:p14="http://schemas.microsoft.com/office/powerpoint/2010/main" val="1734569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Operations</a:t>
            </a:r>
          </a:p>
        </p:txBody>
      </p:sp>
      <p:sp>
        <p:nvSpPr>
          <p:cNvPr id="3" name="Content Placeholder 2"/>
          <p:cNvSpPr>
            <a:spLocks noGrp="1"/>
          </p:cNvSpPr>
          <p:nvPr>
            <p:ph idx="1"/>
          </p:nvPr>
        </p:nvSpPr>
        <p:spPr/>
        <p:txBody>
          <a:bodyPr>
            <a:normAutofit fontScale="70000" lnSpcReduction="20000"/>
          </a:bodyPr>
          <a:lstStyle/>
          <a:p>
            <a:r>
              <a:rPr lang="en-US" dirty="0"/>
              <a:t>Obtain </a:t>
            </a:r>
            <a:r>
              <a:rPr lang="en-US" dirty="0">
                <a:hlinkClick r:id="rId2"/>
              </a:rPr>
              <a:t>Guest Traveler ID Number </a:t>
            </a:r>
            <a:r>
              <a:rPr lang="en-US" dirty="0"/>
              <a:t>(for guest reimbursements only)</a:t>
            </a:r>
          </a:p>
          <a:p>
            <a:r>
              <a:rPr lang="en-US" dirty="0">
                <a:hlinkClick r:id="rId3"/>
              </a:rPr>
              <a:t>Travel Request </a:t>
            </a:r>
            <a:endParaRPr lang="en-US" dirty="0"/>
          </a:p>
          <a:p>
            <a:r>
              <a:rPr lang="en-US" dirty="0"/>
              <a:t>Book trip (flight, hotel, car, conference reg, </a:t>
            </a:r>
            <a:r>
              <a:rPr lang="en-US" dirty="0" err="1"/>
              <a:t>etc</a:t>
            </a:r>
            <a:r>
              <a:rPr lang="en-US" dirty="0"/>
              <a:t>)</a:t>
            </a:r>
          </a:p>
          <a:p>
            <a:r>
              <a:rPr lang="en-US" dirty="0"/>
              <a:t>Start expense report as charges arrive</a:t>
            </a:r>
          </a:p>
          <a:p>
            <a:r>
              <a:rPr lang="en-US" dirty="0"/>
              <a:t>Go on trip, return home.</a:t>
            </a:r>
          </a:p>
          <a:p>
            <a:r>
              <a:rPr lang="en-US" dirty="0"/>
              <a:t>Create itinerary for meals, add per diem, incidental expenses.</a:t>
            </a:r>
          </a:p>
          <a:p>
            <a:r>
              <a:rPr lang="en-US" dirty="0"/>
              <a:t>Ensure all receipts are correct &amp; clarifying comments added.</a:t>
            </a:r>
          </a:p>
          <a:p>
            <a:r>
              <a:rPr lang="en-US" dirty="0"/>
              <a:t>Traveler submits expense report.</a:t>
            </a:r>
          </a:p>
          <a:p>
            <a:pPr marL="0" indent="0">
              <a:buNone/>
            </a:pPr>
            <a:r>
              <a:rPr lang="en-US" dirty="0"/>
              <a:t>This is best practice, but sometimes multiple reports are necessary.</a:t>
            </a:r>
          </a:p>
        </p:txBody>
      </p:sp>
    </p:spTree>
    <p:extLst>
      <p:ext uri="{BB962C8B-B14F-4D97-AF65-F5344CB8AC3E}">
        <p14:creationId xmlns:p14="http://schemas.microsoft.com/office/powerpoint/2010/main" val="2293964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normAutofit fontScale="70000" lnSpcReduction="20000"/>
          </a:bodyPr>
          <a:lstStyle/>
          <a:p>
            <a:r>
              <a:rPr lang="en-US" dirty="0"/>
              <a:t>Comments are especially important on expense reports. These help the travel team know what happened when reviewing reports.</a:t>
            </a:r>
          </a:p>
          <a:p>
            <a:r>
              <a:rPr lang="en-US" dirty="0"/>
              <a:t>Spell out the conference name, acronyms can be confusing.</a:t>
            </a:r>
          </a:p>
          <a:p>
            <a:r>
              <a:rPr lang="en-US" dirty="0"/>
              <a:t>Note if the conference is virtual.</a:t>
            </a:r>
          </a:p>
          <a:p>
            <a:r>
              <a:rPr lang="en-US" dirty="0"/>
              <a:t>Note Meals provided/not provided, especially when it is unclear from the conference schedule/agenda.</a:t>
            </a:r>
          </a:p>
          <a:p>
            <a:r>
              <a:rPr lang="en-US" dirty="0"/>
              <a:t>Rental car justifications.</a:t>
            </a:r>
          </a:p>
          <a:p>
            <a:r>
              <a:rPr lang="en-US" dirty="0"/>
              <a:t>Anything that deviates from the norm. State what you/the traveler did and why.</a:t>
            </a:r>
          </a:p>
        </p:txBody>
      </p:sp>
    </p:spTree>
    <p:extLst>
      <p:ext uri="{BB962C8B-B14F-4D97-AF65-F5344CB8AC3E}">
        <p14:creationId xmlns:p14="http://schemas.microsoft.com/office/powerpoint/2010/main" val="2371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7058"/>
            <a:ext cx="8229600" cy="631371"/>
          </a:xfrm>
        </p:spPr>
        <p:txBody>
          <a:bodyPr>
            <a:noAutofit/>
          </a:bodyPr>
          <a:lstStyle/>
          <a:p>
            <a:r>
              <a:rPr lang="en-US" sz="3600" dirty="0"/>
              <a:t>When a Report is Sent Back for Revision</a:t>
            </a:r>
          </a:p>
        </p:txBody>
      </p:sp>
      <p:sp>
        <p:nvSpPr>
          <p:cNvPr id="3" name="Content Placeholder 2"/>
          <p:cNvSpPr>
            <a:spLocks noGrp="1"/>
          </p:cNvSpPr>
          <p:nvPr>
            <p:ph idx="1"/>
          </p:nvPr>
        </p:nvSpPr>
        <p:spPr>
          <a:xfrm>
            <a:off x="457200" y="1687287"/>
            <a:ext cx="8229600" cy="4360046"/>
          </a:xfrm>
        </p:spPr>
        <p:txBody>
          <a:bodyPr>
            <a:normAutofit fontScale="85000" lnSpcReduction="10000"/>
          </a:bodyPr>
          <a:lstStyle/>
          <a:p>
            <a:r>
              <a:rPr lang="en-US" u="sng" dirty="0"/>
              <a:t>Fixing the ER for traveler to resubmit is top priority.</a:t>
            </a:r>
          </a:p>
          <a:p>
            <a:pPr marL="0" indent="0">
              <a:buNone/>
            </a:pPr>
            <a:endParaRPr lang="en-US" dirty="0"/>
          </a:p>
          <a:p>
            <a:r>
              <a:rPr lang="en-US" dirty="0"/>
              <a:t>Read comments and make requested changes or add documentation.</a:t>
            </a:r>
          </a:p>
          <a:p>
            <a:pPr marL="0" indent="0">
              <a:buNone/>
            </a:pPr>
            <a:endParaRPr lang="en-US" dirty="0"/>
          </a:p>
          <a:p>
            <a:r>
              <a:rPr lang="en-US" dirty="0"/>
              <a:t>Contact the auditor who sent it back for clarification if needed.</a:t>
            </a:r>
          </a:p>
          <a:p>
            <a:pPr marL="0" indent="0">
              <a:buNone/>
            </a:pPr>
            <a:endParaRPr lang="en-US" dirty="0"/>
          </a:p>
          <a:p>
            <a:r>
              <a:rPr lang="en-US" dirty="0"/>
              <a:t>Contact traveler for additional information or documentation.</a:t>
            </a:r>
          </a:p>
          <a:p>
            <a:endParaRPr lang="en-US" dirty="0"/>
          </a:p>
        </p:txBody>
      </p:sp>
    </p:spTree>
    <p:extLst>
      <p:ext uri="{BB962C8B-B14F-4D97-AF65-F5344CB8AC3E}">
        <p14:creationId xmlns:p14="http://schemas.microsoft.com/office/powerpoint/2010/main" val="3449737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Assistance</a:t>
            </a:r>
          </a:p>
        </p:txBody>
      </p:sp>
      <p:sp>
        <p:nvSpPr>
          <p:cNvPr id="3" name="Content Placeholder 2"/>
          <p:cNvSpPr>
            <a:spLocks noGrp="1"/>
          </p:cNvSpPr>
          <p:nvPr>
            <p:ph idx="1"/>
          </p:nvPr>
        </p:nvSpPr>
        <p:spPr/>
        <p:txBody>
          <a:bodyPr/>
          <a:lstStyle/>
          <a:p>
            <a:r>
              <a:rPr lang="en-US" dirty="0">
                <a:hlinkClick r:id="rId3"/>
              </a:rPr>
              <a:t>FSU Travel Website</a:t>
            </a:r>
            <a:endParaRPr lang="en-US" dirty="0"/>
          </a:p>
          <a:p>
            <a:r>
              <a:rPr lang="en-US" dirty="0"/>
              <a:t>One-on-One Concur User Training (calendar on FSU </a:t>
            </a:r>
            <a:r>
              <a:rPr lang="en-US" dirty="0">
                <a:hlinkClick r:id="rId4"/>
              </a:rPr>
              <a:t>Concur Website</a:t>
            </a:r>
            <a:r>
              <a:rPr lang="en-US" dirty="0"/>
              <a:t>)</a:t>
            </a:r>
          </a:p>
          <a:p>
            <a:r>
              <a:rPr lang="en-US" dirty="0"/>
              <a:t>Detailed </a:t>
            </a:r>
            <a:r>
              <a:rPr lang="en-US" dirty="0">
                <a:hlinkClick r:id="rId5"/>
              </a:rPr>
              <a:t>Concur User Guide</a:t>
            </a:r>
            <a:endParaRPr lang="en-US" dirty="0"/>
          </a:p>
          <a:p>
            <a:r>
              <a:rPr lang="en-US"/>
              <a:t>Email </a:t>
            </a:r>
            <a:r>
              <a:rPr lang="en-US">
                <a:hlinkClick r:id="rId6"/>
              </a:rPr>
              <a:t>travel</a:t>
            </a:r>
            <a:r>
              <a:rPr lang="en-US" dirty="0">
                <a:hlinkClick r:id="rId6"/>
              </a:rPr>
              <a:t>@fsu.edu</a:t>
            </a:r>
            <a:endParaRPr lang="en-US" dirty="0"/>
          </a:p>
        </p:txBody>
      </p:sp>
    </p:spTree>
    <p:extLst>
      <p:ext uri="{BB962C8B-B14F-4D97-AF65-F5344CB8AC3E}">
        <p14:creationId xmlns:p14="http://schemas.microsoft.com/office/powerpoint/2010/main" val="2789779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C2FC-F9D2-6D12-AD92-CF36259A2354}"/>
              </a:ext>
            </a:extLst>
          </p:cNvPr>
          <p:cNvSpPr>
            <a:spLocks noGrp="1"/>
          </p:cNvSpPr>
          <p:nvPr>
            <p:ph type="title"/>
          </p:nvPr>
        </p:nvSpPr>
        <p:spPr/>
        <p:txBody>
          <a:bodyPr/>
          <a:lstStyle/>
          <a:p>
            <a:r>
              <a:rPr lang="en-US" dirty="0"/>
              <a:t>Demonstration Portion</a:t>
            </a:r>
          </a:p>
        </p:txBody>
      </p:sp>
      <p:sp>
        <p:nvSpPr>
          <p:cNvPr id="3" name="Content Placeholder 2">
            <a:extLst>
              <a:ext uri="{FF2B5EF4-FFF2-40B4-BE49-F238E27FC236}">
                <a16:creationId xmlns:a16="http://schemas.microsoft.com/office/drawing/2014/main" id="{8A7023A3-4472-B595-47B4-92553D854B39}"/>
              </a:ext>
            </a:extLst>
          </p:cNvPr>
          <p:cNvSpPr>
            <a:spLocks noGrp="1"/>
          </p:cNvSpPr>
          <p:nvPr>
            <p:ph idx="1"/>
          </p:nvPr>
        </p:nvSpPr>
        <p:spPr/>
        <p:txBody>
          <a:bodyPr/>
          <a:lstStyle/>
          <a:p>
            <a:r>
              <a:rPr lang="en-US" dirty="0"/>
              <a:t>Review </a:t>
            </a:r>
            <a:r>
              <a:rPr lang="en-US" dirty="0">
                <a:hlinkClick r:id="rId3"/>
              </a:rPr>
              <a:t>travel.fsu.edu</a:t>
            </a:r>
            <a:endParaRPr lang="en-US" dirty="0"/>
          </a:p>
          <a:p>
            <a:r>
              <a:rPr lang="en-US" dirty="0"/>
              <a:t>Concur Demonstration</a:t>
            </a:r>
          </a:p>
          <a:p>
            <a:pPr lvl="1"/>
            <a:r>
              <a:rPr lang="en-US" dirty="0"/>
              <a:t>Missing Receipt Link</a:t>
            </a:r>
          </a:p>
          <a:p>
            <a:pPr lvl="1"/>
            <a:r>
              <a:rPr lang="en-US" dirty="0"/>
              <a:t>Entering an Itinerary</a:t>
            </a:r>
          </a:p>
          <a:p>
            <a:pPr lvl="1"/>
            <a:r>
              <a:rPr lang="en-US" dirty="0"/>
              <a:t>Reviewing Approval Icons</a:t>
            </a:r>
          </a:p>
        </p:txBody>
      </p:sp>
    </p:spTree>
    <p:extLst>
      <p:ext uri="{BB962C8B-B14F-4D97-AF65-F5344CB8AC3E}">
        <p14:creationId xmlns:p14="http://schemas.microsoft.com/office/powerpoint/2010/main" val="134370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144075" y="1416725"/>
            <a:ext cx="2142000" cy="2630400"/>
          </a:xfrm>
          <a:prstGeom prst="rect">
            <a:avLst/>
          </a:prstGeom>
        </p:spPr>
        <p:txBody>
          <a:bodyPr spcFirstLastPara="1" wrap="square" lIns="91425" tIns="91425" rIns="91425" bIns="91425" anchor="ctr" anchorCtr="0">
            <a:noAutofit/>
          </a:bodyPr>
          <a:lstStyle/>
          <a:p>
            <a:r>
              <a:rPr lang="en" sz="3200" dirty="0"/>
              <a:t>We want </a:t>
            </a:r>
            <a:br>
              <a:rPr lang="en" sz="3200" dirty="0"/>
            </a:br>
            <a:r>
              <a:rPr lang="en" sz="3200" dirty="0"/>
              <a:t>your feedback!</a:t>
            </a:r>
            <a:endParaRPr sz="3200" dirty="0"/>
          </a:p>
        </p:txBody>
      </p:sp>
      <p:sp>
        <p:nvSpPr>
          <p:cNvPr id="459" name="Google Shape;459;p23"/>
          <p:cNvSpPr txBox="1">
            <a:spLocks noGrp="1"/>
          </p:cNvSpPr>
          <p:nvPr>
            <p:ph type="body" idx="1"/>
          </p:nvPr>
        </p:nvSpPr>
        <p:spPr>
          <a:xfrm>
            <a:off x="2862439" y="1921252"/>
            <a:ext cx="1858800" cy="494877"/>
          </a:xfrm>
          <a:prstGeom prst="rect">
            <a:avLst/>
          </a:prstGeom>
        </p:spPr>
        <p:txBody>
          <a:bodyPr spcFirstLastPara="1" wrap="square" lIns="91425" tIns="91425" rIns="91425" bIns="91425" anchor="t" anchorCtr="0">
            <a:noAutofit/>
          </a:bodyPr>
          <a:lstStyle/>
          <a:p>
            <a:pPr marL="0" indent="0">
              <a:buNone/>
            </a:pPr>
            <a:r>
              <a:rPr lang="en-US" b="1" dirty="0">
                <a:solidFill>
                  <a:schemeClr val="accent2"/>
                </a:solidFill>
              </a:rPr>
              <a:t>1: Scan the QR Code</a:t>
            </a:r>
            <a:endParaRPr b="1" dirty="0">
              <a:solidFill>
                <a:schemeClr val="accent2"/>
              </a:solidFill>
            </a:endParaRPr>
          </a:p>
        </p:txBody>
      </p:sp>
      <p:sp>
        <p:nvSpPr>
          <p:cNvPr id="460" name="Google Shape;460;p23"/>
          <p:cNvSpPr txBox="1">
            <a:spLocks noGrp="1"/>
          </p:cNvSpPr>
          <p:nvPr>
            <p:ph type="body" idx="2"/>
          </p:nvPr>
        </p:nvSpPr>
        <p:spPr>
          <a:xfrm>
            <a:off x="5341846" y="2160722"/>
            <a:ext cx="2149766" cy="292209"/>
          </a:xfrm>
          <a:prstGeom prst="rect">
            <a:avLst/>
          </a:prstGeom>
        </p:spPr>
        <p:txBody>
          <a:bodyPr spcFirstLastPara="1" wrap="square" lIns="91425" tIns="91425" rIns="91425" bIns="91425" anchor="t" anchorCtr="0">
            <a:noAutofit/>
          </a:bodyPr>
          <a:lstStyle/>
          <a:p>
            <a:pPr marL="0" indent="0">
              <a:buNone/>
            </a:pPr>
            <a:r>
              <a:rPr lang="en-US" b="1" dirty="0">
                <a:solidFill>
                  <a:schemeClr val="accent3"/>
                </a:solidFill>
              </a:rPr>
              <a:t>2: Visit </a:t>
            </a:r>
            <a:r>
              <a:rPr lang="en-US" dirty="0"/>
              <a:t> </a:t>
            </a:r>
            <a:r>
              <a:rPr lang="en-US" b="1" dirty="0">
                <a:hlinkClick r:id="rId4"/>
              </a:rPr>
              <a:t>fla.st/23SBS9WQ</a:t>
            </a:r>
            <a:r>
              <a:rPr lang="en-US" dirty="0"/>
              <a:t> </a:t>
            </a:r>
            <a:endParaRPr lang="en-US" dirty="0">
              <a:solidFill>
                <a:srgbClr val="4A5C65"/>
              </a:solidFill>
            </a:endParaRPr>
          </a:p>
        </p:txBody>
      </p:sp>
      <p:sp>
        <p:nvSpPr>
          <p:cNvPr id="8" name="TextBox 7">
            <a:extLst>
              <a:ext uri="{FF2B5EF4-FFF2-40B4-BE49-F238E27FC236}">
                <a16:creationId xmlns:a16="http://schemas.microsoft.com/office/drawing/2014/main" id="{A3F46DBB-838D-4C3A-B24B-B82E2F65C2CC}"/>
              </a:ext>
            </a:extLst>
          </p:cNvPr>
          <p:cNvSpPr txBox="1"/>
          <p:nvPr/>
        </p:nvSpPr>
        <p:spPr>
          <a:xfrm>
            <a:off x="311574" y="5634116"/>
            <a:ext cx="6960533" cy="253916"/>
          </a:xfrm>
          <a:prstGeom prst="rect">
            <a:avLst/>
          </a:prstGeom>
          <a:noFill/>
        </p:spPr>
        <p:txBody>
          <a:bodyPr wrap="square" lIns="91440" tIns="45720" rIns="91440" bIns="45720" anchor="t">
            <a:spAutoFit/>
          </a:bodyPr>
          <a:lstStyle/>
          <a:p>
            <a:pPr defTabSz="914400">
              <a:spcBef>
                <a:spcPts val="1000"/>
              </a:spcBef>
              <a:buClr>
                <a:srgbClr val="000000"/>
              </a:buClr>
            </a:pPr>
            <a:r>
              <a:rPr lang="en-US" sz="1050" kern="0" dirty="0">
                <a:solidFill>
                  <a:srgbClr val="4A5C65"/>
                </a:solidFill>
                <a:latin typeface="Lato Light"/>
                <a:cs typeface="Arial"/>
                <a:sym typeface="Arial"/>
              </a:rPr>
              <a:t>Florida State University | Continuous Improvement &amp; Training | Contact us at </a:t>
            </a:r>
            <a:r>
              <a:rPr lang="en-US" sz="1050" kern="0" dirty="0">
                <a:solidFill>
                  <a:srgbClr val="4A5C65"/>
                </a:solidFill>
                <a:latin typeface="Lato Light"/>
                <a:cs typeface="Arial"/>
                <a:sym typeface="Arial"/>
                <a:hlinkClick r:id="rId5">
                  <a:extLst>
                    <a:ext uri="{A12FA001-AC4F-418D-AE19-62706E023703}">
                      <ahyp:hlinkClr xmlns:ahyp="http://schemas.microsoft.com/office/drawing/2018/hyperlinkcolor" val="tx"/>
                    </a:ext>
                  </a:extLst>
                </a:hlinkClick>
              </a:rPr>
              <a:t>training@fsu.edu</a:t>
            </a:r>
            <a:r>
              <a:rPr lang="en-US" sz="1050" kern="0" dirty="0">
                <a:solidFill>
                  <a:srgbClr val="4A5C65"/>
                </a:solidFill>
                <a:latin typeface="Lato Light"/>
                <a:cs typeface="Arial"/>
                <a:sym typeface="Arial"/>
              </a:rPr>
              <a:t> with any questions!</a:t>
            </a:r>
          </a:p>
        </p:txBody>
      </p:sp>
      <p:grpSp>
        <p:nvGrpSpPr>
          <p:cNvPr id="9" name="Google Shape;604;p36">
            <a:extLst>
              <a:ext uri="{FF2B5EF4-FFF2-40B4-BE49-F238E27FC236}">
                <a16:creationId xmlns:a16="http://schemas.microsoft.com/office/drawing/2014/main" id="{D664FC02-F63B-4D8C-9174-FD82D4CCBC70}"/>
              </a:ext>
            </a:extLst>
          </p:cNvPr>
          <p:cNvGrpSpPr/>
          <p:nvPr/>
        </p:nvGrpSpPr>
        <p:grpSpPr>
          <a:xfrm>
            <a:off x="4910442" y="2584710"/>
            <a:ext cx="2963987" cy="1828518"/>
            <a:chOff x="1177450" y="241631"/>
            <a:chExt cx="6173152" cy="3616776"/>
          </a:xfrm>
        </p:grpSpPr>
        <p:sp>
          <p:nvSpPr>
            <p:cNvPr id="10" name="Google Shape;605;p36">
              <a:extLst>
                <a:ext uri="{FF2B5EF4-FFF2-40B4-BE49-F238E27FC236}">
                  <a16:creationId xmlns:a16="http://schemas.microsoft.com/office/drawing/2014/main" id="{4A03A071-5DB4-49C5-8204-3BE1A62DD3CD}"/>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defTabSz="914400">
                <a:buClr>
                  <a:srgbClr val="000000"/>
                </a:buClr>
              </a:pPr>
              <a:endParaRPr kern="0">
                <a:solidFill>
                  <a:srgbClr val="000000"/>
                </a:solidFill>
                <a:latin typeface="Calibri"/>
                <a:ea typeface="Calibri"/>
                <a:cs typeface="Calibri"/>
                <a:sym typeface="Calibri"/>
              </a:endParaRPr>
            </a:p>
          </p:txBody>
        </p:sp>
        <p:sp>
          <p:nvSpPr>
            <p:cNvPr id="11" name="Google Shape;606;p36">
              <a:extLst>
                <a:ext uri="{FF2B5EF4-FFF2-40B4-BE49-F238E27FC236}">
                  <a16:creationId xmlns:a16="http://schemas.microsoft.com/office/drawing/2014/main" id="{2C37CB44-5C8A-4540-92D0-32CCB7E3C6B2}"/>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defTabSz="914400">
                <a:buClr>
                  <a:srgbClr val="000000"/>
                </a:buClr>
              </a:pPr>
              <a:endParaRPr kern="0">
                <a:solidFill>
                  <a:srgbClr val="000000"/>
                </a:solidFill>
                <a:latin typeface="Calibri"/>
                <a:ea typeface="Calibri"/>
                <a:cs typeface="Calibri"/>
                <a:sym typeface="Calibri"/>
              </a:endParaRPr>
            </a:p>
          </p:txBody>
        </p:sp>
        <p:sp>
          <p:nvSpPr>
            <p:cNvPr id="12" name="Google Shape;607;p36">
              <a:extLst>
                <a:ext uri="{FF2B5EF4-FFF2-40B4-BE49-F238E27FC236}">
                  <a16:creationId xmlns:a16="http://schemas.microsoft.com/office/drawing/2014/main" id="{F4AEA945-0863-49F8-B30B-A658C3F1C6A3}"/>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defTabSz="914400">
                <a:buClr>
                  <a:srgbClr val="000000"/>
                </a:buClr>
              </a:pPr>
              <a:endParaRPr kern="0">
                <a:solidFill>
                  <a:srgbClr val="000000"/>
                </a:solidFill>
                <a:latin typeface="Calibri"/>
                <a:ea typeface="Calibri"/>
                <a:cs typeface="Calibri"/>
                <a:sym typeface="Calibri"/>
              </a:endParaRPr>
            </a:p>
          </p:txBody>
        </p:sp>
        <p:sp>
          <p:nvSpPr>
            <p:cNvPr id="13" name="Google Shape;608;p36">
              <a:extLst>
                <a:ext uri="{FF2B5EF4-FFF2-40B4-BE49-F238E27FC236}">
                  <a16:creationId xmlns:a16="http://schemas.microsoft.com/office/drawing/2014/main" id="{8E872FD1-F98F-4E09-95E4-1C53B16444DC}"/>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spcFirstLastPara="1" wrap="square" lIns="91425" tIns="45700" rIns="91425" bIns="45700" anchor="ctr" anchorCtr="0">
              <a:noAutofit/>
            </a:bodyPr>
            <a:lstStyle/>
            <a:p>
              <a:pPr defTabSz="914400">
                <a:buClr>
                  <a:srgbClr val="000000"/>
                </a:buClr>
              </a:pPr>
              <a:endParaRPr kern="0">
                <a:solidFill>
                  <a:srgbClr val="000000"/>
                </a:solidFill>
                <a:latin typeface="Calibri"/>
                <a:ea typeface="Calibri"/>
                <a:cs typeface="Calibri"/>
                <a:sym typeface="Calibri"/>
              </a:endParaRPr>
            </a:p>
          </p:txBody>
        </p:sp>
      </p:grpSp>
      <p:pic>
        <p:nvPicPr>
          <p:cNvPr id="4" name="Picture 3">
            <a:extLst>
              <a:ext uri="{FF2B5EF4-FFF2-40B4-BE49-F238E27FC236}">
                <a16:creationId xmlns:a16="http://schemas.microsoft.com/office/drawing/2014/main" id="{CEA74DBB-28AC-4361-B95C-E09EE6D689C2}"/>
              </a:ext>
            </a:extLst>
          </p:cNvPr>
          <p:cNvPicPr>
            <a:picLocks noChangeAspect="1"/>
          </p:cNvPicPr>
          <p:nvPr/>
        </p:nvPicPr>
        <p:blipFill>
          <a:blip r:embed="rId6"/>
          <a:stretch>
            <a:fillRect/>
          </a:stretch>
        </p:blipFill>
        <p:spPr>
          <a:xfrm>
            <a:off x="5321239" y="2748191"/>
            <a:ext cx="2136903" cy="1414945"/>
          </a:xfrm>
          <a:prstGeom prst="rect">
            <a:avLst/>
          </a:prstGeom>
        </p:spPr>
      </p:pic>
      <p:grpSp>
        <p:nvGrpSpPr>
          <p:cNvPr id="22" name="Google Shape;592;p35">
            <a:extLst>
              <a:ext uri="{FF2B5EF4-FFF2-40B4-BE49-F238E27FC236}">
                <a16:creationId xmlns:a16="http://schemas.microsoft.com/office/drawing/2014/main" id="{08A1CB4C-F1FC-4C90-88F1-FB8F143EB526}"/>
              </a:ext>
            </a:extLst>
          </p:cNvPr>
          <p:cNvGrpSpPr/>
          <p:nvPr/>
        </p:nvGrpSpPr>
        <p:grpSpPr>
          <a:xfrm>
            <a:off x="3030715" y="2270206"/>
            <a:ext cx="1369733" cy="2052419"/>
            <a:chOff x="2112475" y="238124"/>
            <a:chExt cx="3395050" cy="5238750"/>
          </a:xfrm>
        </p:grpSpPr>
        <p:sp>
          <p:nvSpPr>
            <p:cNvPr id="23" name="Google Shape;593;p35">
              <a:extLst>
                <a:ext uri="{FF2B5EF4-FFF2-40B4-BE49-F238E27FC236}">
                  <a16:creationId xmlns:a16="http://schemas.microsoft.com/office/drawing/2014/main" id="{D87EBF2E-23B3-478B-BE44-48AD10843C4E}"/>
                </a:ext>
              </a:extLst>
            </p:cNvPr>
            <p:cNvSpPr/>
            <p:nvPr/>
          </p:nvSpPr>
          <p:spPr>
            <a:xfrm>
              <a:off x="2112475" y="238124"/>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4" name="Google Shape;594;p35">
              <a:extLst>
                <a:ext uri="{FF2B5EF4-FFF2-40B4-BE49-F238E27FC236}">
                  <a16:creationId xmlns:a16="http://schemas.microsoft.com/office/drawing/2014/main" id="{83A6113B-3FCF-456D-851E-1903E609E3F7}"/>
                </a:ext>
              </a:extLst>
            </p:cNvPr>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5" name="Google Shape;595;p35">
              <a:extLst>
                <a:ext uri="{FF2B5EF4-FFF2-40B4-BE49-F238E27FC236}">
                  <a16:creationId xmlns:a16="http://schemas.microsoft.com/office/drawing/2014/main" id="{570A5B12-CD9E-47C0-99BE-7934BAC3F5F0}"/>
                </a:ext>
              </a:extLst>
            </p:cNvPr>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sp>
          <p:nvSpPr>
            <p:cNvPr id="26" name="Google Shape;596;p35">
              <a:extLst>
                <a:ext uri="{FF2B5EF4-FFF2-40B4-BE49-F238E27FC236}">
                  <a16:creationId xmlns:a16="http://schemas.microsoft.com/office/drawing/2014/main" id="{7891781D-1BBF-46C1-8EA9-027C5679015D}"/>
                </a:ext>
              </a:extLst>
            </p:cNvPr>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a:solidFill>
                  <a:srgbClr val="000000"/>
                </a:solidFill>
                <a:latin typeface="Arial"/>
                <a:cs typeface="Arial"/>
                <a:sym typeface="Arial"/>
              </a:endParaRPr>
            </a:p>
          </p:txBody>
        </p:sp>
      </p:grpSp>
      <p:cxnSp>
        <p:nvCxnSpPr>
          <p:cNvPr id="6" name="Connector: Curved 5">
            <a:extLst>
              <a:ext uri="{FF2B5EF4-FFF2-40B4-BE49-F238E27FC236}">
                <a16:creationId xmlns:a16="http://schemas.microsoft.com/office/drawing/2014/main" id="{E095729F-CED6-4A4B-B5B4-FD4D85F3901C}"/>
              </a:ext>
            </a:extLst>
          </p:cNvPr>
          <p:cNvCxnSpPr>
            <a:cxnSpLocks/>
          </p:cNvCxnSpPr>
          <p:nvPr/>
        </p:nvCxnSpPr>
        <p:spPr>
          <a:xfrm>
            <a:off x="4504415" y="2828605"/>
            <a:ext cx="534036" cy="469676"/>
          </a:xfrm>
          <a:prstGeom prst="curvedConnector3">
            <a:avLst>
              <a:gd name="adj1" fmla="val 46433"/>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4" descr="Qr code&#10;&#10;Description automatically generated">
            <a:extLst>
              <a:ext uri="{FF2B5EF4-FFF2-40B4-BE49-F238E27FC236}">
                <a16:creationId xmlns:a16="http://schemas.microsoft.com/office/drawing/2014/main" id="{18214323-E277-1F57-5FFA-6CF5608C5A88}"/>
              </a:ext>
            </a:extLst>
          </p:cNvPr>
          <p:cNvPicPr>
            <a:picLocks noChangeAspect="1"/>
          </p:cNvPicPr>
          <p:nvPr/>
        </p:nvPicPr>
        <p:blipFill>
          <a:blip r:embed="rId7"/>
          <a:stretch>
            <a:fillRect/>
          </a:stretch>
        </p:blipFill>
        <p:spPr>
          <a:xfrm>
            <a:off x="3051354" y="2640841"/>
            <a:ext cx="1318744" cy="1310695"/>
          </a:xfrm>
          <a:prstGeom prst="rect">
            <a:avLst/>
          </a:prstGeom>
        </p:spPr>
      </p:pic>
      <p:sp>
        <p:nvSpPr>
          <p:cNvPr id="5" name="Text Placeholder 4">
            <a:extLst>
              <a:ext uri="{FF2B5EF4-FFF2-40B4-BE49-F238E27FC236}">
                <a16:creationId xmlns:a16="http://schemas.microsoft.com/office/drawing/2014/main" id="{324EFD59-4BFB-BCDA-E1F4-81DD92343AAA}"/>
              </a:ext>
            </a:extLst>
          </p:cNvPr>
          <p:cNvSpPr>
            <a:spLocks noGrp="1"/>
          </p:cNvSpPr>
          <p:nvPr>
            <p:ph type="body" idx="3"/>
          </p:nvPr>
        </p:nvSpPr>
        <p:spPr>
          <a:xfrm>
            <a:off x="2912632" y="4671580"/>
            <a:ext cx="4816453" cy="760564"/>
          </a:xfrm>
        </p:spPr>
        <p:txBody>
          <a:bodyPr/>
          <a:lstStyle/>
          <a:p>
            <a:r>
              <a:rPr lang="en-US" dirty="0"/>
              <a:t>Course Number BTTE03</a:t>
            </a:r>
          </a:p>
          <a:p>
            <a:r>
              <a:rPr lang="en-US" dirty="0"/>
              <a:t>Instructors: Michelle Pohto, Daniel Halladay</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4807-04FD-4733-B894-23F3DAD1590C}"/>
              </a:ext>
            </a:extLst>
          </p:cNvPr>
          <p:cNvSpPr>
            <a:spLocks noGrp="1"/>
          </p:cNvSpPr>
          <p:nvPr>
            <p:ph type="title"/>
          </p:nvPr>
        </p:nvSpPr>
        <p:spPr/>
        <p:txBody>
          <a:bodyPr>
            <a:normAutofit fontScale="90000"/>
          </a:bodyPr>
          <a:lstStyle/>
          <a:p>
            <a:r>
              <a:rPr lang="en-US" dirty="0"/>
              <a:t>Approver Roles &amp; Responsibilities</a:t>
            </a:r>
          </a:p>
        </p:txBody>
      </p:sp>
      <p:sp>
        <p:nvSpPr>
          <p:cNvPr id="3" name="Content Placeholder 2">
            <a:extLst>
              <a:ext uri="{FF2B5EF4-FFF2-40B4-BE49-F238E27FC236}">
                <a16:creationId xmlns:a16="http://schemas.microsoft.com/office/drawing/2014/main" id="{B4CF4BF7-0E2D-4E5B-8923-ECCD7667AFD0}"/>
              </a:ext>
            </a:extLst>
          </p:cNvPr>
          <p:cNvSpPr>
            <a:spLocks noGrp="1"/>
          </p:cNvSpPr>
          <p:nvPr>
            <p:ph sz="half" idx="1"/>
          </p:nvPr>
        </p:nvSpPr>
        <p:spPr/>
        <p:txBody>
          <a:bodyPr>
            <a:normAutofit fontScale="92500" lnSpcReduction="20000"/>
          </a:bodyPr>
          <a:lstStyle/>
          <a:p>
            <a:pPr marL="0" indent="0">
              <a:buNone/>
            </a:pPr>
            <a:r>
              <a:rPr lang="en-US" b="1" dirty="0"/>
              <a:t>Default Approver</a:t>
            </a:r>
          </a:p>
          <a:p>
            <a:r>
              <a:rPr lang="en-US" dirty="0"/>
              <a:t>The traveler’s immediate supervisor in OMNI HR</a:t>
            </a:r>
          </a:p>
          <a:p>
            <a:r>
              <a:rPr lang="en-US" dirty="0"/>
              <a:t>Acknowledges that a direct report will be out of the office.</a:t>
            </a:r>
          </a:p>
          <a:p>
            <a:r>
              <a:rPr lang="en-US" dirty="0"/>
              <a:t>Not responsible for budget or policy matters but can consider them, if desired.</a:t>
            </a:r>
          </a:p>
        </p:txBody>
      </p:sp>
      <p:sp>
        <p:nvSpPr>
          <p:cNvPr id="4" name="Content Placeholder 3">
            <a:extLst>
              <a:ext uri="{FF2B5EF4-FFF2-40B4-BE49-F238E27FC236}">
                <a16:creationId xmlns:a16="http://schemas.microsoft.com/office/drawing/2014/main" id="{846458F4-0ADE-4D9B-A8F1-908CFEC2ED4E}"/>
              </a:ext>
            </a:extLst>
          </p:cNvPr>
          <p:cNvSpPr>
            <a:spLocks noGrp="1"/>
          </p:cNvSpPr>
          <p:nvPr>
            <p:ph sz="half" idx="2"/>
          </p:nvPr>
        </p:nvSpPr>
        <p:spPr/>
        <p:txBody>
          <a:bodyPr>
            <a:normAutofit fontScale="92500" lnSpcReduction="20000"/>
          </a:bodyPr>
          <a:lstStyle/>
          <a:p>
            <a:pPr marL="0" indent="0">
              <a:buNone/>
            </a:pPr>
            <a:r>
              <a:rPr lang="en-US" b="1" dirty="0"/>
              <a:t>Cost Object Approver</a:t>
            </a:r>
          </a:p>
          <a:p>
            <a:r>
              <a:rPr lang="en-US" dirty="0"/>
              <a:t>Budget Manager or Project Travel Approver</a:t>
            </a:r>
          </a:p>
          <a:p>
            <a:r>
              <a:rPr lang="en-US" dirty="0"/>
              <a:t>Responsible for budget and policy compliance</a:t>
            </a:r>
          </a:p>
          <a:p>
            <a:r>
              <a:rPr lang="en-US" dirty="0"/>
              <a:t>Is the expense allowed on this dep’t/fund/project?</a:t>
            </a:r>
          </a:p>
          <a:p>
            <a:r>
              <a:rPr lang="en-US" dirty="0"/>
              <a:t>Ensures receipts are attached and correct</a:t>
            </a:r>
          </a:p>
        </p:txBody>
      </p:sp>
    </p:spTree>
    <p:extLst>
      <p:ext uri="{BB962C8B-B14F-4D97-AF65-F5344CB8AC3E}">
        <p14:creationId xmlns:p14="http://schemas.microsoft.com/office/powerpoint/2010/main" val="130775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 Travel Basics</a:t>
            </a:r>
          </a:p>
        </p:txBody>
      </p:sp>
      <p:sp>
        <p:nvSpPr>
          <p:cNvPr id="3" name="Content Placeholder 2"/>
          <p:cNvSpPr>
            <a:spLocks noGrp="1"/>
          </p:cNvSpPr>
          <p:nvPr>
            <p:ph idx="1"/>
          </p:nvPr>
        </p:nvSpPr>
        <p:spPr/>
        <p:txBody>
          <a:bodyPr>
            <a:normAutofit fontScale="70000" lnSpcReduction="20000"/>
          </a:bodyPr>
          <a:lstStyle/>
          <a:p>
            <a:r>
              <a:rPr lang="en-US" sz="2900" b="1" u="sng" dirty="0"/>
              <a:t>Class of Travel determines eligibility for lodging, meals and/or per diem.</a:t>
            </a:r>
          </a:p>
          <a:p>
            <a:r>
              <a:rPr lang="en-US" sz="2900" b="1" dirty="0"/>
              <a:t>Class A Travel</a:t>
            </a:r>
          </a:p>
          <a:p>
            <a:pPr lvl="1"/>
            <a:r>
              <a:rPr lang="en-US" sz="2600" dirty="0"/>
              <a:t>Continuous travel of more than 24 hours away from headquarters</a:t>
            </a:r>
          </a:p>
          <a:p>
            <a:r>
              <a:rPr lang="en-US" sz="2900" b="1" dirty="0"/>
              <a:t>Class B Travel</a:t>
            </a:r>
          </a:p>
          <a:p>
            <a:pPr lvl="1"/>
            <a:r>
              <a:rPr lang="en-US" sz="2600" dirty="0"/>
              <a:t>Continuous travel of 24 </a:t>
            </a:r>
            <a:r>
              <a:rPr lang="en-US" sz="2900" dirty="0"/>
              <a:t>hours</a:t>
            </a:r>
            <a:r>
              <a:rPr lang="en-US" sz="2600" dirty="0"/>
              <a:t> or less involving overnight absence from headquarters</a:t>
            </a:r>
          </a:p>
          <a:p>
            <a:pPr lvl="1"/>
            <a:r>
              <a:rPr lang="en-US" sz="2500" dirty="0"/>
              <a:t>Class A &amp; B Travel must be more than 50 miles away from headquarters to claim meals &amp; lodging or per diem. </a:t>
            </a:r>
          </a:p>
          <a:p>
            <a:r>
              <a:rPr lang="en-US" sz="2900" b="1" dirty="0"/>
              <a:t>Class C Travel </a:t>
            </a:r>
            <a:r>
              <a:rPr lang="en-US" sz="2900" dirty="0"/>
              <a:t>– No meals or per diem allowed (Since FY 02-03)</a:t>
            </a:r>
          </a:p>
          <a:p>
            <a:pPr lvl="1"/>
            <a:r>
              <a:rPr lang="en-US" sz="2600" dirty="0"/>
              <a:t>Travel for short or day trips not involving overnight stay away from headquarters </a:t>
            </a:r>
          </a:p>
          <a:p>
            <a:pPr lvl="1">
              <a:lnSpc>
                <a:spcPct val="80000"/>
              </a:lnSpc>
              <a:buNone/>
            </a:pPr>
            <a:endParaRPr lang="en-US" sz="2600" b="1" dirty="0">
              <a:solidFill>
                <a:schemeClr val="tx2"/>
              </a:solidFill>
            </a:endParaRPr>
          </a:p>
        </p:txBody>
      </p:sp>
    </p:spTree>
    <p:extLst>
      <p:ext uri="{BB962C8B-B14F-4D97-AF65-F5344CB8AC3E}">
        <p14:creationId xmlns:p14="http://schemas.microsoft.com/office/powerpoint/2010/main" val="99168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Pre-Travel (Before Departure)</a:t>
            </a:r>
          </a:p>
        </p:txBody>
      </p:sp>
      <p:sp>
        <p:nvSpPr>
          <p:cNvPr id="3" name="Content Placeholder 2"/>
          <p:cNvSpPr>
            <a:spLocks noGrp="1"/>
          </p:cNvSpPr>
          <p:nvPr>
            <p:ph idx="1"/>
          </p:nvPr>
        </p:nvSpPr>
        <p:spPr>
          <a:xfrm>
            <a:off x="457200" y="2347307"/>
            <a:ext cx="8229600" cy="3486963"/>
          </a:xfrm>
        </p:spPr>
        <p:txBody>
          <a:bodyPr>
            <a:normAutofit fontScale="92500" lnSpcReduction="10000"/>
          </a:bodyPr>
          <a:lstStyle/>
          <a:p>
            <a:r>
              <a:rPr lang="en-US" dirty="0">
                <a:solidFill>
                  <a:srgbClr val="FF0000"/>
                </a:solidFill>
              </a:rPr>
              <a:t>Travel Request Always Comes First!</a:t>
            </a:r>
          </a:p>
          <a:p>
            <a:pPr lvl="1"/>
            <a:r>
              <a:rPr lang="en-US" dirty="0"/>
              <a:t>Who, What, When, Where, Why of the trip</a:t>
            </a:r>
          </a:p>
          <a:p>
            <a:pPr lvl="1"/>
            <a:r>
              <a:rPr lang="en-US" dirty="0"/>
              <a:t>Only an estimate (limited number of expense types available)</a:t>
            </a:r>
          </a:p>
          <a:p>
            <a:pPr lvl="1"/>
            <a:r>
              <a:rPr lang="en-US" dirty="0"/>
              <a:t>Notifies Supervisor</a:t>
            </a:r>
          </a:p>
          <a:p>
            <a:pPr lvl="1"/>
            <a:r>
              <a:rPr lang="en-US" dirty="0"/>
              <a:t>If travel rep is booking with their t-card on behalf of a traveler, </a:t>
            </a:r>
            <a:r>
              <a:rPr lang="en-US" b="1" dirty="0"/>
              <a:t>both the travel rep and traveler need a request for the trip</a:t>
            </a:r>
            <a:r>
              <a:rPr lang="en-US" dirty="0"/>
              <a:t>.</a:t>
            </a:r>
          </a:p>
          <a:p>
            <a:pPr marL="457200" lvl="1" indent="0">
              <a:buNone/>
            </a:pPr>
            <a:endParaRPr lang="en-US" dirty="0"/>
          </a:p>
        </p:txBody>
      </p:sp>
    </p:spTree>
    <p:extLst>
      <p:ext uri="{BB962C8B-B14F-4D97-AF65-F5344CB8AC3E}">
        <p14:creationId xmlns:p14="http://schemas.microsoft.com/office/powerpoint/2010/main" val="329550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Pre-Travel, Continued</a:t>
            </a:r>
          </a:p>
        </p:txBody>
      </p:sp>
      <p:sp>
        <p:nvSpPr>
          <p:cNvPr id="3" name="Content Placeholder 2"/>
          <p:cNvSpPr>
            <a:spLocks noGrp="1"/>
          </p:cNvSpPr>
          <p:nvPr>
            <p:ph idx="1"/>
          </p:nvPr>
        </p:nvSpPr>
        <p:spPr/>
        <p:txBody>
          <a:bodyPr>
            <a:normAutofit fontScale="92500" lnSpcReduction="10000"/>
          </a:bodyPr>
          <a:lstStyle/>
          <a:p>
            <a:r>
              <a:rPr lang="en-US" dirty="0"/>
              <a:t>If traveler needs a t-card, </a:t>
            </a:r>
            <a:r>
              <a:rPr lang="en-US" dirty="0">
                <a:hlinkClick r:id="rId5"/>
              </a:rPr>
              <a:t>apply</a:t>
            </a:r>
            <a:r>
              <a:rPr lang="en-US" dirty="0"/>
              <a:t> and complete online training/test &gt;1 month before trip.</a:t>
            </a:r>
          </a:p>
          <a:p>
            <a:r>
              <a:rPr lang="en-US" dirty="0"/>
              <a:t>If traveler isn’t an FSU employee and will be reimbursed for out-of-pocket expenses, complete </a:t>
            </a:r>
            <a:r>
              <a:rPr lang="en-US" dirty="0">
                <a:hlinkClick r:id="rId6"/>
              </a:rPr>
              <a:t>Guest Traveler form</a:t>
            </a:r>
            <a:r>
              <a:rPr lang="en-US" dirty="0"/>
              <a:t>.</a:t>
            </a:r>
          </a:p>
          <a:p>
            <a:r>
              <a:rPr lang="en-US" dirty="0"/>
              <a:t>Travel reps may complete and submit a travel request on behalf of a traveler. (Not able to submit Expense Report)</a:t>
            </a:r>
          </a:p>
        </p:txBody>
      </p:sp>
    </p:spTree>
    <p:extLst>
      <p:ext uri="{BB962C8B-B14F-4D97-AF65-F5344CB8AC3E}">
        <p14:creationId xmlns:p14="http://schemas.microsoft.com/office/powerpoint/2010/main" val="267123813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rnet_Standard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EE288A98D6546979B7A68423E1DF7" ma:contentTypeVersion="7" ma:contentTypeDescription="Create a new document." ma:contentTypeScope="" ma:versionID="de611c057e62c243de7582a9367d6cbe">
  <xsd:schema xmlns:xsd="http://www.w3.org/2001/XMLSchema" xmlns:xs="http://www.w3.org/2001/XMLSchema" xmlns:p="http://schemas.microsoft.com/office/2006/metadata/properties" xmlns:ns2="c47cab17-1f62-4ac3-a82c-b185544400df" xmlns:ns3="53a747a1-13ec-4174-a45c-2563b113c514" targetNamespace="http://schemas.microsoft.com/office/2006/metadata/properties" ma:root="true" ma:fieldsID="76bf9ca7e5abe6f56d8546b9f8ef6083" ns2:_="" ns3:_="">
    <xsd:import namespace="c47cab17-1f62-4ac3-a82c-b185544400df"/>
    <xsd:import namespace="53a747a1-13ec-4174-a45c-2563b113c5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cab17-1f62-4ac3-a82c-b18554440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a747a1-13ec-4174-a45c-2563b113c51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a747a1-13ec-4174-a45c-2563b113c514">
      <UserInfo>
        <DisplayName>Charles  Fernandez</DisplayName>
        <AccountId>13</AccountId>
        <AccountType/>
      </UserInfo>
      <UserInfo>
        <DisplayName>Michelle Pohto</DisplayName>
        <AccountId>573</AccountId>
        <AccountType/>
      </UserInfo>
      <UserInfo>
        <DisplayName>Jennifer Pittman</DisplayName>
        <AccountId>119</AccountId>
        <AccountType/>
      </UserInfo>
    </SharedWithUsers>
  </documentManagement>
</p:properties>
</file>

<file path=customXml/itemProps1.xml><?xml version="1.0" encoding="utf-8"?>
<ds:datastoreItem xmlns:ds="http://schemas.openxmlformats.org/officeDocument/2006/customXml" ds:itemID="{A3060633-E527-4E38-8D55-C5EEA2059D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cab17-1f62-4ac3-a82c-b185544400df"/>
    <ds:schemaRef ds:uri="53a747a1-13ec-4174-a45c-2563b113c5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BD7761-1C27-4336-934B-E9AA117897A8}">
  <ds:schemaRefs>
    <ds:schemaRef ds:uri="http://schemas.microsoft.com/sharepoint/v3/contenttype/forms"/>
  </ds:schemaRefs>
</ds:datastoreItem>
</file>

<file path=customXml/itemProps3.xml><?xml version="1.0" encoding="utf-8"?>
<ds:datastoreItem xmlns:ds="http://schemas.openxmlformats.org/officeDocument/2006/customXml" ds:itemID="{08C5DA99-014B-4D73-B970-B7B1A6433380}">
  <ds:schemaRef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http://purl.org/dc/elements/1.1/"/>
    <ds:schemaRef ds:uri="c47cab17-1f62-4ac3-a82c-b185544400df"/>
    <ds:schemaRef ds:uri="53a747a1-13ec-4174-a45c-2563b113c51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91990</TotalTime>
  <Words>4551</Words>
  <Application>Microsoft Office PowerPoint</Application>
  <PresentationFormat>On-screen Show (4:3)</PresentationFormat>
  <Paragraphs>435</Paragraphs>
  <Slides>57</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Lato Light</vt:lpstr>
      <vt:lpstr>Roboto Slab Regular</vt:lpstr>
      <vt:lpstr>Times New Roman</vt:lpstr>
      <vt:lpstr>Garnet_StandardDef</vt:lpstr>
      <vt:lpstr>Kent template</vt:lpstr>
      <vt:lpstr>Travel Expense &amp; Concur Classroom Training  BTTE03 </vt:lpstr>
      <vt:lpstr>Course Outline</vt:lpstr>
      <vt:lpstr>Recent Travel Updates</vt:lpstr>
      <vt:lpstr>Legal Authority</vt:lpstr>
      <vt:lpstr>FSU Travel Office Website</vt:lpstr>
      <vt:lpstr>Approver Roles &amp; Responsibilities</vt:lpstr>
      <vt:lpstr>Florida Travel Basics</vt:lpstr>
      <vt:lpstr>Pre-Travel (Before Departure)</vt:lpstr>
      <vt:lpstr>Pre-Travel, Continued</vt:lpstr>
      <vt:lpstr>Less than Entitled Documentation</vt:lpstr>
      <vt:lpstr>Cash Advance</vt:lpstr>
      <vt:lpstr>Booking Travel</vt:lpstr>
      <vt:lpstr>Tax Exempt Status</vt:lpstr>
      <vt:lpstr>“Blanket” Request</vt:lpstr>
      <vt:lpstr>Group Travel</vt:lpstr>
      <vt:lpstr>Air Travel Rules &amp; Booking</vt:lpstr>
      <vt:lpstr>Rental Car Rules &amp; Booking</vt:lpstr>
      <vt:lpstr>Billing Numbers</vt:lpstr>
      <vt:lpstr>Rental Car Fuel</vt:lpstr>
      <vt:lpstr>Vehicle Rental &amp; T-Cards</vt:lpstr>
      <vt:lpstr>Vehicle Rental – Continued</vt:lpstr>
      <vt:lpstr>International Vehicle Rental</vt:lpstr>
      <vt:lpstr>Conference Reg Do’s &amp; Don’ts</vt:lpstr>
      <vt:lpstr>T-card Charges in Concur</vt:lpstr>
      <vt:lpstr>T-Card Charges</vt:lpstr>
      <vt:lpstr>Airfare Card Charges</vt:lpstr>
      <vt:lpstr>“Reservation” Charges</vt:lpstr>
      <vt:lpstr>After the Trip</vt:lpstr>
      <vt:lpstr>Per Diem or Meals &amp; Lodging?</vt:lpstr>
      <vt:lpstr>Determining Per Diem Amount Due</vt:lpstr>
      <vt:lpstr>Meal Allowance</vt:lpstr>
      <vt:lpstr>Meal Eligibility</vt:lpstr>
      <vt:lpstr>Meals &amp; Conference Travel</vt:lpstr>
      <vt:lpstr>Entering an Itinerary</vt:lpstr>
      <vt:lpstr>Mileage</vt:lpstr>
      <vt:lpstr>Tolls</vt:lpstr>
      <vt:lpstr>Attendees</vt:lpstr>
      <vt:lpstr>Lodging</vt:lpstr>
      <vt:lpstr>Common Lodging Justifications &amp; Comments</vt:lpstr>
      <vt:lpstr>Hotels &amp; T-Cards</vt:lpstr>
      <vt:lpstr>Incidental Expenses</vt:lpstr>
      <vt:lpstr>Incidental Expenses Receipt Required</vt:lpstr>
      <vt:lpstr>Tipping</vt:lpstr>
      <vt:lpstr>Travelers with Disabilities</vt:lpstr>
      <vt:lpstr>Foreign Travel</vt:lpstr>
      <vt:lpstr>Foreign Travel</vt:lpstr>
      <vt:lpstr>Currency Conversion</vt:lpstr>
      <vt:lpstr>A Note on Foreign Meals</vt:lpstr>
      <vt:lpstr>Non-Travel Expenses</vt:lpstr>
      <vt:lpstr>Split Funding (Allocations)</vt:lpstr>
      <vt:lpstr>Missing Receipt Declaration</vt:lpstr>
      <vt:lpstr>Order of Operations</vt:lpstr>
      <vt:lpstr>Comments</vt:lpstr>
      <vt:lpstr>When a Report is Sent Back for Revision</vt:lpstr>
      <vt:lpstr>Further Assistance</vt:lpstr>
      <vt:lpstr>Demonstration Portion</vt:lpstr>
      <vt:lpstr>We want  your feedback!</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Travel Card Classroom Training  BTTE03</dc:title>
  <dc:creator>Lynn Masimore</dc:creator>
  <cp:lastModifiedBy>Daniel Halladay</cp:lastModifiedBy>
  <cp:revision>150</cp:revision>
  <cp:lastPrinted>2018-08-23T12:06:39Z</cp:lastPrinted>
  <dcterms:created xsi:type="dcterms:W3CDTF">2018-03-21T13:39:14Z</dcterms:created>
  <dcterms:modified xsi:type="dcterms:W3CDTF">2024-04-26T19:33:10Z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0x0101000A4EE288A98D6546979B7A68423E1DF7</vt:lpwstr>
  </property>
</Properties>
</file>